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8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830D52-28E4-48A8-BAFF-5F7F98046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94780B8-1DF4-40B5-B35E-28E851ED0A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50A1EB-406C-46F9-AFEE-E2B27A46D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90E7AC0-961C-4560-A17A-17933FCC6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FBE2E8-7BBF-40F3-A569-9F9C9F3A2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97BCE-A78A-4B69-AC00-D04E86D0B7D9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580446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171B0E-1297-4C47-B88B-EA196BF2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0C39953-206E-4A77-A450-CEFDA003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EC9B3F5-7AE2-4DC3-8B49-5608812C8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CEC9FB9-E94F-4DC3-8560-A40A8AE23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D18B01-0F52-4C35-87E3-48A666CA8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9DE69-5BCD-4863-A737-BD8EEFE57480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358208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27A3E43-8C50-4C6C-A39C-3DD4EE8A42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AC150AF-9004-425C-ABD3-D1ADCC1F59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AD03E16-6EA6-4E9A-B1F2-7D1D87857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04C00BC-BB17-4C6B-963E-0F1CBFACA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DF285FF-5052-4AC2-80E9-2283917E5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2146A-2465-4681-B08D-972C4873751D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184770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9BFD46-B0CA-4B9F-96E9-928536AD0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297D04D-3FC8-4EB4-B511-FF8C92BE1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E7A17C4-8EEC-40CF-9EBB-52E52B42F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D958F65-F111-4376-A652-8F63FF238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D8F38DE-8A4C-4715-ACDE-5991FDF36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1292C-F0E6-45C5-8F74-50D536BA0868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408727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9113D5-18F1-47BC-9E82-C5BEA4647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811D8EA-A849-4F57-998C-2CB777920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24A439D-BD0D-42A2-B567-68D8A851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73F701F-52D5-4DD9-AC08-8F8930524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6F6DDB-B46D-432A-96ED-EE711E36E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781EB-A498-4386-BF59-6A7EB740091B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520325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5A3420-E62B-41F0-9B05-3B0C65A28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96441D-6614-4453-9BEF-C523892121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AA4D316-A075-49ED-82BD-A225FCB36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48A8EB9-D21F-47D8-A4AE-C15B9E5CD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20A6F8E-843C-47FA-8388-ABFE7FF24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ED09F31-970B-4A96-AA9A-11FAFA995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CC0D9-0F82-48A6-AF0B-257DBAE4E617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184509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91DEF0-EE4F-4B6D-8277-23E2F4F19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C81463D-0BA7-43CC-B7E7-022A5A3B2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8198CE9-1C70-40DA-BF44-4E8CFAD67A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B864C48-C07B-454B-896F-3990727A47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854440C-71B9-46C5-94B4-601B51103F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360932A-EF7A-4894-B827-884611B98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75211BF-1ADF-4C4B-B3F0-113794A59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6732E0F-0E0B-489E-89ED-57894B222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128CE-9048-427A-9908-FEAD00AB2227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63483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92360C-55B8-447E-9905-6915454AC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0AA6DFD-BB2A-4B66-8AE4-01F480052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AA7CE60-969E-454D-90A8-DAFAE5B85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FB9CB9E-BC32-45BA-8864-3579A530D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5B2D4-1776-4E7E-9650-E29AB4AE5099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799493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8C789F7-54A4-47E2-93DE-CBDC8BA73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9B0B9B6-AA2B-43CB-B790-4857FB975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383BDD4-4BB1-4096-94D3-84C4D52FC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7F501-E187-405C-ACBF-6B661E1E4308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03927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D00F62-03B8-4E09-A4B1-1BC108C7E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D85824A-FC51-4D6B-92D5-A2D4B371B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48F60B9-32B8-4829-9198-A3BDB5EA0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FCD4B7E-C638-4A88-8EA4-825F45E68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274949A-4567-477F-90CF-2606F4E45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7CA5CD5-DA5F-404F-B8F5-BF03890AE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46EBD-692D-431D-BA5F-47AD14D6B96D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650810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49AFFB-B45B-4A6F-AE1A-5B82CD9BE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E9E8725-8CCD-45EE-9A7A-D2BDAF3948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A798E24-F9E3-407C-8C04-B4475D11A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CB7D7D1-5447-466F-B7D5-72A78FAEF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AD53728-B58D-4815-BCEA-946B37EFB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81E621-0614-445F-B7FC-8F308315A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8B68C-FA26-4FFD-9039-4B8D837E5103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1899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FE8B277-29D5-49D5-9E2E-4FB234929F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D69F9B1-8FEA-47AC-A21A-406C448856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5E67A5E-1193-4D2F-AC54-436FC322074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v-SE" altLang="sv-S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0A50654-99BC-413C-BD7E-9DD293426C7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v-SE" altLang="sv-S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64CA487-8A70-455F-BEFA-18F2A1092AD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5AF7B0-AFEB-4281-9FE3-09577A052E34}" type="slidenum">
              <a:rPr lang="sv-SE" altLang="sv-SE"/>
              <a:pPr/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Anders\Desktop\20-22%20Aut\Elteknik\Elmaskiner\Asynkronmotor\Video%20funktion.mp4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B57BF2F-5412-4041-AE84-50D26C5C776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333375"/>
            <a:ext cx="7772400" cy="1470025"/>
          </a:xfrm>
        </p:spPr>
        <p:txBody>
          <a:bodyPr anchor="ctr"/>
          <a:lstStyle/>
          <a:p>
            <a:r>
              <a:rPr lang="sv-SE" altLang="sv-SE" sz="4400"/>
              <a:t>Asynkronmotorn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17C0997-8D7E-43F1-AA6B-694F186904D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97200"/>
            <a:ext cx="6400800" cy="1752600"/>
          </a:xfrm>
        </p:spPr>
        <p:txBody>
          <a:bodyPr/>
          <a:lstStyle/>
          <a:p>
            <a:r>
              <a:rPr lang="sv-SE" altLang="sv-SE" sz="3200"/>
              <a:t>”Världens vanligaste elmotor”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E55710E-D1B7-4E01-94F5-55A9D043102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24750" y="6237288"/>
            <a:ext cx="1365250" cy="319087"/>
          </a:xfrm>
        </p:spPr>
        <p:txBody>
          <a:bodyPr anchor="ctr"/>
          <a:lstStyle/>
          <a:p>
            <a:r>
              <a:rPr lang="sv-SE" altLang="sv-SE" sz="1200"/>
              <a:t>Asynkronmotorn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22084A17-0ED9-461D-9EC3-504565ED316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0350"/>
            <a:ext cx="5792788" cy="647700"/>
          </a:xfrm>
        </p:spPr>
        <p:txBody>
          <a:bodyPr/>
          <a:lstStyle/>
          <a:p>
            <a:r>
              <a:rPr lang="sv-SE" altLang="sv-SE" sz="3200"/>
              <a:t>Statorn (Y- och D-koppling)</a:t>
            </a: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BA8FFD97-FB57-4398-92FA-A95A74A0E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12875"/>
            <a:ext cx="2663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altLang="sv-SE" b="1"/>
              <a:t>Y-koppling (stjärn)</a:t>
            </a:r>
            <a:endParaRPr lang="sv-SE" altLang="sv-SE"/>
          </a:p>
        </p:txBody>
      </p:sp>
      <p:grpSp>
        <p:nvGrpSpPr>
          <p:cNvPr id="11291" name="Group 27">
            <a:extLst>
              <a:ext uri="{FF2B5EF4-FFF2-40B4-BE49-F238E27FC236}">
                <a16:creationId xmlns:a16="http://schemas.microsoft.com/office/drawing/2014/main" id="{0DDE1B99-8DC2-4952-B088-C25DFB7E933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8313" y="2276475"/>
            <a:ext cx="2063750" cy="1092200"/>
            <a:chOff x="1418" y="3469"/>
            <a:chExt cx="3249" cy="1721"/>
          </a:xfrm>
        </p:grpSpPr>
        <p:sp>
          <p:nvSpPr>
            <p:cNvPr id="11292" name="AutoShape 28">
              <a:extLst>
                <a:ext uri="{FF2B5EF4-FFF2-40B4-BE49-F238E27FC236}">
                  <a16:creationId xmlns:a16="http://schemas.microsoft.com/office/drawing/2014/main" id="{927E75FF-4FBB-4416-BD02-1D7828F6B49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18" y="3469"/>
              <a:ext cx="3249" cy="1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293" name="Rectangle 29">
              <a:extLst>
                <a:ext uri="{FF2B5EF4-FFF2-40B4-BE49-F238E27FC236}">
                  <a16:creationId xmlns:a16="http://schemas.microsoft.com/office/drawing/2014/main" id="{983E0AAB-C569-4878-A4FC-AAFB2C6F9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3534"/>
              <a:ext cx="160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100">
                  <a:solidFill>
                    <a:srgbClr val="000000"/>
                  </a:solidFill>
                  <a:ea typeface="SimSun" panose="02010600030101010101" pitchFamily="2" charset="-122"/>
                </a:rPr>
                <a:t>U</a:t>
              </a:r>
              <a:endParaRPr lang="sv-SE" altLang="sv-SE"/>
            </a:p>
          </p:txBody>
        </p:sp>
        <p:sp>
          <p:nvSpPr>
            <p:cNvPr id="11294" name="Rectangle 30">
              <a:extLst>
                <a:ext uri="{FF2B5EF4-FFF2-40B4-BE49-F238E27FC236}">
                  <a16:creationId xmlns:a16="http://schemas.microsoft.com/office/drawing/2014/main" id="{931B30E0-35CC-4734-A0CE-1F88B9CE9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0" y="3669"/>
              <a:ext cx="78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700">
                  <a:solidFill>
                    <a:srgbClr val="000000"/>
                  </a:solidFill>
                  <a:ea typeface="SimSun" panose="02010600030101010101" pitchFamily="2" charset="-122"/>
                </a:rPr>
                <a:t>1</a:t>
              </a:r>
              <a:endParaRPr lang="sv-SE" altLang="sv-SE"/>
            </a:p>
          </p:txBody>
        </p:sp>
        <p:sp>
          <p:nvSpPr>
            <p:cNvPr id="11295" name="Rectangle 31">
              <a:extLst>
                <a:ext uri="{FF2B5EF4-FFF2-40B4-BE49-F238E27FC236}">
                  <a16:creationId xmlns:a16="http://schemas.microsoft.com/office/drawing/2014/main" id="{14A98150-16D0-4291-8DA2-D1D79258D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4167"/>
              <a:ext cx="148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100">
                  <a:solidFill>
                    <a:srgbClr val="000000"/>
                  </a:solidFill>
                  <a:ea typeface="SimSun" panose="02010600030101010101" pitchFamily="2" charset="-122"/>
                </a:rPr>
                <a:t>V</a:t>
              </a:r>
              <a:endParaRPr lang="sv-SE" altLang="sv-SE"/>
            </a:p>
          </p:txBody>
        </p:sp>
        <p:sp>
          <p:nvSpPr>
            <p:cNvPr id="11296" name="Rectangle 32">
              <a:extLst>
                <a:ext uri="{FF2B5EF4-FFF2-40B4-BE49-F238E27FC236}">
                  <a16:creationId xmlns:a16="http://schemas.microsoft.com/office/drawing/2014/main" id="{07E18A6A-DC7D-415E-BFA9-DAD5389E6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8" y="4299"/>
              <a:ext cx="77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700">
                  <a:solidFill>
                    <a:srgbClr val="000000"/>
                  </a:solidFill>
                  <a:ea typeface="SimSun" panose="02010600030101010101" pitchFamily="2" charset="-122"/>
                </a:rPr>
                <a:t>1</a:t>
              </a:r>
              <a:endParaRPr lang="sv-SE" altLang="sv-SE"/>
            </a:p>
          </p:txBody>
        </p:sp>
        <p:sp>
          <p:nvSpPr>
            <p:cNvPr id="11297" name="Rectangle 33">
              <a:extLst>
                <a:ext uri="{FF2B5EF4-FFF2-40B4-BE49-F238E27FC236}">
                  <a16:creationId xmlns:a16="http://schemas.microsoft.com/office/drawing/2014/main" id="{7DDEDB13-5FFF-484C-A17C-29F3E3E6C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4795"/>
              <a:ext cx="208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100">
                  <a:solidFill>
                    <a:srgbClr val="000000"/>
                  </a:solidFill>
                  <a:ea typeface="SimSun" panose="02010600030101010101" pitchFamily="2" charset="-122"/>
                </a:rPr>
                <a:t>W</a:t>
              </a:r>
              <a:endParaRPr lang="sv-SE" altLang="sv-SE"/>
            </a:p>
          </p:txBody>
        </p:sp>
        <p:sp>
          <p:nvSpPr>
            <p:cNvPr id="11298" name="Rectangle 34">
              <a:extLst>
                <a:ext uri="{FF2B5EF4-FFF2-40B4-BE49-F238E27FC236}">
                  <a16:creationId xmlns:a16="http://schemas.microsoft.com/office/drawing/2014/main" id="{FE94FE67-0030-48F9-AF19-B7DA9971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" y="4930"/>
              <a:ext cx="7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700">
                  <a:solidFill>
                    <a:srgbClr val="000000"/>
                  </a:solidFill>
                  <a:ea typeface="SimSun" panose="02010600030101010101" pitchFamily="2" charset="-122"/>
                </a:rPr>
                <a:t>1</a:t>
              </a:r>
              <a:endParaRPr lang="sv-SE" altLang="sv-SE"/>
            </a:p>
          </p:txBody>
        </p:sp>
        <p:sp>
          <p:nvSpPr>
            <p:cNvPr id="11299" name="Rectangle 35">
              <a:extLst>
                <a:ext uri="{FF2B5EF4-FFF2-40B4-BE49-F238E27FC236}">
                  <a16:creationId xmlns:a16="http://schemas.microsoft.com/office/drawing/2014/main" id="{16101E65-A2EB-4779-9B48-763DE3019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7" y="4187"/>
              <a:ext cx="160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100">
                  <a:solidFill>
                    <a:srgbClr val="000000"/>
                  </a:solidFill>
                  <a:ea typeface="SimSun" panose="02010600030101010101" pitchFamily="2" charset="-122"/>
                </a:rPr>
                <a:t>U</a:t>
              </a:r>
              <a:endParaRPr lang="sv-SE" altLang="sv-SE"/>
            </a:p>
          </p:txBody>
        </p:sp>
        <p:sp>
          <p:nvSpPr>
            <p:cNvPr id="11300" name="Rectangle 36">
              <a:extLst>
                <a:ext uri="{FF2B5EF4-FFF2-40B4-BE49-F238E27FC236}">
                  <a16:creationId xmlns:a16="http://schemas.microsoft.com/office/drawing/2014/main" id="{E0773365-A167-47F9-B554-F5FF4DA32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2" y="4317"/>
              <a:ext cx="78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700">
                  <a:solidFill>
                    <a:srgbClr val="000000"/>
                  </a:solidFill>
                  <a:ea typeface="SimSun" panose="02010600030101010101" pitchFamily="2" charset="-122"/>
                </a:rPr>
                <a:t>2</a:t>
              </a:r>
              <a:endParaRPr lang="sv-SE" altLang="sv-SE"/>
            </a:p>
          </p:txBody>
        </p:sp>
        <p:sp>
          <p:nvSpPr>
            <p:cNvPr id="11301" name="Rectangle 37">
              <a:extLst>
                <a:ext uri="{FF2B5EF4-FFF2-40B4-BE49-F238E27FC236}">
                  <a16:creationId xmlns:a16="http://schemas.microsoft.com/office/drawing/2014/main" id="{7AB8E374-6FD6-4BE1-A151-4C4A780FA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7" y="4817"/>
              <a:ext cx="148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100">
                  <a:solidFill>
                    <a:srgbClr val="000000"/>
                  </a:solidFill>
                  <a:ea typeface="SimSun" panose="02010600030101010101" pitchFamily="2" charset="-122"/>
                </a:rPr>
                <a:t>V</a:t>
              </a:r>
              <a:endParaRPr lang="sv-SE" altLang="sv-SE"/>
            </a:p>
          </p:txBody>
        </p:sp>
        <p:sp>
          <p:nvSpPr>
            <p:cNvPr id="11302" name="Rectangle 38">
              <a:extLst>
                <a:ext uri="{FF2B5EF4-FFF2-40B4-BE49-F238E27FC236}">
                  <a16:creationId xmlns:a16="http://schemas.microsoft.com/office/drawing/2014/main" id="{86FF64F2-9CA6-4DB8-A99B-A1CA3B66E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0" y="4950"/>
              <a:ext cx="77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700">
                  <a:solidFill>
                    <a:srgbClr val="000000"/>
                  </a:solidFill>
                  <a:ea typeface="SimSun" panose="02010600030101010101" pitchFamily="2" charset="-122"/>
                </a:rPr>
                <a:t>2</a:t>
              </a:r>
              <a:endParaRPr lang="sv-SE" altLang="sv-SE"/>
            </a:p>
          </p:txBody>
        </p:sp>
        <p:sp>
          <p:nvSpPr>
            <p:cNvPr id="11303" name="Rectangle 39">
              <a:extLst>
                <a:ext uri="{FF2B5EF4-FFF2-40B4-BE49-F238E27FC236}">
                  <a16:creationId xmlns:a16="http://schemas.microsoft.com/office/drawing/2014/main" id="{B1F6BD0B-C405-42A0-B3CA-98C0AA43E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7" y="3579"/>
              <a:ext cx="208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100">
                  <a:solidFill>
                    <a:srgbClr val="000000"/>
                  </a:solidFill>
                  <a:ea typeface="SimSun" panose="02010600030101010101" pitchFamily="2" charset="-122"/>
                </a:rPr>
                <a:t>W</a:t>
              </a:r>
              <a:endParaRPr lang="sv-SE" altLang="sv-SE"/>
            </a:p>
          </p:txBody>
        </p:sp>
        <p:sp>
          <p:nvSpPr>
            <p:cNvPr id="11304" name="Rectangle 40">
              <a:extLst>
                <a:ext uri="{FF2B5EF4-FFF2-40B4-BE49-F238E27FC236}">
                  <a16:creationId xmlns:a16="http://schemas.microsoft.com/office/drawing/2014/main" id="{064E2FC4-64A5-4D53-AC5C-BF029F4A4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7" y="3712"/>
              <a:ext cx="7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700">
                  <a:solidFill>
                    <a:srgbClr val="000000"/>
                  </a:solidFill>
                  <a:ea typeface="SimSun" panose="02010600030101010101" pitchFamily="2" charset="-122"/>
                </a:rPr>
                <a:t>2</a:t>
              </a:r>
              <a:endParaRPr lang="sv-SE" altLang="sv-SE"/>
            </a:p>
          </p:txBody>
        </p:sp>
        <p:sp>
          <p:nvSpPr>
            <p:cNvPr id="11305" name="Freeform 41">
              <a:extLst>
                <a:ext uri="{FF2B5EF4-FFF2-40B4-BE49-F238E27FC236}">
                  <a16:creationId xmlns:a16="http://schemas.microsoft.com/office/drawing/2014/main" id="{0D74F02D-E3A2-4A11-93F2-AA4E6E909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" y="4414"/>
              <a:ext cx="641" cy="456"/>
            </a:xfrm>
            <a:custGeom>
              <a:avLst/>
              <a:gdLst>
                <a:gd name="T0" fmla="*/ 92 w 641"/>
                <a:gd name="T1" fmla="*/ 0 h 456"/>
                <a:gd name="T2" fmla="*/ 0 w 641"/>
                <a:gd name="T3" fmla="*/ 184 h 456"/>
                <a:gd name="T4" fmla="*/ 549 w 641"/>
                <a:gd name="T5" fmla="*/ 456 h 456"/>
                <a:gd name="T6" fmla="*/ 641 w 641"/>
                <a:gd name="T7" fmla="*/ 272 h 456"/>
                <a:gd name="T8" fmla="*/ 92 w 641"/>
                <a:gd name="T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456">
                  <a:moveTo>
                    <a:pt x="92" y="0"/>
                  </a:moveTo>
                  <a:lnTo>
                    <a:pt x="0" y="184"/>
                  </a:lnTo>
                  <a:lnTo>
                    <a:pt x="549" y="456"/>
                  </a:lnTo>
                  <a:lnTo>
                    <a:pt x="641" y="27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06" name="Freeform 42">
              <a:extLst>
                <a:ext uri="{FF2B5EF4-FFF2-40B4-BE49-F238E27FC236}">
                  <a16:creationId xmlns:a16="http://schemas.microsoft.com/office/drawing/2014/main" id="{84C79623-E685-46DD-9A62-23DBAD9D2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" y="4414"/>
              <a:ext cx="641" cy="456"/>
            </a:xfrm>
            <a:custGeom>
              <a:avLst/>
              <a:gdLst>
                <a:gd name="T0" fmla="*/ 92 w 641"/>
                <a:gd name="T1" fmla="*/ 0 h 456"/>
                <a:gd name="T2" fmla="*/ 0 w 641"/>
                <a:gd name="T3" fmla="*/ 184 h 456"/>
                <a:gd name="T4" fmla="*/ 549 w 641"/>
                <a:gd name="T5" fmla="*/ 456 h 456"/>
                <a:gd name="T6" fmla="*/ 641 w 641"/>
                <a:gd name="T7" fmla="*/ 272 h 456"/>
                <a:gd name="T8" fmla="*/ 92 w 641"/>
                <a:gd name="T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456">
                  <a:moveTo>
                    <a:pt x="92" y="0"/>
                  </a:moveTo>
                  <a:lnTo>
                    <a:pt x="0" y="184"/>
                  </a:lnTo>
                  <a:lnTo>
                    <a:pt x="549" y="456"/>
                  </a:lnTo>
                  <a:lnTo>
                    <a:pt x="641" y="272"/>
                  </a:lnTo>
                  <a:lnTo>
                    <a:pt x="92" y="0"/>
                  </a:lnTo>
                  <a:close/>
                </a:path>
              </a:pathLst>
            </a:custGeom>
            <a:noFill/>
            <a:ln w="698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07" name="Line 43">
              <a:extLst>
                <a:ext uri="{FF2B5EF4-FFF2-40B4-BE49-F238E27FC236}">
                  <a16:creationId xmlns:a16="http://schemas.microsoft.com/office/drawing/2014/main" id="{73F6E659-1D34-498C-959F-59ABEFE1B8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3" y="4311"/>
              <a:ext cx="1256" cy="618"/>
            </a:xfrm>
            <a:prstGeom prst="line">
              <a:avLst/>
            </a:prstGeom>
            <a:noFill/>
            <a:ln w="698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08" name="Freeform 44">
              <a:extLst>
                <a:ext uri="{FF2B5EF4-FFF2-40B4-BE49-F238E27FC236}">
                  <a16:creationId xmlns:a16="http://schemas.microsoft.com/office/drawing/2014/main" id="{41B0F400-0E2C-4680-B94C-24DE196B7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" y="3789"/>
              <a:ext cx="641" cy="456"/>
            </a:xfrm>
            <a:custGeom>
              <a:avLst/>
              <a:gdLst>
                <a:gd name="T0" fmla="*/ 92 w 641"/>
                <a:gd name="T1" fmla="*/ 0 h 456"/>
                <a:gd name="T2" fmla="*/ 0 w 641"/>
                <a:gd name="T3" fmla="*/ 184 h 456"/>
                <a:gd name="T4" fmla="*/ 549 w 641"/>
                <a:gd name="T5" fmla="*/ 456 h 456"/>
                <a:gd name="T6" fmla="*/ 641 w 641"/>
                <a:gd name="T7" fmla="*/ 272 h 456"/>
                <a:gd name="T8" fmla="*/ 92 w 641"/>
                <a:gd name="T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456">
                  <a:moveTo>
                    <a:pt x="92" y="0"/>
                  </a:moveTo>
                  <a:lnTo>
                    <a:pt x="0" y="184"/>
                  </a:lnTo>
                  <a:lnTo>
                    <a:pt x="549" y="456"/>
                  </a:lnTo>
                  <a:lnTo>
                    <a:pt x="641" y="27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09" name="Freeform 45">
              <a:extLst>
                <a:ext uri="{FF2B5EF4-FFF2-40B4-BE49-F238E27FC236}">
                  <a16:creationId xmlns:a16="http://schemas.microsoft.com/office/drawing/2014/main" id="{52768245-AC9F-423B-AA6F-AD8D693E2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" y="3789"/>
              <a:ext cx="641" cy="456"/>
            </a:xfrm>
            <a:custGeom>
              <a:avLst/>
              <a:gdLst>
                <a:gd name="T0" fmla="*/ 92 w 641"/>
                <a:gd name="T1" fmla="*/ 0 h 456"/>
                <a:gd name="T2" fmla="*/ 0 w 641"/>
                <a:gd name="T3" fmla="*/ 184 h 456"/>
                <a:gd name="T4" fmla="*/ 549 w 641"/>
                <a:gd name="T5" fmla="*/ 456 h 456"/>
                <a:gd name="T6" fmla="*/ 641 w 641"/>
                <a:gd name="T7" fmla="*/ 272 h 456"/>
                <a:gd name="T8" fmla="*/ 92 w 641"/>
                <a:gd name="T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456">
                  <a:moveTo>
                    <a:pt x="92" y="0"/>
                  </a:moveTo>
                  <a:lnTo>
                    <a:pt x="0" y="184"/>
                  </a:lnTo>
                  <a:lnTo>
                    <a:pt x="549" y="456"/>
                  </a:lnTo>
                  <a:lnTo>
                    <a:pt x="641" y="272"/>
                  </a:lnTo>
                  <a:lnTo>
                    <a:pt x="92" y="0"/>
                  </a:lnTo>
                  <a:close/>
                </a:path>
              </a:pathLst>
            </a:custGeom>
            <a:noFill/>
            <a:ln w="698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10" name="Line 46">
              <a:extLst>
                <a:ext uri="{FF2B5EF4-FFF2-40B4-BE49-F238E27FC236}">
                  <a16:creationId xmlns:a16="http://schemas.microsoft.com/office/drawing/2014/main" id="{59B93DFE-7721-475A-8763-35C7C8E024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3" y="3686"/>
              <a:ext cx="1256" cy="618"/>
            </a:xfrm>
            <a:prstGeom prst="line">
              <a:avLst/>
            </a:prstGeom>
            <a:noFill/>
            <a:ln w="698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11" name="Freeform 47">
              <a:extLst>
                <a:ext uri="{FF2B5EF4-FFF2-40B4-BE49-F238E27FC236}">
                  <a16:creationId xmlns:a16="http://schemas.microsoft.com/office/drawing/2014/main" id="{A119CAC3-6A31-48F4-BEC6-5FD024D67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9" y="4013"/>
              <a:ext cx="571" cy="585"/>
            </a:xfrm>
            <a:custGeom>
              <a:avLst/>
              <a:gdLst>
                <a:gd name="T0" fmla="*/ 0 w 571"/>
                <a:gd name="T1" fmla="*/ 442 h 585"/>
                <a:gd name="T2" fmla="*/ 147 w 571"/>
                <a:gd name="T3" fmla="*/ 585 h 585"/>
                <a:gd name="T4" fmla="*/ 571 w 571"/>
                <a:gd name="T5" fmla="*/ 140 h 585"/>
                <a:gd name="T6" fmla="*/ 423 w 571"/>
                <a:gd name="T7" fmla="*/ 0 h 585"/>
                <a:gd name="T8" fmla="*/ 0 w 571"/>
                <a:gd name="T9" fmla="*/ 442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1" h="585">
                  <a:moveTo>
                    <a:pt x="0" y="442"/>
                  </a:moveTo>
                  <a:lnTo>
                    <a:pt x="147" y="585"/>
                  </a:lnTo>
                  <a:lnTo>
                    <a:pt x="571" y="140"/>
                  </a:lnTo>
                  <a:lnTo>
                    <a:pt x="423" y="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12" name="Freeform 48">
              <a:extLst>
                <a:ext uri="{FF2B5EF4-FFF2-40B4-BE49-F238E27FC236}">
                  <a16:creationId xmlns:a16="http://schemas.microsoft.com/office/drawing/2014/main" id="{AA781896-1BF4-47B0-B441-C96AA5A5C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9" y="4013"/>
              <a:ext cx="571" cy="585"/>
            </a:xfrm>
            <a:custGeom>
              <a:avLst/>
              <a:gdLst>
                <a:gd name="T0" fmla="*/ 0 w 571"/>
                <a:gd name="T1" fmla="*/ 442 h 585"/>
                <a:gd name="T2" fmla="*/ 147 w 571"/>
                <a:gd name="T3" fmla="*/ 585 h 585"/>
                <a:gd name="T4" fmla="*/ 571 w 571"/>
                <a:gd name="T5" fmla="*/ 140 h 585"/>
                <a:gd name="T6" fmla="*/ 423 w 571"/>
                <a:gd name="T7" fmla="*/ 0 h 585"/>
                <a:gd name="T8" fmla="*/ 0 w 571"/>
                <a:gd name="T9" fmla="*/ 442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1" h="585">
                  <a:moveTo>
                    <a:pt x="0" y="442"/>
                  </a:moveTo>
                  <a:lnTo>
                    <a:pt x="147" y="585"/>
                  </a:lnTo>
                  <a:lnTo>
                    <a:pt x="571" y="140"/>
                  </a:lnTo>
                  <a:lnTo>
                    <a:pt x="423" y="0"/>
                  </a:lnTo>
                  <a:lnTo>
                    <a:pt x="0" y="442"/>
                  </a:lnTo>
                  <a:close/>
                </a:path>
              </a:pathLst>
            </a:custGeom>
            <a:noFill/>
            <a:ln w="698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13" name="Line 49">
              <a:extLst>
                <a:ext uri="{FF2B5EF4-FFF2-40B4-BE49-F238E27FC236}">
                  <a16:creationId xmlns:a16="http://schemas.microsoft.com/office/drawing/2014/main" id="{7794EFAD-1EEC-4F65-8822-3268DC5AF9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78" y="3701"/>
              <a:ext cx="1204" cy="1184"/>
            </a:xfrm>
            <a:prstGeom prst="line">
              <a:avLst/>
            </a:prstGeom>
            <a:noFill/>
            <a:ln w="698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14" name="Freeform 50">
              <a:extLst>
                <a:ext uri="{FF2B5EF4-FFF2-40B4-BE49-F238E27FC236}">
                  <a16:creationId xmlns:a16="http://schemas.microsoft.com/office/drawing/2014/main" id="{1F40EC4A-E6E6-4C5F-83AF-96B83FBAB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4238"/>
              <a:ext cx="148" cy="150"/>
            </a:xfrm>
            <a:custGeom>
              <a:avLst/>
              <a:gdLst>
                <a:gd name="T0" fmla="*/ 74 w 148"/>
                <a:gd name="T1" fmla="*/ 0 h 150"/>
                <a:gd name="T2" fmla="*/ 59 w 148"/>
                <a:gd name="T3" fmla="*/ 3 h 150"/>
                <a:gd name="T4" fmla="*/ 45 w 148"/>
                <a:gd name="T5" fmla="*/ 7 h 150"/>
                <a:gd name="T6" fmla="*/ 33 w 148"/>
                <a:gd name="T7" fmla="*/ 14 h 150"/>
                <a:gd name="T8" fmla="*/ 22 w 148"/>
                <a:gd name="T9" fmla="*/ 22 h 150"/>
                <a:gd name="T10" fmla="*/ 11 w 148"/>
                <a:gd name="T11" fmla="*/ 33 h 150"/>
                <a:gd name="T12" fmla="*/ 8 w 148"/>
                <a:gd name="T13" fmla="*/ 47 h 150"/>
                <a:gd name="T14" fmla="*/ 0 w 148"/>
                <a:gd name="T15" fmla="*/ 58 h 150"/>
                <a:gd name="T16" fmla="*/ 0 w 148"/>
                <a:gd name="T17" fmla="*/ 77 h 150"/>
                <a:gd name="T18" fmla="*/ 0 w 148"/>
                <a:gd name="T19" fmla="*/ 92 h 150"/>
                <a:gd name="T20" fmla="*/ 8 w 148"/>
                <a:gd name="T21" fmla="*/ 103 h 150"/>
                <a:gd name="T22" fmla="*/ 11 w 148"/>
                <a:gd name="T23" fmla="*/ 117 h 150"/>
                <a:gd name="T24" fmla="*/ 22 w 148"/>
                <a:gd name="T25" fmla="*/ 128 h 150"/>
                <a:gd name="T26" fmla="*/ 33 w 148"/>
                <a:gd name="T27" fmla="*/ 136 h 150"/>
                <a:gd name="T28" fmla="*/ 45 w 148"/>
                <a:gd name="T29" fmla="*/ 143 h 150"/>
                <a:gd name="T30" fmla="*/ 59 w 148"/>
                <a:gd name="T31" fmla="*/ 147 h 150"/>
                <a:gd name="T32" fmla="*/ 74 w 148"/>
                <a:gd name="T33" fmla="*/ 150 h 150"/>
                <a:gd name="T34" fmla="*/ 89 w 148"/>
                <a:gd name="T35" fmla="*/ 147 h 150"/>
                <a:gd name="T36" fmla="*/ 103 w 148"/>
                <a:gd name="T37" fmla="*/ 143 h 150"/>
                <a:gd name="T38" fmla="*/ 115 w 148"/>
                <a:gd name="T39" fmla="*/ 136 h 150"/>
                <a:gd name="T40" fmla="*/ 126 w 148"/>
                <a:gd name="T41" fmla="*/ 128 h 150"/>
                <a:gd name="T42" fmla="*/ 137 w 148"/>
                <a:gd name="T43" fmla="*/ 117 h 150"/>
                <a:gd name="T44" fmla="*/ 144 w 148"/>
                <a:gd name="T45" fmla="*/ 103 h 150"/>
                <a:gd name="T46" fmla="*/ 148 w 148"/>
                <a:gd name="T47" fmla="*/ 92 h 150"/>
                <a:gd name="T48" fmla="*/ 148 w 148"/>
                <a:gd name="T49" fmla="*/ 77 h 150"/>
                <a:gd name="T50" fmla="*/ 148 w 148"/>
                <a:gd name="T51" fmla="*/ 58 h 150"/>
                <a:gd name="T52" fmla="*/ 144 w 148"/>
                <a:gd name="T53" fmla="*/ 47 h 150"/>
                <a:gd name="T54" fmla="*/ 137 w 148"/>
                <a:gd name="T55" fmla="*/ 33 h 150"/>
                <a:gd name="T56" fmla="*/ 126 w 148"/>
                <a:gd name="T57" fmla="*/ 22 h 150"/>
                <a:gd name="T58" fmla="*/ 115 w 148"/>
                <a:gd name="T59" fmla="*/ 14 h 150"/>
                <a:gd name="T60" fmla="*/ 103 w 148"/>
                <a:gd name="T61" fmla="*/ 7 h 150"/>
                <a:gd name="T62" fmla="*/ 89 w 148"/>
                <a:gd name="T63" fmla="*/ 3 h 150"/>
                <a:gd name="T64" fmla="*/ 74 w 148"/>
                <a:gd name="T6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8" h="150">
                  <a:moveTo>
                    <a:pt x="74" y="0"/>
                  </a:moveTo>
                  <a:lnTo>
                    <a:pt x="59" y="3"/>
                  </a:lnTo>
                  <a:lnTo>
                    <a:pt x="45" y="7"/>
                  </a:lnTo>
                  <a:lnTo>
                    <a:pt x="33" y="14"/>
                  </a:lnTo>
                  <a:lnTo>
                    <a:pt x="22" y="22"/>
                  </a:lnTo>
                  <a:lnTo>
                    <a:pt x="11" y="33"/>
                  </a:lnTo>
                  <a:lnTo>
                    <a:pt x="8" y="47"/>
                  </a:lnTo>
                  <a:lnTo>
                    <a:pt x="0" y="58"/>
                  </a:lnTo>
                  <a:lnTo>
                    <a:pt x="0" y="77"/>
                  </a:lnTo>
                  <a:lnTo>
                    <a:pt x="0" y="92"/>
                  </a:lnTo>
                  <a:lnTo>
                    <a:pt x="8" y="103"/>
                  </a:lnTo>
                  <a:lnTo>
                    <a:pt x="11" y="117"/>
                  </a:lnTo>
                  <a:lnTo>
                    <a:pt x="22" y="128"/>
                  </a:lnTo>
                  <a:lnTo>
                    <a:pt x="33" y="136"/>
                  </a:lnTo>
                  <a:lnTo>
                    <a:pt x="45" y="143"/>
                  </a:lnTo>
                  <a:lnTo>
                    <a:pt x="59" y="147"/>
                  </a:lnTo>
                  <a:lnTo>
                    <a:pt x="74" y="150"/>
                  </a:lnTo>
                  <a:lnTo>
                    <a:pt x="89" y="147"/>
                  </a:lnTo>
                  <a:lnTo>
                    <a:pt x="103" y="143"/>
                  </a:lnTo>
                  <a:lnTo>
                    <a:pt x="115" y="136"/>
                  </a:lnTo>
                  <a:lnTo>
                    <a:pt x="126" y="128"/>
                  </a:lnTo>
                  <a:lnTo>
                    <a:pt x="137" y="117"/>
                  </a:lnTo>
                  <a:lnTo>
                    <a:pt x="144" y="103"/>
                  </a:lnTo>
                  <a:lnTo>
                    <a:pt x="148" y="92"/>
                  </a:lnTo>
                  <a:lnTo>
                    <a:pt x="148" y="77"/>
                  </a:lnTo>
                  <a:lnTo>
                    <a:pt x="148" y="58"/>
                  </a:lnTo>
                  <a:lnTo>
                    <a:pt x="144" y="47"/>
                  </a:lnTo>
                  <a:lnTo>
                    <a:pt x="137" y="33"/>
                  </a:lnTo>
                  <a:lnTo>
                    <a:pt x="126" y="22"/>
                  </a:lnTo>
                  <a:lnTo>
                    <a:pt x="115" y="14"/>
                  </a:lnTo>
                  <a:lnTo>
                    <a:pt x="103" y="7"/>
                  </a:lnTo>
                  <a:lnTo>
                    <a:pt x="89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15" name="Freeform 51">
              <a:extLst>
                <a:ext uri="{FF2B5EF4-FFF2-40B4-BE49-F238E27FC236}">
                  <a16:creationId xmlns:a16="http://schemas.microsoft.com/office/drawing/2014/main" id="{1F3E6339-065A-48DE-8C79-E53EE8A97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4238"/>
              <a:ext cx="148" cy="150"/>
            </a:xfrm>
            <a:custGeom>
              <a:avLst/>
              <a:gdLst>
                <a:gd name="T0" fmla="*/ 74 w 148"/>
                <a:gd name="T1" fmla="*/ 0 h 150"/>
                <a:gd name="T2" fmla="*/ 59 w 148"/>
                <a:gd name="T3" fmla="*/ 3 h 150"/>
                <a:gd name="T4" fmla="*/ 45 w 148"/>
                <a:gd name="T5" fmla="*/ 7 h 150"/>
                <a:gd name="T6" fmla="*/ 33 w 148"/>
                <a:gd name="T7" fmla="*/ 14 h 150"/>
                <a:gd name="T8" fmla="*/ 22 w 148"/>
                <a:gd name="T9" fmla="*/ 22 h 150"/>
                <a:gd name="T10" fmla="*/ 11 w 148"/>
                <a:gd name="T11" fmla="*/ 33 h 150"/>
                <a:gd name="T12" fmla="*/ 8 w 148"/>
                <a:gd name="T13" fmla="*/ 47 h 150"/>
                <a:gd name="T14" fmla="*/ 0 w 148"/>
                <a:gd name="T15" fmla="*/ 58 h 150"/>
                <a:gd name="T16" fmla="*/ 0 w 148"/>
                <a:gd name="T17" fmla="*/ 77 h 150"/>
                <a:gd name="T18" fmla="*/ 0 w 148"/>
                <a:gd name="T19" fmla="*/ 92 h 150"/>
                <a:gd name="T20" fmla="*/ 8 w 148"/>
                <a:gd name="T21" fmla="*/ 103 h 150"/>
                <a:gd name="T22" fmla="*/ 11 w 148"/>
                <a:gd name="T23" fmla="*/ 117 h 150"/>
                <a:gd name="T24" fmla="*/ 22 w 148"/>
                <a:gd name="T25" fmla="*/ 128 h 150"/>
                <a:gd name="T26" fmla="*/ 33 w 148"/>
                <a:gd name="T27" fmla="*/ 136 h 150"/>
                <a:gd name="T28" fmla="*/ 45 w 148"/>
                <a:gd name="T29" fmla="*/ 143 h 150"/>
                <a:gd name="T30" fmla="*/ 59 w 148"/>
                <a:gd name="T31" fmla="*/ 147 h 150"/>
                <a:gd name="T32" fmla="*/ 74 w 148"/>
                <a:gd name="T33" fmla="*/ 150 h 150"/>
                <a:gd name="T34" fmla="*/ 89 w 148"/>
                <a:gd name="T35" fmla="*/ 147 h 150"/>
                <a:gd name="T36" fmla="*/ 103 w 148"/>
                <a:gd name="T37" fmla="*/ 143 h 150"/>
                <a:gd name="T38" fmla="*/ 115 w 148"/>
                <a:gd name="T39" fmla="*/ 136 h 150"/>
                <a:gd name="T40" fmla="*/ 126 w 148"/>
                <a:gd name="T41" fmla="*/ 128 h 150"/>
                <a:gd name="T42" fmla="*/ 137 w 148"/>
                <a:gd name="T43" fmla="*/ 117 h 150"/>
                <a:gd name="T44" fmla="*/ 144 w 148"/>
                <a:gd name="T45" fmla="*/ 103 h 150"/>
                <a:gd name="T46" fmla="*/ 148 w 148"/>
                <a:gd name="T47" fmla="*/ 92 h 150"/>
                <a:gd name="T48" fmla="*/ 148 w 148"/>
                <a:gd name="T49" fmla="*/ 77 h 150"/>
                <a:gd name="T50" fmla="*/ 148 w 148"/>
                <a:gd name="T51" fmla="*/ 58 h 150"/>
                <a:gd name="T52" fmla="*/ 144 w 148"/>
                <a:gd name="T53" fmla="*/ 47 h 150"/>
                <a:gd name="T54" fmla="*/ 137 w 148"/>
                <a:gd name="T55" fmla="*/ 33 h 150"/>
                <a:gd name="T56" fmla="*/ 126 w 148"/>
                <a:gd name="T57" fmla="*/ 22 h 150"/>
                <a:gd name="T58" fmla="*/ 115 w 148"/>
                <a:gd name="T59" fmla="*/ 14 h 150"/>
                <a:gd name="T60" fmla="*/ 103 w 148"/>
                <a:gd name="T61" fmla="*/ 7 h 150"/>
                <a:gd name="T62" fmla="*/ 89 w 148"/>
                <a:gd name="T63" fmla="*/ 3 h 150"/>
                <a:gd name="T64" fmla="*/ 74 w 148"/>
                <a:gd name="T6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8" h="150">
                  <a:moveTo>
                    <a:pt x="74" y="0"/>
                  </a:moveTo>
                  <a:lnTo>
                    <a:pt x="59" y="3"/>
                  </a:lnTo>
                  <a:lnTo>
                    <a:pt x="45" y="7"/>
                  </a:lnTo>
                  <a:lnTo>
                    <a:pt x="33" y="14"/>
                  </a:lnTo>
                  <a:lnTo>
                    <a:pt x="22" y="22"/>
                  </a:lnTo>
                  <a:lnTo>
                    <a:pt x="11" y="33"/>
                  </a:lnTo>
                  <a:lnTo>
                    <a:pt x="8" y="47"/>
                  </a:lnTo>
                  <a:lnTo>
                    <a:pt x="0" y="58"/>
                  </a:lnTo>
                  <a:lnTo>
                    <a:pt x="0" y="77"/>
                  </a:lnTo>
                  <a:lnTo>
                    <a:pt x="0" y="92"/>
                  </a:lnTo>
                  <a:lnTo>
                    <a:pt x="8" y="103"/>
                  </a:lnTo>
                  <a:lnTo>
                    <a:pt x="11" y="117"/>
                  </a:lnTo>
                  <a:lnTo>
                    <a:pt x="22" y="128"/>
                  </a:lnTo>
                  <a:lnTo>
                    <a:pt x="33" y="136"/>
                  </a:lnTo>
                  <a:lnTo>
                    <a:pt x="45" y="143"/>
                  </a:lnTo>
                  <a:lnTo>
                    <a:pt x="59" y="147"/>
                  </a:lnTo>
                  <a:lnTo>
                    <a:pt x="74" y="150"/>
                  </a:lnTo>
                  <a:lnTo>
                    <a:pt x="89" y="147"/>
                  </a:lnTo>
                  <a:lnTo>
                    <a:pt x="103" y="143"/>
                  </a:lnTo>
                  <a:lnTo>
                    <a:pt x="115" y="136"/>
                  </a:lnTo>
                  <a:lnTo>
                    <a:pt x="126" y="128"/>
                  </a:lnTo>
                  <a:lnTo>
                    <a:pt x="137" y="117"/>
                  </a:lnTo>
                  <a:lnTo>
                    <a:pt x="144" y="103"/>
                  </a:lnTo>
                  <a:lnTo>
                    <a:pt x="148" y="92"/>
                  </a:lnTo>
                  <a:lnTo>
                    <a:pt x="148" y="77"/>
                  </a:lnTo>
                  <a:lnTo>
                    <a:pt x="148" y="58"/>
                  </a:lnTo>
                  <a:lnTo>
                    <a:pt x="144" y="47"/>
                  </a:lnTo>
                  <a:lnTo>
                    <a:pt x="137" y="33"/>
                  </a:lnTo>
                  <a:lnTo>
                    <a:pt x="126" y="22"/>
                  </a:lnTo>
                  <a:lnTo>
                    <a:pt x="115" y="14"/>
                  </a:lnTo>
                  <a:lnTo>
                    <a:pt x="103" y="7"/>
                  </a:lnTo>
                  <a:lnTo>
                    <a:pt x="89" y="3"/>
                  </a:lnTo>
                  <a:lnTo>
                    <a:pt x="74" y="0"/>
                  </a:lnTo>
                </a:path>
              </a:pathLst>
            </a:custGeom>
            <a:noFill/>
            <a:ln w="698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16" name="Freeform 52">
              <a:extLst>
                <a:ext uri="{FF2B5EF4-FFF2-40B4-BE49-F238E27FC236}">
                  <a16:creationId xmlns:a16="http://schemas.microsoft.com/office/drawing/2014/main" id="{F3957437-99DA-4006-9570-D045A597D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" y="3631"/>
              <a:ext cx="148" cy="147"/>
            </a:xfrm>
            <a:custGeom>
              <a:avLst/>
              <a:gdLst>
                <a:gd name="T0" fmla="*/ 74 w 148"/>
                <a:gd name="T1" fmla="*/ 0 h 147"/>
                <a:gd name="T2" fmla="*/ 59 w 148"/>
                <a:gd name="T3" fmla="*/ 0 h 147"/>
                <a:gd name="T4" fmla="*/ 45 w 148"/>
                <a:gd name="T5" fmla="*/ 3 h 147"/>
                <a:gd name="T6" fmla="*/ 30 w 148"/>
                <a:gd name="T7" fmla="*/ 11 h 147"/>
                <a:gd name="T8" fmla="*/ 19 w 148"/>
                <a:gd name="T9" fmla="*/ 22 h 147"/>
                <a:gd name="T10" fmla="*/ 11 w 148"/>
                <a:gd name="T11" fmla="*/ 33 h 147"/>
                <a:gd name="T12" fmla="*/ 4 w 148"/>
                <a:gd name="T13" fmla="*/ 44 h 147"/>
                <a:gd name="T14" fmla="*/ 0 w 148"/>
                <a:gd name="T15" fmla="*/ 59 h 147"/>
                <a:gd name="T16" fmla="*/ 0 w 148"/>
                <a:gd name="T17" fmla="*/ 73 h 147"/>
                <a:gd name="T18" fmla="*/ 0 w 148"/>
                <a:gd name="T19" fmla="*/ 88 h 147"/>
                <a:gd name="T20" fmla="*/ 4 w 148"/>
                <a:gd name="T21" fmla="*/ 103 h 147"/>
                <a:gd name="T22" fmla="*/ 11 w 148"/>
                <a:gd name="T23" fmla="*/ 114 h 147"/>
                <a:gd name="T24" fmla="*/ 19 w 148"/>
                <a:gd name="T25" fmla="*/ 125 h 147"/>
                <a:gd name="T26" fmla="*/ 30 w 148"/>
                <a:gd name="T27" fmla="*/ 136 h 147"/>
                <a:gd name="T28" fmla="*/ 45 w 148"/>
                <a:gd name="T29" fmla="*/ 140 h 147"/>
                <a:gd name="T30" fmla="*/ 59 w 148"/>
                <a:gd name="T31" fmla="*/ 147 h 147"/>
                <a:gd name="T32" fmla="*/ 74 w 148"/>
                <a:gd name="T33" fmla="*/ 147 h 147"/>
                <a:gd name="T34" fmla="*/ 89 w 148"/>
                <a:gd name="T35" fmla="*/ 147 h 147"/>
                <a:gd name="T36" fmla="*/ 100 w 148"/>
                <a:gd name="T37" fmla="*/ 140 h 147"/>
                <a:gd name="T38" fmla="*/ 115 w 148"/>
                <a:gd name="T39" fmla="*/ 136 h 147"/>
                <a:gd name="T40" fmla="*/ 126 w 148"/>
                <a:gd name="T41" fmla="*/ 125 h 147"/>
                <a:gd name="T42" fmla="*/ 133 w 148"/>
                <a:gd name="T43" fmla="*/ 114 h 147"/>
                <a:gd name="T44" fmla="*/ 140 w 148"/>
                <a:gd name="T45" fmla="*/ 103 h 147"/>
                <a:gd name="T46" fmla="*/ 144 w 148"/>
                <a:gd name="T47" fmla="*/ 88 h 147"/>
                <a:gd name="T48" fmla="*/ 148 w 148"/>
                <a:gd name="T49" fmla="*/ 73 h 147"/>
                <a:gd name="T50" fmla="*/ 144 w 148"/>
                <a:gd name="T51" fmla="*/ 59 h 147"/>
                <a:gd name="T52" fmla="*/ 140 w 148"/>
                <a:gd name="T53" fmla="*/ 44 h 147"/>
                <a:gd name="T54" fmla="*/ 133 w 148"/>
                <a:gd name="T55" fmla="*/ 33 h 147"/>
                <a:gd name="T56" fmla="*/ 126 w 148"/>
                <a:gd name="T57" fmla="*/ 22 h 147"/>
                <a:gd name="T58" fmla="*/ 115 w 148"/>
                <a:gd name="T59" fmla="*/ 11 h 147"/>
                <a:gd name="T60" fmla="*/ 100 w 148"/>
                <a:gd name="T61" fmla="*/ 3 h 147"/>
                <a:gd name="T62" fmla="*/ 89 w 148"/>
                <a:gd name="T63" fmla="*/ 0 h 147"/>
                <a:gd name="T64" fmla="*/ 74 w 148"/>
                <a:gd name="T6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8" h="147">
                  <a:moveTo>
                    <a:pt x="74" y="0"/>
                  </a:moveTo>
                  <a:lnTo>
                    <a:pt x="59" y="0"/>
                  </a:lnTo>
                  <a:lnTo>
                    <a:pt x="45" y="3"/>
                  </a:lnTo>
                  <a:lnTo>
                    <a:pt x="30" y="11"/>
                  </a:lnTo>
                  <a:lnTo>
                    <a:pt x="19" y="22"/>
                  </a:lnTo>
                  <a:lnTo>
                    <a:pt x="11" y="33"/>
                  </a:lnTo>
                  <a:lnTo>
                    <a:pt x="4" y="44"/>
                  </a:lnTo>
                  <a:lnTo>
                    <a:pt x="0" y="59"/>
                  </a:lnTo>
                  <a:lnTo>
                    <a:pt x="0" y="73"/>
                  </a:lnTo>
                  <a:lnTo>
                    <a:pt x="0" y="88"/>
                  </a:lnTo>
                  <a:lnTo>
                    <a:pt x="4" y="103"/>
                  </a:lnTo>
                  <a:lnTo>
                    <a:pt x="11" y="114"/>
                  </a:lnTo>
                  <a:lnTo>
                    <a:pt x="19" y="125"/>
                  </a:lnTo>
                  <a:lnTo>
                    <a:pt x="30" y="136"/>
                  </a:lnTo>
                  <a:lnTo>
                    <a:pt x="45" y="140"/>
                  </a:lnTo>
                  <a:lnTo>
                    <a:pt x="59" y="147"/>
                  </a:lnTo>
                  <a:lnTo>
                    <a:pt x="74" y="147"/>
                  </a:lnTo>
                  <a:lnTo>
                    <a:pt x="89" y="147"/>
                  </a:lnTo>
                  <a:lnTo>
                    <a:pt x="100" y="140"/>
                  </a:lnTo>
                  <a:lnTo>
                    <a:pt x="115" y="136"/>
                  </a:lnTo>
                  <a:lnTo>
                    <a:pt x="126" y="125"/>
                  </a:lnTo>
                  <a:lnTo>
                    <a:pt x="133" y="114"/>
                  </a:lnTo>
                  <a:lnTo>
                    <a:pt x="140" y="103"/>
                  </a:lnTo>
                  <a:lnTo>
                    <a:pt x="144" y="88"/>
                  </a:lnTo>
                  <a:lnTo>
                    <a:pt x="148" y="73"/>
                  </a:lnTo>
                  <a:lnTo>
                    <a:pt x="144" y="59"/>
                  </a:lnTo>
                  <a:lnTo>
                    <a:pt x="140" y="44"/>
                  </a:lnTo>
                  <a:lnTo>
                    <a:pt x="133" y="33"/>
                  </a:lnTo>
                  <a:lnTo>
                    <a:pt x="126" y="22"/>
                  </a:lnTo>
                  <a:lnTo>
                    <a:pt x="115" y="11"/>
                  </a:lnTo>
                  <a:lnTo>
                    <a:pt x="100" y="3"/>
                  </a:lnTo>
                  <a:lnTo>
                    <a:pt x="89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17" name="Freeform 53">
              <a:extLst>
                <a:ext uri="{FF2B5EF4-FFF2-40B4-BE49-F238E27FC236}">
                  <a16:creationId xmlns:a16="http://schemas.microsoft.com/office/drawing/2014/main" id="{AD672DE3-5A68-41EF-9990-EF227D227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" y="3631"/>
              <a:ext cx="148" cy="147"/>
            </a:xfrm>
            <a:custGeom>
              <a:avLst/>
              <a:gdLst>
                <a:gd name="T0" fmla="*/ 74 w 148"/>
                <a:gd name="T1" fmla="*/ 0 h 147"/>
                <a:gd name="T2" fmla="*/ 59 w 148"/>
                <a:gd name="T3" fmla="*/ 0 h 147"/>
                <a:gd name="T4" fmla="*/ 45 w 148"/>
                <a:gd name="T5" fmla="*/ 3 h 147"/>
                <a:gd name="T6" fmla="*/ 30 w 148"/>
                <a:gd name="T7" fmla="*/ 11 h 147"/>
                <a:gd name="T8" fmla="*/ 19 w 148"/>
                <a:gd name="T9" fmla="*/ 22 h 147"/>
                <a:gd name="T10" fmla="*/ 11 w 148"/>
                <a:gd name="T11" fmla="*/ 33 h 147"/>
                <a:gd name="T12" fmla="*/ 4 w 148"/>
                <a:gd name="T13" fmla="*/ 44 h 147"/>
                <a:gd name="T14" fmla="*/ 0 w 148"/>
                <a:gd name="T15" fmla="*/ 59 h 147"/>
                <a:gd name="T16" fmla="*/ 0 w 148"/>
                <a:gd name="T17" fmla="*/ 73 h 147"/>
                <a:gd name="T18" fmla="*/ 0 w 148"/>
                <a:gd name="T19" fmla="*/ 88 h 147"/>
                <a:gd name="T20" fmla="*/ 4 w 148"/>
                <a:gd name="T21" fmla="*/ 103 h 147"/>
                <a:gd name="T22" fmla="*/ 11 w 148"/>
                <a:gd name="T23" fmla="*/ 114 h 147"/>
                <a:gd name="T24" fmla="*/ 19 w 148"/>
                <a:gd name="T25" fmla="*/ 125 h 147"/>
                <a:gd name="T26" fmla="*/ 30 w 148"/>
                <a:gd name="T27" fmla="*/ 136 h 147"/>
                <a:gd name="T28" fmla="*/ 45 w 148"/>
                <a:gd name="T29" fmla="*/ 140 h 147"/>
                <a:gd name="T30" fmla="*/ 59 w 148"/>
                <a:gd name="T31" fmla="*/ 147 h 147"/>
                <a:gd name="T32" fmla="*/ 74 w 148"/>
                <a:gd name="T33" fmla="*/ 147 h 147"/>
                <a:gd name="T34" fmla="*/ 89 w 148"/>
                <a:gd name="T35" fmla="*/ 147 h 147"/>
                <a:gd name="T36" fmla="*/ 100 w 148"/>
                <a:gd name="T37" fmla="*/ 140 h 147"/>
                <a:gd name="T38" fmla="*/ 115 w 148"/>
                <a:gd name="T39" fmla="*/ 136 h 147"/>
                <a:gd name="T40" fmla="*/ 126 w 148"/>
                <a:gd name="T41" fmla="*/ 125 h 147"/>
                <a:gd name="T42" fmla="*/ 133 w 148"/>
                <a:gd name="T43" fmla="*/ 114 h 147"/>
                <a:gd name="T44" fmla="*/ 140 w 148"/>
                <a:gd name="T45" fmla="*/ 103 h 147"/>
                <a:gd name="T46" fmla="*/ 144 w 148"/>
                <a:gd name="T47" fmla="*/ 88 h 147"/>
                <a:gd name="T48" fmla="*/ 148 w 148"/>
                <a:gd name="T49" fmla="*/ 73 h 147"/>
                <a:gd name="T50" fmla="*/ 144 w 148"/>
                <a:gd name="T51" fmla="*/ 59 h 147"/>
                <a:gd name="T52" fmla="*/ 140 w 148"/>
                <a:gd name="T53" fmla="*/ 44 h 147"/>
                <a:gd name="T54" fmla="*/ 133 w 148"/>
                <a:gd name="T55" fmla="*/ 33 h 147"/>
                <a:gd name="T56" fmla="*/ 126 w 148"/>
                <a:gd name="T57" fmla="*/ 22 h 147"/>
                <a:gd name="T58" fmla="*/ 115 w 148"/>
                <a:gd name="T59" fmla="*/ 11 h 147"/>
                <a:gd name="T60" fmla="*/ 100 w 148"/>
                <a:gd name="T61" fmla="*/ 3 h 147"/>
                <a:gd name="T62" fmla="*/ 89 w 148"/>
                <a:gd name="T63" fmla="*/ 0 h 147"/>
                <a:gd name="T64" fmla="*/ 74 w 148"/>
                <a:gd name="T6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8" h="147">
                  <a:moveTo>
                    <a:pt x="74" y="0"/>
                  </a:moveTo>
                  <a:lnTo>
                    <a:pt x="59" y="0"/>
                  </a:lnTo>
                  <a:lnTo>
                    <a:pt x="45" y="3"/>
                  </a:lnTo>
                  <a:lnTo>
                    <a:pt x="30" y="11"/>
                  </a:lnTo>
                  <a:lnTo>
                    <a:pt x="19" y="22"/>
                  </a:lnTo>
                  <a:lnTo>
                    <a:pt x="11" y="33"/>
                  </a:lnTo>
                  <a:lnTo>
                    <a:pt x="4" y="44"/>
                  </a:lnTo>
                  <a:lnTo>
                    <a:pt x="0" y="59"/>
                  </a:lnTo>
                  <a:lnTo>
                    <a:pt x="0" y="73"/>
                  </a:lnTo>
                  <a:lnTo>
                    <a:pt x="0" y="88"/>
                  </a:lnTo>
                  <a:lnTo>
                    <a:pt x="4" y="103"/>
                  </a:lnTo>
                  <a:lnTo>
                    <a:pt x="11" y="114"/>
                  </a:lnTo>
                  <a:lnTo>
                    <a:pt x="19" y="125"/>
                  </a:lnTo>
                  <a:lnTo>
                    <a:pt x="30" y="136"/>
                  </a:lnTo>
                  <a:lnTo>
                    <a:pt x="45" y="140"/>
                  </a:lnTo>
                  <a:lnTo>
                    <a:pt x="59" y="147"/>
                  </a:lnTo>
                  <a:lnTo>
                    <a:pt x="74" y="147"/>
                  </a:lnTo>
                  <a:lnTo>
                    <a:pt x="89" y="147"/>
                  </a:lnTo>
                  <a:lnTo>
                    <a:pt x="100" y="140"/>
                  </a:lnTo>
                  <a:lnTo>
                    <a:pt x="115" y="136"/>
                  </a:lnTo>
                  <a:lnTo>
                    <a:pt x="126" y="125"/>
                  </a:lnTo>
                  <a:lnTo>
                    <a:pt x="133" y="114"/>
                  </a:lnTo>
                  <a:lnTo>
                    <a:pt x="140" y="103"/>
                  </a:lnTo>
                  <a:lnTo>
                    <a:pt x="144" y="88"/>
                  </a:lnTo>
                  <a:lnTo>
                    <a:pt x="148" y="73"/>
                  </a:lnTo>
                  <a:lnTo>
                    <a:pt x="144" y="59"/>
                  </a:lnTo>
                  <a:lnTo>
                    <a:pt x="140" y="44"/>
                  </a:lnTo>
                  <a:lnTo>
                    <a:pt x="133" y="33"/>
                  </a:lnTo>
                  <a:lnTo>
                    <a:pt x="126" y="22"/>
                  </a:lnTo>
                  <a:lnTo>
                    <a:pt x="115" y="11"/>
                  </a:lnTo>
                  <a:lnTo>
                    <a:pt x="100" y="3"/>
                  </a:lnTo>
                  <a:lnTo>
                    <a:pt x="89" y="0"/>
                  </a:lnTo>
                  <a:lnTo>
                    <a:pt x="74" y="0"/>
                  </a:lnTo>
                </a:path>
              </a:pathLst>
            </a:custGeom>
            <a:noFill/>
            <a:ln w="698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18" name="Freeform 54">
              <a:extLst>
                <a:ext uri="{FF2B5EF4-FFF2-40B4-BE49-F238E27FC236}">
                  <a16:creationId xmlns:a16="http://schemas.microsoft.com/office/drawing/2014/main" id="{5D83D648-02FB-47DD-B4A0-FDD8296CB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" y="4238"/>
              <a:ext cx="148" cy="150"/>
            </a:xfrm>
            <a:custGeom>
              <a:avLst/>
              <a:gdLst>
                <a:gd name="T0" fmla="*/ 74 w 148"/>
                <a:gd name="T1" fmla="*/ 0 h 150"/>
                <a:gd name="T2" fmla="*/ 59 w 148"/>
                <a:gd name="T3" fmla="*/ 3 h 150"/>
                <a:gd name="T4" fmla="*/ 45 w 148"/>
                <a:gd name="T5" fmla="*/ 7 h 150"/>
                <a:gd name="T6" fmla="*/ 30 w 148"/>
                <a:gd name="T7" fmla="*/ 14 h 150"/>
                <a:gd name="T8" fmla="*/ 19 w 148"/>
                <a:gd name="T9" fmla="*/ 22 h 150"/>
                <a:gd name="T10" fmla="*/ 11 w 148"/>
                <a:gd name="T11" fmla="*/ 33 h 150"/>
                <a:gd name="T12" fmla="*/ 4 w 148"/>
                <a:gd name="T13" fmla="*/ 47 h 150"/>
                <a:gd name="T14" fmla="*/ 0 w 148"/>
                <a:gd name="T15" fmla="*/ 58 h 150"/>
                <a:gd name="T16" fmla="*/ 0 w 148"/>
                <a:gd name="T17" fmla="*/ 77 h 150"/>
                <a:gd name="T18" fmla="*/ 0 w 148"/>
                <a:gd name="T19" fmla="*/ 92 h 150"/>
                <a:gd name="T20" fmla="*/ 4 w 148"/>
                <a:gd name="T21" fmla="*/ 103 h 150"/>
                <a:gd name="T22" fmla="*/ 11 w 148"/>
                <a:gd name="T23" fmla="*/ 117 h 150"/>
                <a:gd name="T24" fmla="*/ 19 w 148"/>
                <a:gd name="T25" fmla="*/ 128 h 150"/>
                <a:gd name="T26" fmla="*/ 30 w 148"/>
                <a:gd name="T27" fmla="*/ 136 h 150"/>
                <a:gd name="T28" fmla="*/ 45 w 148"/>
                <a:gd name="T29" fmla="*/ 143 h 150"/>
                <a:gd name="T30" fmla="*/ 59 w 148"/>
                <a:gd name="T31" fmla="*/ 147 h 150"/>
                <a:gd name="T32" fmla="*/ 74 w 148"/>
                <a:gd name="T33" fmla="*/ 150 h 150"/>
                <a:gd name="T34" fmla="*/ 89 w 148"/>
                <a:gd name="T35" fmla="*/ 147 h 150"/>
                <a:gd name="T36" fmla="*/ 100 w 148"/>
                <a:gd name="T37" fmla="*/ 143 h 150"/>
                <a:gd name="T38" fmla="*/ 115 w 148"/>
                <a:gd name="T39" fmla="*/ 136 h 150"/>
                <a:gd name="T40" fmla="*/ 126 w 148"/>
                <a:gd name="T41" fmla="*/ 128 h 150"/>
                <a:gd name="T42" fmla="*/ 133 w 148"/>
                <a:gd name="T43" fmla="*/ 117 h 150"/>
                <a:gd name="T44" fmla="*/ 140 w 148"/>
                <a:gd name="T45" fmla="*/ 103 h 150"/>
                <a:gd name="T46" fmla="*/ 144 w 148"/>
                <a:gd name="T47" fmla="*/ 92 h 150"/>
                <a:gd name="T48" fmla="*/ 148 w 148"/>
                <a:gd name="T49" fmla="*/ 77 h 150"/>
                <a:gd name="T50" fmla="*/ 144 w 148"/>
                <a:gd name="T51" fmla="*/ 58 h 150"/>
                <a:gd name="T52" fmla="*/ 140 w 148"/>
                <a:gd name="T53" fmla="*/ 47 h 150"/>
                <a:gd name="T54" fmla="*/ 133 w 148"/>
                <a:gd name="T55" fmla="*/ 33 h 150"/>
                <a:gd name="T56" fmla="*/ 126 w 148"/>
                <a:gd name="T57" fmla="*/ 22 h 150"/>
                <a:gd name="T58" fmla="*/ 115 w 148"/>
                <a:gd name="T59" fmla="*/ 14 h 150"/>
                <a:gd name="T60" fmla="*/ 100 w 148"/>
                <a:gd name="T61" fmla="*/ 7 h 150"/>
                <a:gd name="T62" fmla="*/ 89 w 148"/>
                <a:gd name="T63" fmla="*/ 3 h 150"/>
                <a:gd name="T64" fmla="*/ 74 w 148"/>
                <a:gd name="T6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8" h="150">
                  <a:moveTo>
                    <a:pt x="74" y="0"/>
                  </a:moveTo>
                  <a:lnTo>
                    <a:pt x="59" y="3"/>
                  </a:lnTo>
                  <a:lnTo>
                    <a:pt x="45" y="7"/>
                  </a:lnTo>
                  <a:lnTo>
                    <a:pt x="30" y="14"/>
                  </a:lnTo>
                  <a:lnTo>
                    <a:pt x="19" y="22"/>
                  </a:lnTo>
                  <a:lnTo>
                    <a:pt x="11" y="33"/>
                  </a:lnTo>
                  <a:lnTo>
                    <a:pt x="4" y="47"/>
                  </a:lnTo>
                  <a:lnTo>
                    <a:pt x="0" y="58"/>
                  </a:lnTo>
                  <a:lnTo>
                    <a:pt x="0" y="77"/>
                  </a:lnTo>
                  <a:lnTo>
                    <a:pt x="0" y="92"/>
                  </a:lnTo>
                  <a:lnTo>
                    <a:pt x="4" y="103"/>
                  </a:lnTo>
                  <a:lnTo>
                    <a:pt x="11" y="117"/>
                  </a:lnTo>
                  <a:lnTo>
                    <a:pt x="19" y="128"/>
                  </a:lnTo>
                  <a:lnTo>
                    <a:pt x="30" y="136"/>
                  </a:lnTo>
                  <a:lnTo>
                    <a:pt x="45" y="143"/>
                  </a:lnTo>
                  <a:lnTo>
                    <a:pt x="59" y="147"/>
                  </a:lnTo>
                  <a:lnTo>
                    <a:pt x="74" y="150"/>
                  </a:lnTo>
                  <a:lnTo>
                    <a:pt x="89" y="147"/>
                  </a:lnTo>
                  <a:lnTo>
                    <a:pt x="100" y="143"/>
                  </a:lnTo>
                  <a:lnTo>
                    <a:pt x="115" y="136"/>
                  </a:lnTo>
                  <a:lnTo>
                    <a:pt x="126" y="128"/>
                  </a:lnTo>
                  <a:lnTo>
                    <a:pt x="133" y="117"/>
                  </a:lnTo>
                  <a:lnTo>
                    <a:pt x="140" y="103"/>
                  </a:lnTo>
                  <a:lnTo>
                    <a:pt x="144" y="92"/>
                  </a:lnTo>
                  <a:lnTo>
                    <a:pt x="148" y="77"/>
                  </a:lnTo>
                  <a:lnTo>
                    <a:pt x="144" y="58"/>
                  </a:lnTo>
                  <a:lnTo>
                    <a:pt x="140" y="47"/>
                  </a:lnTo>
                  <a:lnTo>
                    <a:pt x="133" y="33"/>
                  </a:lnTo>
                  <a:lnTo>
                    <a:pt x="126" y="22"/>
                  </a:lnTo>
                  <a:lnTo>
                    <a:pt x="115" y="14"/>
                  </a:lnTo>
                  <a:lnTo>
                    <a:pt x="100" y="7"/>
                  </a:lnTo>
                  <a:lnTo>
                    <a:pt x="89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19" name="Freeform 55">
              <a:extLst>
                <a:ext uri="{FF2B5EF4-FFF2-40B4-BE49-F238E27FC236}">
                  <a16:creationId xmlns:a16="http://schemas.microsoft.com/office/drawing/2014/main" id="{19F83BA9-DF9E-4D9C-A68C-64D2B2E6F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" y="4238"/>
              <a:ext cx="148" cy="150"/>
            </a:xfrm>
            <a:custGeom>
              <a:avLst/>
              <a:gdLst>
                <a:gd name="T0" fmla="*/ 74 w 148"/>
                <a:gd name="T1" fmla="*/ 0 h 150"/>
                <a:gd name="T2" fmla="*/ 59 w 148"/>
                <a:gd name="T3" fmla="*/ 3 h 150"/>
                <a:gd name="T4" fmla="*/ 45 w 148"/>
                <a:gd name="T5" fmla="*/ 7 h 150"/>
                <a:gd name="T6" fmla="*/ 30 w 148"/>
                <a:gd name="T7" fmla="*/ 14 h 150"/>
                <a:gd name="T8" fmla="*/ 19 w 148"/>
                <a:gd name="T9" fmla="*/ 22 h 150"/>
                <a:gd name="T10" fmla="*/ 11 w 148"/>
                <a:gd name="T11" fmla="*/ 33 h 150"/>
                <a:gd name="T12" fmla="*/ 4 w 148"/>
                <a:gd name="T13" fmla="*/ 47 h 150"/>
                <a:gd name="T14" fmla="*/ 0 w 148"/>
                <a:gd name="T15" fmla="*/ 58 h 150"/>
                <a:gd name="T16" fmla="*/ 0 w 148"/>
                <a:gd name="T17" fmla="*/ 77 h 150"/>
                <a:gd name="T18" fmla="*/ 0 w 148"/>
                <a:gd name="T19" fmla="*/ 92 h 150"/>
                <a:gd name="T20" fmla="*/ 4 w 148"/>
                <a:gd name="T21" fmla="*/ 103 h 150"/>
                <a:gd name="T22" fmla="*/ 11 w 148"/>
                <a:gd name="T23" fmla="*/ 117 h 150"/>
                <a:gd name="T24" fmla="*/ 19 w 148"/>
                <a:gd name="T25" fmla="*/ 128 h 150"/>
                <a:gd name="T26" fmla="*/ 30 w 148"/>
                <a:gd name="T27" fmla="*/ 136 h 150"/>
                <a:gd name="T28" fmla="*/ 45 w 148"/>
                <a:gd name="T29" fmla="*/ 143 h 150"/>
                <a:gd name="T30" fmla="*/ 59 w 148"/>
                <a:gd name="T31" fmla="*/ 147 h 150"/>
                <a:gd name="T32" fmla="*/ 74 w 148"/>
                <a:gd name="T33" fmla="*/ 150 h 150"/>
                <a:gd name="T34" fmla="*/ 89 w 148"/>
                <a:gd name="T35" fmla="*/ 147 h 150"/>
                <a:gd name="T36" fmla="*/ 100 w 148"/>
                <a:gd name="T37" fmla="*/ 143 h 150"/>
                <a:gd name="T38" fmla="*/ 115 w 148"/>
                <a:gd name="T39" fmla="*/ 136 h 150"/>
                <a:gd name="T40" fmla="*/ 126 w 148"/>
                <a:gd name="T41" fmla="*/ 128 h 150"/>
                <a:gd name="T42" fmla="*/ 133 w 148"/>
                <a:gd name="T43" fmla="*/ 117 h 150"/>
                <a:gd name="T44" fmla="*/ 140 w 148"/>
                <a:gd name="T45" fmla="*/ 103 h 150"/>
                <a:gd name="T46" fmla="*/ 144 w 148"/>
                <a:gd name="T47" fmla="*/ 92 h 150"/>
                <a:gd name="T48" fmla="*/ 148 w 148"/>
                <a:gd name="T49" fmla="*/ 77 h 150"/>
                <a:gd name="T50" fmla="*/ 144 w 148"/>
                <a:gd name="T51" fmla="*/ 58 h 150"/>
                <a:gd name="T52" fmla="*/ 140 w 148"/>
                <a:gd name="T53" fmla="*/ 47 h 150"/>
                <a:gd name="T54" fmla="*/ 133 w 148"/>
                <a:gd name="T55" fmla="*/ 33 h 150"/>
                <a:gd name="T56" fmla="*/ 126 w 148"/>
                <a:gd name="T57" fmla="*/ 22 h 150"/>
                <a:gd name="T58" fmla="*/ 115 w 148"/>
                <a:gd name="T59" fmla="*/ 14 h 150"/>
                <a:gd name="T60" fmla="*/ 100 w 148"/>
                <a:gd name="T61" fmla="*/ 7 h 150"/>
                <a:gd name="T62" fmla="*/ 89 w 148"/>
                <a:gd name="T63" fmla="*/ 3 h 150"/>
                <a:gd name="T64" fmla="*/ 74 w 148"/>
                <a:gd name="T6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8" h="150">
                  <a:moveTo>
                    <a:pt x="74" y="0"/>
                  </a:moveTo>
                  <a:lnTo>
                    <a:pt x="59" y="3"/>
                  </a:lnTo>
                  <a:lnTo>
                    <a:pt x="45" y="7"/>
                  </a:lnTo>
                  <a:lnTo>
                    <a:pt x="30" y="14"/>
                  </a:lnTo>
                  <a:lnTo>
                    <a:pt x="19" y="22"/>
                  </a:lnTo>
                  <a:lnTo>
                    <a:pt x="11" y="33"/>
                  </a:lnTo>
                  <a:lnTo>
                    <a:pt x="4" y="47"/>
                  </a:lnTo>
                  <a:lnTo>
                    <a:pt x="0" y="58"/>
                  </a:lnTo>
                  <a:lnTo>
                    <a:pt x="0" y="77"/>
                  </a:lnTo>
                  <a:lnTo>
                    <a:pt x="0" y="92"/>
                  </a:lnTo>
                  <a:lnTo>
                    <a:pt x="4" y="103"/>
                  </a:lnTo>
                  <a:lnTo>
                    <a:pt x="11" y="117"/>
                  </a:lnTo>
                  <a:lnTo>
                    <a:pt x="19" y="128"/>
                  </a:lnTo>
                  <a:lnTo>
                    <a:pt x="30" y="136"/>
                  </a:lnTo>
                  <a:lnTo>
                    <a:pt x="45" y="143"/>
                  </a:lnTo>
                  <a:lnTo>
                    <a:pt x="59" y="147"/>
                  </a:lnTo>
                  <a:lnTo>
                    <a:pt x="74" y="150"/>
                  </a:lnTo>
                  <a:lnTo>
                    <a:pt x="89" y="147"/>
                  </a:lnTo>
                  <a:lnTo>
                    <a:pt x="100" y="143"/>
                  </a:lnTo>
                  <a:lnTo>
                    <a:pt x="115" y="136"/>
                  </a:lnTo>
                  <a:lnTo>
                    <a:pt x="126" y="128"/>
                  </a:lnTo>
                  <a:lnTo>
                    <a:pt x="133" y="117"/>
                  </a:lnTo>
                  <a:lnTo>
                    <a:pt x="140" y="103"/>
                  </a:lnTo>
                  <a:lnTo>
                    <a:pt x="144" y="92"/>
                  </a:lnTo>
                  <a:lnTo>
                    <a:pt x="148" y="77"/>
                  </a:lnTo>
                  <a:lnTo>
                    <a:pt x="144" y="58"/>
                  </a:lnTo>
                  <a:lnTo>
                    <a:pt x="140" y="47"/>
                  </a:lnTo>
                  <a:lnTo>
                    <a:pt x="133" y="33"/>
                  </a:lnTo>
                  <a:lnTo>
                    <a:pt x="126" y="22"/>
                  </a:lnTo>
                  <a:lnTo>
                    <a:pt x="115" y="14"/>
                  </a:lnTo>
                  <a:lnTo>
                    <a:pt x="100" y="7"/>
                  </a:lnTo>
                  <a:lnTo>
                    <a:pt x="89" y="3"/>
                  </a:lnTo>
                  <a:lnTo>
                    <a:pt x="74" y="0"/>
                  </a:lnTo>
                </a:path>
              </a:pathLst>
            </a:custGeom>
            <a:noFill/>
            <a:ln w="698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20" name="Freeform 56">
              <a:extLst>
                <a:ext uri="{FF2B5EF4-FFF2-40B4-BE49-F238E27FC236}">
                  <a16:creationId xmlns:a16="http://schemas.microsoft.com/office/drawing/2014/main" id="{B6E4D781-143D-4D48-855B-2E093FC08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" y="4844"/>
              <a:ext cx="148" cy="147"/>
            </a:xfrm>
            <a:custGeom>
              <a:avLst/>
              <a:gdLst>
                <a:gd name="T0" fmla="*/ 74 w 148"/>
                <a:gd name="T1" fmla="*/ 0 h 147"/>
                <a:gd name="T2" fmla="*/ 59 w 148"/>
                <a:gd name="T3" fmla="*/ 4 h 147"/>
                <a:gd name="T4" fmla="*/ 45 w 148"/>
                <a:gd name="T5" fmla="*/ 8 h 147"/>
                <a:gd name="T6" fmla="*/ 30 w 148"/>
                <a:gd name="T7" fmla="*/ 15 h 147"/>
                <a:gd name="T8" fmla="*/ 19 w 148"/>
                <a:gd name="T9" fmla="*/ 22 h 147"/>
                <a:gd name="T10" fmla="*/ 11 w 148"/>
                <a:gd name="T11" fmla="*/ 33 h 147"/>
                <a:gd name="T12" fmla="*/ 4 w 148"/>
                <a:gd name="T13" fmla="*/ 44 h 147"/>
                <a:gd name="T14" fmla="*/ 0 w 148"/>
                <a:gd name="T15" fmla="*/ 59 h 147"/>
                <a:gd name="T16" fmla="*/ 0 w 148"/>
                <a:gd name="T17" fmla="*/ 74 h 147"/>
                <a:gd name="T18" fmla="*/ 0 w 148"/>
                <a:gd name="T19" fmla="*/ 89 h 147"/>
                <a:gd name="T20" fmla="*/ 4 w 148"/>
                <a:gd name="T21" fmla="*/ 103 h 147"/>
                <a:gd name="T22" fmla="*/ 11 w 148"/>
                <a:gd name="T23" fmla="*/ 114 h 147"/>
                <a:gd name="T24" fmla="*/ 19 w 148"/>
                <a:gd name="T25" fmla="*/ 125 h 147"/>
                <a:gd name="T26" fmla="*/ 30 w 148"/>
                <a:gd name="T27" fmla="*/ 136 h 147"/>
                <a:gd name="T28" fmla="*/ 45 w 148"/>
                <a:gd name="T29" fmla="*/ 144 h 147"/>
                <a:gd name="T30" fmla="*/ 59 w 148"/>
                <a:gd name="T31" fmla="*/ 147 h 147"/>
                <a:gd name="T32" fmla="*/ 74 w 148"/>
                <a:gd name="T33" fmla="*/ 147 h 147"/>
                <a:gd name="T34" fmla="*/ 89 w 148"/>
                <a:gd name="T35" fmla="*/ 147 h 147"/>
                <a:gd name="T36" fmla="*/ 100 w 148"/>
                <a:gd name="T37" fmla="*/ 144 h 147"/>
                <a:gd name="T38" fmla="*/ 115 w 148"/>
                <a:gd name="T39" fmla="*/ 136 h 147"/>
                <a:gd name="T40" fmla="*/ 126 w 148"/>
                <a:gd name="T41" fmla="*/ 125 h 147"/>
                <a:gd name="T42" fmla="*/ 133 w 148"/>
                <a:gd name="T43" fmla="*/ 114 h 147"/>
                <a:gd name="T44" fmla="*/ 140 w 148"/>
                <a:gd name="T45" fmla="*/ 103 h 147"/>
                <a:gd name="T46" fmla="*/ 144 w 148"/>
                <a:gd name="T47" fmla="*/ 89 h 147"/>
                <a:gd name="T48" fmla="*/ 148 w 148"/>
                <a:gd name="T49" fmla="*/ 74 h 147"/>
                <a:gd name="T50" fmla="*/ 144 w 148"/>
                <a:gd name="T51" fmla="*/ 59 h 147"/>
                <a:gd name="T52" fmla="*/ 140 w 148"/>
                <a:gd name="T53" fmla="*/ 44 h 147"/>
                <a:gd name="T54" fmla="*/ 133 w 148"/>
                <a:gd name="T55" fmla="*/ 33 h 147"/>
                <a:gd name="T56" fmla="*/ 126 w 148"/>
                <a:gd name="T57" fmla="*/ 22 h 147"/>
                <a:gd name="T58" fmla="*/ 115 w 148"/>
                <a:gd name="T59" fmla="*/ 15 h 147"/>
                <a:gd name="T60" fmla="*/ 100 w 148"/>
                <a:gd name="T61" fmla="*/ 8 h 147"/>
                <a:gd name="T62" fmla="*/ 89 w 148"/>
                <a:gd name="T63" fmla="*/ 4 h 147"/>
                <a:gd name="T64" fmla="*/ 74 w 148"/>
                <a:gd name="T6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8" h="147">
                  <a:moveTo>
                    <a:pt x="74" y="0"/>
                  </a:moveTo>
                  <a:lnTo>
                    <a:pt x="59" y="4"/>
                  </a:lnTo>
                  <a:lnTo>
                    <a:pt x="45" y="8"/>
                  </a:lnTo>
                  <a:lnTo>
                    <a:pt x="30" y="15"/>
                  </a:lnTo>
                  <a:lnTo>
                    <a:pt x="19" y="22"/>
                  </a:lnTo>
                  <a:lnTo>
                    <a:pt x="11" y="33"/>
                  </a:lnTo>
                  <a:lnTo>
                    <a:pt x="4" y="44"/>
                  </a:lnTo>
                  <a:lnTo>
                    <a:pt x="0" y="59"/>
                  </a:lnTo>
                  <a:lnTo>
                    <a:pt x="0" y="74"/>
                  </a:lnTo>
                  <a:lnTo>
                    <a:pt x="0" y="89"/>
                  </a:lnTo>
                  <a:lnTo>
                    <a:pt x="4" y="103"/>
                  </a:lnTo>
                  <a:lnTo>
                    <a:pt x="11" y="114"/>
                  </a:lnTo>
                  <a:lnTo>
                    <a:pt x="19" y="125"/>
                  </a:lnTo>
                  <a:lnTo>
                    <a:pt x="30" y="136"/>
                  </a:lnTo>
                  <a:lnTo>
                    <a:pt x="45" y="144"/>
                  </a:lnTo>
                  <a:lnTo>
                    <a:pt x="59" y="147"/>
                  </a:lnTo>
                  <a:lnTo>
                    <a:pt x="74" y="147"/>
                  </a:lnTo>
                  <a:lnTo>
                    <a:pt x="89" y="147"/>
                  </a:lnTo>
                  <a:lnTo>
                    <a:pt x="100" y="144"/>
                  </a:lnTo>
                  <a:lnTo>
                    <a:pt x="115" y="136"/>
                  </a:lnTo>
                  <a:lnTo>
                    <a:pt x="126" y="125"/>
                  </a:lnTo>
                  <a:lnTo>
                    <a:pt x="133" y="114"/>
                  </a:lnTo>
                  <a:lnTo>
                    <a:pt x="140" y="103"/>
                  </a:lnTo>
                  <a:lnTo>
                    <a:pt x="144" y="89"/>
                  </a:lnTo>
                  <a:lnTo>
                    <a:pt x="148" y="74"/>
                  </a:lnTo>
                  <a:lnTo>
                    <a:pt x="144" y="59"/>
                  </a:lnTo>
                  <a:lnTo>
                    <a:pt x="140" y="44"/>
                  </a:lnTo>
                  <a:lnTo>
                    <a:pt x="133" y="33"/>
                  </a:lnTo>
                  <a:lnTo>
                    <a:pt x="126" y="22"/>
                  </a:lnTo>
                  <a:lnTo>
                    <a:pt x="115" y="15"/>
                  </a:lnTo>
                  <a:lnTo>
                    <a:pt x="100" y="8"/>
                  </a:lnTo>
                  <a:lnTo>
                    <a:pt x="89" y="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21" name="Freeform 57">
              <a:extLst>
                <a:ext uri="{FF2B5EF4-FFF2-40B4-BE49-F238E27FC236}">
                  <a16:creationId xmlns:a16="http://schemas.microsoft.com/office/drawing/2014/main" id="{403ECD61-1C33-497E-BE1A-4ECBF309E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" y="4844"/>
              <a:ext cx="148" cy="147"/>
            </a:xfrm>
            <a:custGeom>
              <a:avLst/>
              <a:gdLst>
                <a:gd name="T0" fmla="*/ 74 w 148"/>
                <a:gd name="T1" fmla="*/ 0 h 147"/>
                <a:gd name="T2" fmla="*/ 59 w 148"/>
                <a:gd name="T3" fmla="*/ 4 h 147"/>
                <a:gd name="T4" fmla="*/ 45 w 148"/>
                <a:gd name="T5" fmla="*/ 8 h 147"/>
                <a:gd name="T6" fmla="*/ 30 w 148"/>
                <a:gd name="T7" fmla="*/ 15 h 147"/>
                <a:gd name="T8" fmla="*/ 19 w 148"/>
                <a:gd name="T9" fmla="*/ 22 h 147"/>
                <a:gd name="T10" fmla="*/ 11 w 148"/>
                <a:gd name="T11" fmla="*/ 33 h 147"/>
                <a:gd name="T12" fmla="*/ 4 w 148"/>
                <a:gd name="T13" fmla="*/ 44 h 147"/>
                <a:gd name="T14" fmla="*/ 0 w 148"/>
                <a:gd name="T15" fmla="*/ 59 h 147"/>
                <a:gd name="T16" fmla="*/ 0 w 148"/>
                <a:gd name="T17" fmla="*/ 74 h 147"/>
                <a:gd name="T18" fmla="*/ 0 w 148"/>
                <a:gd name="T19" fmla="*/ 89 h 147"/>
                <a:gd name="T20" fmla="*/ 4 w 148"/>
                <a:gd name="T21" fmla="*/ 103 h 147"/>
                <a:gd name="T22" fmla="*/ 11 w 148"/>
                <a:gd name="T23" fmla="*/ 114 h 147"/>
                <a:gd name="T24" fmla="*/ 19 w 148"/>
                <a:gd name="T25" fmla="*/ 125 h 147"/>
                <a:gd name="T26" fmla="*/ 30 w 148"/>
                <a:gd name="T27" fmla="*/ 136 h 147"/>
                <a:gd name="T28" fmla="*/ 45 w 148"/>
                <a:gd name="T29" fmla="*/ 144 h 147"/>
                <a:gd name="T30" fmla="*/ 59 w 148"/>
                <a:gd name="T31" fmla="*/ 147 h 147"/>
                <a:gd name="T32" fmla="*/ 74 w 148"/>
                <a:gd name="T33" fmla="*/ 147 h 147"/>
                <a:gd name="T34" fmla="*/ 89 w 148"/>
                <a:gd name="T35" fmla="*/ 147 h 147"/>
                <a:gd name="T36" fmla="*/ 100 w 148"/>
                <a:gd name="T37" fmla="*/ 144 h 147"/>
                <a:gd name="T38" fmla="*/ 115 w 148"/>
                <a:gd name="T39" fmla="*/ 136 h 147"/>
                <a:gd name="T40" fmla="*/ 126 w 148"/>
                <a:gd name="T41" fmla="*/ 125 h 147"/>
                <a:gd name="T42" fmla="*/ 133 w 148"/>
                <a:gd name="T43" fmla="*/ 114 h 147"/>
                <a:gd name="T44" fmla="*/ 140 w 148"/>
                <a:gd name="T45" fmla="*/ 103 h 147"/>
                <a:gd name="T46" fmla="*/ 144 w 148"/>
                <a:gd name="T47" fmla="*/ 89 h 147"/>
                <a:gd name="T48" fmla="*/ 148 w 148"/>
                <a:gd name="T49" fmla="*/ 74 h 147"/>
                <a:gd name="T50" fmla="*/ 144 w 148"/>
                <a:gd name="T51" fmla="*/ 59 h 147"/>
                <a:gd name="T52" fmla="*/ 140 w 148"/>
                <a:gd name="T53" fmla="*/ 44 h 147"/>
                <a:gd name="T54" fmla="*/ 133 w 148"/>
                <a:gd name="T55" fmla="*/ 33 h 147"/>
                <a:gd name="T56" fmla="*/ 126 w 148"/>
                <a:gd name="T57" fmla="*/ 22 h 147"/>
                <a:gd name="T58" fmla="*/ 115 w 148"/>
                <a:gd name="T59" fmla="*/ 15 h 147"/>
                <a:gd name="T60" fmla="*/ 100 w 148"/>
                <a:gd name="T61" fmla="*/ 8 h 147"/>
                <a:gd name="T62" fmla="*/ 89 w 148"/>
                <a:gd name="T63" fmla="*/ 4 h 147"/>
                <a:gd name="T64" fmla="*/ 74 w 148"/>
                <a:gd name="T6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8" h="147">
                  <a:moveTo>
                    <a:pt x="74" y="0"/>
                  </a:moveTo>
                  <a:lnTo>
                    <a:pt x="59" y="4"/>
                  </a:lnTo>
                  <a:lnTo>
                    <a:pt x="45" y="8"/>
                  </a:lnTo>
                  <a:lnTo>
                    <a:pt x="30" y="15"/>
                  </a:lnTo>
                  <a:lnTo>
                    <a:pt x="19" y="22"/>
                  </a:lnTo>
                  <a:lnTo>
                    <a:pt x="11" y="33"/>
                  </a:lnTo>
                  <a:lnTo>
                    <a:pt x="4" y="44"/>
                  </a:lnTo>
                  <a:lnTo>
                    <a:pt x="0" y="59"/>
                  </a:lnTo>
                  <a:lnTo>
                    <a:pt x="0" y="74"/>
                  </a:lnTo>
                  <a:lnTo>
                    <a:pt x="0" y="89"/>
                  </a:lnTo>
                  <a:lnTo>
                    <a:pt x="4" y="103"/>
                  </a:lnTo>
                  <a:lnTo>
                    <a:pt x="11" y="114"/>
                  </a:lnTo>
                  <a:lnTo>
                    <a:pt x="19" y="125"/>
                  </a:lnTo>
                  <a:lnTo>
                    <a:pt x="30" y="136"/>
                  </a:lnTo>
                  <a:lnTo>
                    <a:pt x="45" y="144"/>
                  </a:lnTo>
                  <a:lnTo>
                    <a:pt x="59" y="147"/>
                  </a:lnTo>
                  <a:lnTo>
                    <a:pt x="74" y="147"/>
                  </a:lnTo>
                  <a:lnTo>
                    <a:pt x="89" y="147"/>
                  </a:lnTo>
                  <a:lnTo>
                    <a:pt x="100" y="144"/>
                  </a:lnTo>
                  <a:lnTo>
                    <a:pt x="115" y="136"/>
                  </a:lnTo>
                  <a:lnTo>
                    <a:pt x="126" y="125"/>
                  </a:lnTo>
                  <a:lnTo>
                    <a:pt x="133" y="114"/>
                  </a:lnTo>
                  <a:lnTo>
                    <a:pt x="140" y="103"/>
                  </a:lnTo>
                  <a:lnTo>
                    <a:pt x="144" y="89"/>
                  </a:lnTo>
                  <a:lnTo>
                    <a:pt x="148" y="74"/>
                  </a:lnTo>
                  <a:lnTo>
                    <a:pt x="144" y="59"/>
                  </a:lnTo>
                  <a:lnTo>
                    <a:pt x="140" y="44"/>
                  </a:lnTo>
                  <a:lnTo>
                    <a:pt x="133" y="33"/>
                  </a:lnTo>
                  <a:lnTo>
                    <a:pt x="126" y="22"/>
                  </a:lnTo>
                  <a:lnTo>
                    <a:pt x="115" y="15"/>
                  </a:lnTo>
                  <a:lnTo>
                    <a:pt x="100" y="8"/>
                  </a:lnTo>
                  <a:lnTo>
                    <a:pt x="89" y="4"/>
                  </a:lnTo>
                  <a:lnTo>
                    <a:pt x="74" y="0"/>
                  </a:lnTo>
                </a:path>
              </a:pathLst>
            </a:custGeom>
            <a:noFill/>
            <a:ln w="698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22" name="Freeform 58">
              <a:extLst>
                <a:ext uri="{FF2B5EF4-FFF2-40B4-BE49-F238E27FC236}">
                  <a16:creationId xmlns:a16="http://schemas.microsoft.com/office/drawing/2014/main" id="{3E1590A9-9CB1-40A4-8872-E9936D06C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3631"/>
              <a:ext cx="148" cy="147"/>
            </a:xfrm>
            <a:custGeom>
              <a:avLst/>
              <a:gdLst>
                <a:gd name="T0" fmla="*/ 74 w 148"/>
                <a:gd name="T1" fmla="*/ 0 h 147"/>
                <a:gd name="T2" fmla="*/ 59 w 148"/>
                <a:gd name="T3" fmla="*/ 0 h 147"/>
                <a:gd name="T4" fmla="*/ 45 w 148"/>
                <a:gd name="T5" fmla="*/ 3 h 147"/>
                <a:gd name="T6" fmla="*/ 33 w 148"/>
                <a:gd name="T7" fmla="*/ 11 h 147"/>
                <a:gd name="T8" fmla="*/ 22 w 148"/>
                <a:gd name="T9" fmla="*/ 22 h 147"/>
                <a:gd name="T10" fmla="*/ 11 w 148"/>
                <a:gd name="T11" fmla="*/ 33 h 147"/>
                <a:gd name="T12" fmla="*/ 8 w 148"/>
                <a:gd name="T13" fmla="*/ 44 h 147"/>
                <a:gd name="T14" fmla="*/ 0 w 148"/>
                <a:gd name="T15" fmla="*/ 59 h 147"/>
                <a:gd name="T16" fmla="*/ 0 w 148"/>
                <a:gd name="T17" fmla="*/ 73 h 147"/>
                <a:gd name="T18" fmla="*/ 0 w 148"/>
                <a:gd name="T19" fmla="*/ 88 h 147"/>
                <a:gd name="T20" fmla="*/ 8 w 148"/>
                <a:gd name="T21" fmla="*/ 103 h 147"/>
                <a:gd name="T22" fmla="*/ 11 w 148"/>
                <a:gd name="T23" fmla="*/ 114 h 147"/>
                <a:gd name="T24" fmla="*/ 22 w 148"/>
                <a:gd name="T25" fmla="*/ 125 h 147"/>
                <a:gd name="T26" fmla="*/ 33 w 148"/>
                <a:gd name="T27" fmla="*/ 136 h 147"/>
                <a:gd name="T28" fmla="*/ 45 w 148"/>
                <a:gd name="T29" fmla="*/ 140 h 147"/>
                <a:gd name="T30" fmla="*/ 59 w 148"/>
                <a:gd name="T31" fmla="*/ 147 h 147"/>
                <a:gd name="T32" fmla="*/ 74 w 148"/>
                <a:gd name="T33" fmla="*/ 147 h 147"/>
                <a:gd name="T34" fmla="*/ 89 w 148"/>
                <a:gd name="T35" fmla="*/ 147 h 147"/>
                <a:gd name="T36" fmla="*/ 103 w 148"/>
                <a:gd name="T37" fmla="*/ 140 h 147"/>
                <a:gd name="T38" fmla="*/ 115 w 148"/>
                <a:gd name="T39" fmla="*/ 136 h 147"/>
                <a:gd name="T40" fmla="*/ 126 w 148"/>
                <a:gd name="T41" fmla="*/ 125 h 147"/>
                <a:gd name="T42" fmla="*/ 137 w 148"/>
                <a:gd name="T43" fmla="*/ 114 h 147"/>
                <a:gd name="T44" fmla="*/ 144 w 148"/>
                <a:gd name="T45" fmla="*/ 103 h 147"/>
                <a:gd name="T46" fmla="*/ 148 w 148"/>
                <a:gd name="T47" fmla="*/ 88 h 147"/>
                <a:gd name="T48" fmla="*/ 148 w 148"/>
                <a:gd name="T49" fmla="*/ 73 h 147"/>
                <a:gd name="T50" fmla="*/ 148 w 148"/>
                <a:gd name="T51" fmla="*/ 59 h 147"/>
                <a:gd name="T52" fmla="*/ 144 w 148"/>
                <a:gd name="T53" fmla="*/ 44 h 147"/>
                <a:gd name="T54" fmla="*/ 137 w 148"/>
                <a:gd name="T55" fmla="*/ 33 h 147"/>
                <a:gd name="T56" fmla="*/ 126 w 148"/>
                <a:gd name="T57" fmla="*/ 22 h 147"/>
                <a:gd name="T58" fmla="*/ 115 w 148"/>
                <a:gd name="T59" fmla="*/ 11 h 147"/>
                <a:gd name="T60" fmla="*/ 103 w 148"/>
                <a:gd name="T61" fmla="*/ 3 h 147"/>
                <a:gd name="T62" fmla="*/ 89 w 148"/>
                <a:gd name="T63" fmla="*/ 0 h 147"/>
                <a:gd name="T64" fmla="*/ 74 w 148"/>
                <a:gd name="T6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8" h="147">
                  <a:moveTo>
                    <a:pt x="74" y="0"/>
                  </a:moveTo>
                  <a:lnTo>
                    <a:pt x="59" y="0"/>
                  </a:lnTo>
                  <a:lnTo>
                    <a:pt x="45" y="3"/>
                  </a:lnTo>
                  <a:lnTo>
                    <a:pt x="33" y="11"/>
                  </a:lnTo>
                  <a:lnTo>
                    <a:pt x="22" y="22"/>
                  </a:lnTo>
                  <a:lnTo>
                    <a:pt x="11" y="33"/>
                  </a:lnTo>
                  <a:lnTo>
                    <a:pt x="8" y="44"/>
                  </a:lnTo>
                  <a:lnTo>
                    <a:pt x="0" y="59"/>
                  </a:lnTo>
                  <a:lnTo>
                    <a:pt x="0" y="73"/>
                  </a:lnTo>
                  <a:lnTo>
                    <a:pt x="0" y="88"/>
                  </a:lnTo>
                  <a:lnTo>
                    <a:pt x="8" y="103"/>
                  </a:lnTo>
                  <a:lnTo>
                    <a:pt x="11" y="114"/>
                  </a:lnTo>
                  <a:lnTo>
                    <a:pt x="22" y="125"/>
                  </a:lnTo>
                  <a:lnTo>
                    <a:pt x="33" y="136"/>
                  </a:lnTo>
                  <a:lnTo>
                    <a:pt x="45" y="140"/>
                  </a:lnTo>
                  <a:lnTo>
                    <a:pt x="59" y="147"/>
                  </a:lnTo>
                  <a:lnTo>
                    <a:pt x="74" y="147"/>
                  </a:lnTo>
                  <a:lnTo>
                    <a:pt x="89" y="147"/>
                  </a:lnTo>
                  <a:lnTo>
                    <a:pt x="103" y="140"/>
                  </a:lnTo>
                  <a:lnTo>
                    <a:pt x="115" y="136"/>
                  </a:lnTo>
                  <a:lnTo>
                    <a:pt x="126" y="125"/>
                  </a:lnTo>
                  <a:lnTo>
                    <a:pt x="137" y="114"/>
                  </a:lnTo>
                  <a:lnTo>
                    <a:pt x="144" y="103"/>
                  </a:lnTo>
                  <a:lnTo>
                    <a:pt x="148" y="88"/>
                  </a:lnTo>
                  <a:lnTo>
                    <a:pt x="148" y="73"/>
                  </a:lnTo>
                  <a:lnTo>
                    <a:pt x="148" y="59"/>
                  </a:lnTo>
                  <a:lnTo>
                    <a:pt x="144" y="44"/>
                  </a:lnTo>
                  <a:lnTo>
                    <a:pt x="137" y="33"/>
                  </a:lnTo>
                  <a:lnTo>
                    <a:pt x="126" y="22"/>
                  </a:lnTo>
                  <a:lnTo>
                    <a:pt x="115" y="11"/>
                  </a:lnTo>
                  <a:lnTo>
                    <a:pt x="103" y="3"/>
                  </a:lnTo>
                  <a:lnTo>
                    <a:pt x="89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23" name="Freeform 59">
              <a:extLst>
                <a:ext uri="{FF2B5EF4-FFF2-40B4-BE49-F238E27FC236}">
                  <a16:creationId xmlns:a16="http://schemas.microsoft.com/office/drawing/2014/main" id="{6CA1DFBC-8FB8-4768-9108-00C9FBA60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3631"/>
              <a:ext cx="148" cy="147"/>
            </a:xfrm>
            <a:custGeom>
              <a:avLst/>
              <a:gdLst>
                <a:gd name="T0" fmla="*/ 74 w 148"/>
                <a:gd name="T1" fmla="*/ 0 h 147"/>
                <a:gd name="T2" fmla="*/ 59 w 148"/>
                <a:gd name="T3" fmla="*/ 0 h 147"/>
                <a:gd name="T4" fmla="*/ 45 w 148"/>
                <a:gd name="T5" fmla="*/ 3 h 147"/>
                <a:gd name="T6" fmla="*/ 33 w 148"/>
                <a:gd name="T7" fmla="*/ 11 h 147"/>
                <a:gd name="T8" fmla="*/ 22 w 148"/>
                <a:gd name="T9" fmla="*/ 22 h 147"/>
                <a:gd name="T10" fmla="*/ 11 w 148"/>
                <a:gd name="T11" fmla="*/ 33 h 147"/>
                <a:gd name="T12" fmla="*/ 8 w 148"/>
                <a:gd name="T13" fmla="*/ 44 h 147"/>
                <a:gd name="T14" fmla="*/ 0 w 148"/>
                <a:gd name="T15" fmla="*/ 59 h 147"/>
                <a:gd name="T16" fmla="*/ 0 w 148"/>
                <a:gd name="T17" fmla="*/ 73 h 147"/>
                <a:gd name="T18" fmla="*/ 0 w 148"/>
                <a:gd name="T19" fmla="*/ 88 h 147"/>
                <a:gd name="T20" fmla="*/ 8 w 148"/>
                <a:gd name="T21" fmla="*/ 103 h 147"/>
                <a:gd name="T22" fmla="*/ 11 w 148"/>
                <a:gd name="T23" fmla="*/ 114 h 147"/>
                <a:gd name="T24" fmla="*/ 22 w 148"/>
                <a:gd name="T25" fmla="*/ 125 h 147"/>
                <a:gd name="T26" fmla="*/ 33 w 148"/>
                <a:gd name="T27" fmla="*/ 136 h 147"/>
                <a:gd name="T28" fmla="*/ 45 w 148"/>
                <a:gd name="T29" fmla="*/ 140 h 147"/>
                <a:gd name="T30" fmla="*/ 59 w 148"/>
                <a:gd name="T31" fmla="*/ 147 h 147"/>
                <a:gd name="T32" fmla="*/ 74 w 148"/>
                <a:gd name="T33" fmla="*/ 147 h 147"/>
                <a:gd name="T34" fmla="*/ 89 w 148"/>
                <a:gd name="T35" fmla="*/ 147 h 147"/>
                <a:gd name="T36" fmla="*/ 103 w 148"/>
                <a:gd name="T37" fmla="*/ 140 h 147"/>
                <a:gd name="T38" fmla="*/ 115 w 148"/>
                <a:gd name="T39" fmla="*/ 136 h 147"/>
                <a:gd name="T40" fmla="*/ 126 w 148"/>
                <a:gd name="T41" fmla="*/ 125 h 147"/>
                <a:gd name="T42" fmla="*/ 137 w 148"/>
                <a:gd name="T43" fmla="*/ 114 h 147"/>
                <a:gd name="T44" fmla="*/ 144 w 148"/>
                <a:gd name="T45" fmla="*/ 103 h 147"/>
                <a:gd name="T46" fmla="*/ 148 w 148"/>
                <a:gd name="T47" fmla="*/ 88 h 147"/>
                <a:gd name="T48" fmla="*/ 148 w 148"/>
                <a:gd name="T49" fmla="*/ 73 h 147"/>
                <a:gd name="T50" fmla="*/ 148 w 148"/>
                <a:gd name="T51" fmla="*/ 59 h 147"/>
                <a:gd name="T52" fmla="*/ 144 w 148"/>
                <a:gd name="T53" fmla="*/ 44 h 147"/>
                <a:gd name="T54" fmla="*/ 137 w 148"/>
                <a:gd name="T55" fmla="*/ 33 h 147"/>
                <a:gd name="T56" fmla="*/ 126 w 148"/>
                <a:gd name="T57" fmla="*/ 22 h 147"/>
                <a:gd name="T58" fmla="*/ 115 w 148"/>
                <a:gd name="T59" fmla="*/ 11 h 147"/>
                <a:gd name="T60" fmla="*/ 103 w 148"/>
                <a:gd name="T61" fmla="*/ 3 h 147"/>
                <a:gd name="T62" fmla="*/ 89 w 148"/>
                <a:gd name="T63" fmla="*/ 0 h 147"/>
                <a:gd name="T64" fmla="*/ 74 w 148"/>
                <a:gd name="T6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8" h="147">
                  <a:moveTo>
                    <a:pt x="74" y="0"/>
                  </a:moveTo>
                  <a:lnTo>
                    <a:pt x="59" y="0"/>
                  </a:lnTo>
                  <a:lnTo>
                    <a:pt x="45" y="3"/>
                  </a:lnTo>
                  <a:lnTo>
                    <a:pt x="33" y="11"/>
                  </a:lnTo>
                  <a:lnTo>
                    <a:pt x="22" y="22"/>
                  </a:lnTo>
                  <a:lnTo>
                    <a:pt x="11" y="33"/>
                  </a:lnTo>
                  <a:lnTo>
                    <a:pt x="8" y="44"/>
                  </a:lnTo>
                  <a:lnTo>
                    <a:pt x="0" y="59"/>
                  </a:lnTo>
                  <a:lnTo>
                    <a:pt x="0" y="73"/>
                  </a:lnTo>
                  <a:lnTo>
                    <a:pt x="0" y="88"/>
                  </a:lnTo>
                  <a:lnTo>
                    <a:pt x="8" y="103"/>
                  </a:lnTo>
                  <a:lnTo>
                    <a:pt x="11" y="114"/>
                  </a:lnTo>
                  <a:lnTo>
                    <a:pt x="22" y="125"/>
                  </a:lnTo>
                  <a:lnTo>
                    <a:pt x="33" y="136"/>
                  </a:lnTo>
                  <a:lnTo>
                    <a:pt x="45" y="140"/>
                  </a:lnTo>
                  <a:lnTo>
                    <a:pt x="59" y="147"/>
                  </a:lnTo>
                  <a:lnTo>
                    <a:pt x="74" y="147"/>
                  </a:lnTo>
                  <a:lnTo>
                    <a:pt x="89" y="147"/>
                  </a:lnTo>
                  <a:lnTo>
                    <a:pt x="103" y="140"/>
                  </a:lnTo>
                  <a:lnTo>
                    <a:pt x="115" y="136"/>
                  </a:lnTo>
                  <a:lnTo>
                    <a:pt x="126" y="125"/>
                  </a:lnTo>
                  <a:lnTo>
                    <a:pt x="137" y="114"/>
                  </a:lnTo>
                  <a:lnTo>
                    <a:pt x="144" y="103"/>
                  </a:lnTo>
                  <a:lnTo>
                    <a:pt x="148" y="88"/>
                  </a:lnTo>
                  <a:lnTo>
                    <a:pt x="148" y="73"/>
                  </a:lnTo>
                  <a:lnTo>
                    <a:pt x="148" y="59"/>
                  </a:lnTo>
                  <a:lnTo>
                    <a:pt x="144" y="44"/>
                  </a:lnTo>
                  <a:lnTo>
                    <a:pt x="137" y="33"/>
                  </a:lnTo>
                  <a:lnTo>
                    <a:pt x="126" y="22"/>
                  </a:lnTo>
                  <a:lnTo>
                    <a:pt x="115" y="11"/>
                  </a:lnTo>
                  <a:lnTo>
                    <a:pt x="103" y="3"/>
                  </a:lnTo>
                  <a:lnTo>
                    <a:pt x="89" y="0"/>
                  </a:lnTo>
                  <a:lnTo>
                    <a:pt x="74" y="0"/>
                  </a:lnTo>
                </a:path>
              </a:pathLst>
            </a:custGeom>
            <a:noFill/>
            <a:ln w="698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24" name="Freeform 60">
              <a:extLst>
                <a:ext uri="{FF2B5EF4-FFF2-40B4-BE49-F238E27FC236}">
                  <a16:creationId xmlns:a16="http://schemas.microsoft.com/office/drawing/2014/main" id="{C0D843B5-D2F4-4A33-8DA8-D7A2ED519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4844"/>
              <a:ext cx="148" cy="147"/>
            </a:xfrm>
            <a:custGeom>
              <a:avLst/>
              <a:gdLst>
                <a:gd name="T0" fmla="*/ 74 w 148"/>
                <a:gd name="T1" fmla="*/ 0 h 147"/>
                <a:gd name="T2" fmla="*/ 59 w 148"/>
                <a:gd name="T3" fmla="*/ 4 h 147"/>
                <a:gd name="T4" fmla="*/ 45 w 148"/>
                <a:gd name="T5" fmla="*/ 8 h 147"/>
                <a:gd name="T6" fmla="*/ 33 w 148"/>
                <a:gd name="T7" fmla="*/ 15 h 147"/>
                <a:gd name="T8" fmla="*/ 22 w 148"/>
                <a:gd name="T9" fmla="*/ 22 h 147"/>
                <a:gd name="T10" fmla="*/ 11 w 148"/>
                <a:gd name="T11" fmla="*/ 33 h 147"/>
                <a:gd name="T12" fmla="*/ 8 w 148"/>
                <a:gd name="T13" fmla="*/ 44 h 147"/>
                <a:gd name="T14" fmla="*/ 0 w 148"/>
                <a:gd name="T15" fmla="*/ 59 h 147"/>
                <a:gd name="T16" fmla="*/ 0 w 148"/>
                <a:gd name="T17" fmla="*/ 74 h 147"/>
                <a:gd name="T18" fmla="*/ 0 w 148"/>
                <a:gd name="T19" fmla="*/ 89 h 147"/>
                <a:gd name="T20" fmla="*/ 8 w 148"/>
                <a:gd name="T21" fmla="*/ 103 h 147"/>
                <a:gd name="T22" fmla="*/ 11 w 148"/>
                <a:gd name="T23" fmla="*/ 114 h 147"/>
                <a:gd name="T24" fmla="*/ 22 w 148"/>
                <a:gd name="T25" fmla="*/ 125 h 147"/>
                <a:gd name="T26" fmla="*/ 33 w 148"/>
                <a:gd name="T27" fmla="*/ 136 h 147"/>
                <a:gd name="T28" fmla="*/ 45 w 148"/>
                <a:gd name="T29" fmla="*/ 144 h 147"/>
                <a:gd name="T30" fmla="*/ 59 w 148"/>
                <a:gd name="T31" fmla="*/ 147 h 147"/>
                <a:gd name="T32" fmla="*/ 74 w 148"/>
                <a:gd name="T33" fmla="*/ 147 h 147"/>
                <a:gd name="T34" fmla="*/ 89 w 148"/>
                <a:gd name="T35" fmla="*/ 147 h 147"/>
                <a:gd name="T36" fmla="*/ 103 w 148"/>
                <a:gd name="T37" fmla="*/ 144 h 147"/>
                <a:gd name="T38" fmla="*/ 115 w 148"/>
                <a:gd name="T39" fmla="*/ 136 h 147"/>
                <a:gd name="T40" fmla="*/ 126 w 148"/>
                <a:gd name="T41" fmla="*/ 125 h 147"/>
                <a:gd name="T42" fmla="*/ 137 w 148"/>
                <a:gd name="T43" fmla="*/ 114 h 147"/>
                <a:gd name="T44" fmla="*/ 144 w 148"/>
                <a:gd name="T45" fmla="*/ 103 h 147"/>
                <a:gd name="T46" fmla="*/ 148 w 148"/>
                <a:gd name="T47" fmla="*/ 89 h 147"/>
                <a:gd name="T48" fmla="*/ 148 w 148"/>
                <a:gd name="T49" fmla="*/ 74 h 147"/>
                <a:gd name="T50" fmla="*/ 148 w 148"/>
                <a:gd name="T51" fmla="*/ 59 h 147"/>
                <a:gd name="T52" fmla="*/ 144 w 148"/>
                <a:gd name="T53" fmla="*/ 44 h 147"/>
                <a:gd name="T54" fmla="*/ 137 w 148"/>
                <a:gd name="T55" fmla="*/ 33 h 147"/>
                <a:gd name="T56" fmla="*/ 126 w 148"/>
                <a:gd name="T57" fmla="*/ 22 h 147"/>
                <a:gd name="T58" fmla="*/ 115 w 148"/>
                <a:gd name="T59" fmla="*/ 15 h 147"/>
                <a:gd name="T60" fmla="*/ 103 w 148"/>
                <a:gd name="T61" fmla="*/ 8 h 147"/>
                <a:gd name="T62" fmla="*/ 89 w 148"/>
                <a:gd name="T63" fmla="*/ 4 h 147"/>
                <a:gd name="T64" fmla="*/ 74 w 148"/>
                <a:gd name="T6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8" h="147">
                  <a:moveTo>
                    <a:pt x="74" y="0"/>
                  </a:moveTo>
                  <a:lnTo>
                    <a:pt x="59" y="4"/>
                  </a:lnTo>
                  <a:lnTo>
                    <a:pt x="45" y="8"/>
                  </a:lnTo>
                  <a:lnTo>
                    <a:pt x="33" y="15"/>
                  </a:lnTo>
                  <a:lnTo>
                    <a:pt x="22" y="22"/>
                  </a:lnTo>
                  <a:lnTo>
                    <a:pt x="11" y="33"/>
                  </a:lnTo>
                  <a:lnTo>
                    <a:pt x="8" y="44"/>
                  </a:lnTo>
                  <a:lnTo>
                    <a:pt x="0" y="59"/>
                  </a:lnTo>
                  <a:lnTo>
                    <a:pt x="0" y="74"/>
                  </a:lnTo>
                  <a:lnTo>
                    <a:pt x="0" y="89"/>
                  </a:lnTo>
                  <a:lnTo>
                    <a:pt x="8" y="103"/>
                  </a:lnTo>
                  <a:lnTo>
                    <a:pt x="11" y="114"/>
                  </a:lnTo>
                  <a:lnTo>
                    <a:pt x="22" y="125"/>
                  </a:lnTo>
                  <a:lnTo>
                    <a:pt x="33" y="136"/>
                  </a:lnTo>
                  <a:lnTo>
                    <a:pt x="45" y="144"/>
                  </a:lnTo>
                  <a:lnTo>
                    <a:pt x="59" y="147"/>
                  </a:lnTo>
                  <a:lnTo>
                    <a:pt x="74" y="147"/>
                  </a:lnTo>
                  <a:lnTo>
                    <a:pt x="89" y="147"/>
                  </a:lnTo>
                  <a:lnTo>
                    <a:pt x="103" y="144"/>
                  </a:lnTo>
                  <a:lnTo>
                    <a:pt x="115" y="136"/>
                  </a:lnTo>
                  <a:lnTo>
                    <a:pt x="126" y="125"/>
                  </a:lnTo>
                  <a:lnTo>
                    <a:pt x="137" y="114"/>
                  </a:lnTo>
                  <a:lnTo>
                    <a:pt x="144" y="103"/>
                  </a:lnTo>
                  <a:lnTo>
                    <a:pt x="148" y="89"/>
                  </a:lnTo>
                  <a:lnTo>
                    <a:pt x="148" y="74"/>
                  </a:lnTo>
                  <a:lnTo>
                    <a:pt x="148" y="59"/>
                  </a:lnTo>
                  <a:lnTo>
                    <a:pt x="144" y="44"/>
                  </a:lnTo>
                  <a:lnTo>
                    <a:pt x="137" y="33"/>
                  </a:lnTo>
                  <a:lnTo>
                    <a:pt x="126" y="22"/>
                  </a:lnTo>
                  <a:lnTo>
                    <a:pt x="115" y="15"/>
                  </a:lnTo>
                  <a:lnTo>
                    <a:pt x="103" y="8"/>
                  </a:lnTo>
                  <a:lnTo>
                    <a:pt x="89" y="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25" name="Freeform 61">
              <a:extLst>
                <a:ext uri="{FF2B5EF4-FFF2-40B4-BE49-F238E27FC236}">
                  <a16:creationId xmlns:a16="http://schemas.microsoft.com/office/drawing/2014/main" id="{93B5B7EE-F1C8-4D6C-9272-F1DADFF2F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4844"/>
              <a:ext cx="148" cy="147"/>
            </a:xfrm>
            <a:custGeom>
              <a:avLst/>
              <a:gdLst>
                <a:gd name="T0" fmla="*/ 74 w 148"/>
                <a:gd name="T1" fmla="*/ 0 h 147"/>
                <a:gd name="T2" fmla="*/ 59 w 148"/>
                <a:gd name="T3" fmla="*/ 4 h 147"/>
                <a:gd name="T4" fmla="*/ 45 w 148"/>
                <a:gd name="T5" fmla="*/ 8 h 147"/>
                <a:gd name="T6" fmla="*/ 33 w 148"/>
                <a:gd name="T7" fmla="*/ 15 h 147"/>
                <a:gd name="T8" fmla="*/ 22 w 148"/>
                <a:gd name="T9" fmla="*/ 22 h 147"/>
                <a:gd name="T10" fmla="*/ 11 w 148"/>
                <a:gd name="T11" fmla="*/ 33 h 147"/>
                <a:gd name="T12" fmla="*/ 8 w 148"/>
                <a:gd name="T13" fmla="*/ 44 h 147"/>
                <a:gd name="T14" fmla="*/ 0 w 148"/>
                <a:gd name="T15" fmla="*/ 59 h 147"/>
                <a:gd name="T16" fmla="*/ 0 w 148"/>
                <a:gd name="T17" fmla="*/ 74 h 147"/>
                <a:gd name="T18" fmla="*/ 0 w 148"/>
                <a:gd name="T19" fmla="*/ 89 h 147"/>
                <a:gd name="T20" fmla="*/ 8 w 148"/>
                <a:gd name="T21" fmla="*/ 103 h 147"/>
                <a:gd name="T22" fmla="*/ 11 w 148"/>
                <a:gd name="T23" fmla="*/ 114 h 147"/>
                <a:gd name="T24" fmla="*/ 22 w 148"/>
                <a:gd name="T25" fmla="*/ 125 h 147"/>
                <a:gd name="T26" fmla="*/ 33 w 148"/>
                <a:gd name="T27" fmla="*/ 136 h 147"/>
                <a:gd name="T28" fmla="*/ 45 w 148"/>
                <a:gd name="T29" fmla="*/ 144 h 147"/>
                <a:gd name="T30" fmla="*/ 59 w 148"/>
                <a:gd name="T31" fmla="*/ 147 h 147"/>
                <a:gd name="T32" fmla="*/ 74 w 148"/>
                <a:gd name="T33" fmla="*/ 147 h 147"/>
                <a:gd name="T34" fmla="*/ 89 w 148"/>
                <a:gd name="T35" fmla="*/ 147 h 147"/>
                <a:gd name="T36" fmla="*/ 103 w 148"/>
                <a:gd name="T37" fmla="*/ 144 h 147"/>
                <a:gd name="T38" fmla="*/ 115 w 148"/>
                <a:gd name="T39" fmla="*/ 136 h 147"/>
                <a:gd name="T40" fmla="*/ 126 w 148"/>
                <a:gd name="T41" fmla="*/ 125 h 147"/>
                <a:gd name="T42" fmla="*/ 137 w 148"/>
                <a:gd name="T43" fmla="*/ 114 h 147"/>
                <a:gd name="T44" fmla="*/ 144 w 148"/>
                <a:gd name="T45" fmla="*/ 103 h 147"/>
                <a:gd name="T46" fmla="*/ 148 w 148"/>
                <a:gd name="T47" fmla="*/ 89 h 147"/>
                <a:gd name="T48" fmla="*/ 148 w 148"/>
                <a:gd name="T49" fmla="*/ 74 h 147"/>
                <a:gd name="T50" fmla="*/ 148 w 148"/>
                <a:gd name="T51" fmla="*/ 59 h 147"/>
                <a:gd name="T52" fmla="*/ 144 w 148"/>
                <a:gd name="T53" fmla="*/ 44 h 147"/>
                <a:gd name="T54" fmla="*/ 137 w 148"/>
                <a:gd name="T55" fmla="*/ 33 h 147"/>
                <a:gd name="T56" fmla="*/ 126 w 148"/>
                <a:gd name="T57" fmla="*/ 22 h 147"/>
                <a:gd name="T58" fmla="*/ 115 w 148"/>
                <a:gd name="T59" fmla="*/ 15 h 147"/>
                <a:gd name="T60" fmla="*/ 103 w 148"/>
                <a:gd name="T61" fmla="*/ 8 h 147"/>
                <a:gd name="T62" fmla="*/ 89 w 148"/>
                <a:gd name="T63" fmla="*/ 4 h 147"/>
                <a:gd name="T64" fmla="*/ 74 w 148"/>
                <a:gd name="T6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8" h="147">
                  <a:moveTo>
                    <a:pt x="74" y="0"/>
                  </a:moveTo>
                  <a:lnTo>
                    <a:pt x="59" y="4"/>
                  </a:lnTo>
                  <a:lnTo>
                    <a:pt x="45" y="8"/>
                  </a:lnTo>
                  <a:lnTo>
                    <a:pt x="33" y="15"/>
                  </a:lnTo>
                  <a:lnTo>
                    <a:pt x="22" y="22"/>
                  </a:lnTo>
                  <a:lnTo>
                    <a:pt x="11" y="33"/>
                  </a:lnTo>
                  <a:lnTo>
                    <a:pt x="8" y="44"/>
                  </a:lnTo>
                  <a:lnTo>
                    <a:pt x="0" y="59"/>
                  </a:lnTo>
                  <a:lnTo>
                    <a:pt x="0" y="74"/>
                  </a:lnTo>
                  <a:lnTo>
                    <a:pt x="0" y="89"/>
                  </a:lnTo>
                  <a:lnTo>
                    <a:pt x="8" y="103"/>
                  </a:lnTo>
                  <a:lnTo>
                    <a:pt x="11" y="114"/>
                  </a:lnTo>
                  <a:lnTo>
                    <a:pt x="22" y="125"/>
                  </a:lnTo>
                  <a:lnTo>
                    <a:pt x="33" y="136"/>
                  </a:lnTo>
                  <a:lnTo>
                    <a:pt x="45" y="144"/>
                  </a:lnTo>
                  <a:lnTo>
                    <a:pt x="59" y="147"/>
                  </a:lnTo>
                  <a:lnTo>
                    <a:pt x="74" y="147"/>
                  </a:lnTo>
                  <a:lnTo>
                    <a:pt x="89" y="147"/>
                  </a:lnTo>
                  <a:lnTo>
                    <a:pt x="103" y="144"/>
                  </a:lnTo>
                  <a:lnTo>
                    <a:pt x="115" y="136"/>
                  </a:lnTo>
                  <a:lnTo>
                    <a:pt x="126" y="125"/>
                  </a:lnTo>
                  <a:lnTo>
                    <a:pt x="137" y="114"/>
                  </a:lnTo>
                  <a:lnTo>
                    <a:pt x="144" y="103"/>
                  </a:lnTo>
                  <a:lnTo>
                    <a:pt x="148" y="89"/>
                  </a:lnTo>
                  <a:lnTo>
                    <a:pt x="148" y="74"/>
                  </a:lnTo>
                  <a:lnTo>
                    <a:pt x="148" y="59"/>
                  </a:lnTo>
                  <a:lnTo>
                    <a:pt x="144" y="44"/>
                  </a:lnTo>
                  <a:lnTo>
                    <a:pt x="137" y="33"/>
                  </a:lnTo>
                  <a:lnTo>
                    <a:pt x="126" y="22"/>
                  </a:lnTo>
                  <a:lnTo>
                    <a:pt x="115" y="15"/>
                  </a:lnTo>
                  <a:lnTo>
                    <a:pt x="103" y="8"/>
                  </a:lnTo>
                  <a:lnTo>
                    <a:pt x="89" y="4"/>
                  </a:lnTo>
                  <a:lnTo>
                    <a:pt x="74" y="0"/>
                  </a:lnTo>
                </a:path>
              </a:pathLst>
            </a:custGeom>
            <a:noFill/>
            <a:ln w="698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26" name="Line 62">
              <a:extLst>
                <a:ext uri="{FF2B5EF4-FFF2-40B4-BE49-F238E27FC236}">
                  <a16:creationId xmlns:a16="http://schemas.microsoft.com/office/drawing/2014/main" id="{9DA9319C-6429-462C-96A7-5CE9A4F28E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4" y="3712"/>
              <a:ext cx="1" cy="606"/>
            </a:xfrm>
            <a:prstGeom prst="line">
              <a:avLst/>
            </a:prstGeom>
            <a:noFill/>
            <a:ln w="304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27" name="Line 63">
              <a:extLst>
                <a:ext uri="{FF2B5EF4-FFF2-40B4-BE49-F238E27FC236}">
                  <a16:creationId xmlns:a16="http://schemas.microsoft.com/office/drawing/2014/main" id="{C97A8127-37E3-42A3-ADA4-C54B6EB485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4" y="4318"/>
              <a:ext cx="1" cy="607"/>
            </a:xfrm>
            <a:prstGeom prst="line">
              <a:avLst/>
            </a:prstGeom>
            <a:noFill/>
            <a:ln w="304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28" name="Freeform 64">
              <a:extLst>
                <a:ext uri="{FF2B5EF4-FFF2-40B4-BE49-F238E27FC236}">
                  <a16:creationId xmlns:a16="http://schemas.microsoft.com/office/drawing/2014/main" id="{A140D82F-4EB6-4F78-B81D-BE9CE8903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3" y="3741"/>
              <a:ext cx="574" cy="184"/>
            </a:xfrm>
            <a:custGeom>
              <a:avLst/>
              <a:gdLst>
                <a:gd name="T0" fmla="*/ 574 w 574"/>
                <a:gd name="T1" fmla="*/ 0 h 184"/>
                <a:gd name="T2" fmla="*/ 563 w 574"/>
                <a:gd name="T3" fmla="*/ 0 h 184"/>
                <a:gd name="T4" fmla="*/ 549 w 574"/>
                <a:gd name="T5" fmla="*/ 0 h 184"/>
                <a:gd name="T6" fmla="*/ 537 w 574"/>
                <a:gd name="T7" fmla="*/ 4 h 184"/>
                <a:gd name="T8" fmla="*/ 534 w 574"/>
                <a:gd name="T9" fmla="*/ 7 h 184"/>
                <a:gd name="T10" fmla="*/ 530 w 574"/>
                <a:gd name="T11" fmla="*/ 11 h 184"/>
                <a:gd name="T12" fmla="*/ 523 w 574"/>
                <a:gd name="T13" fmla="*/ 19 h 184"/>
                <a:gd name="T14" fmla="*/ 515 w 574"/>
                <a:gd name="T15" fmla="*/ 26 h 184"/>
                <a:gd name="T16" fmla="*/ 515 w 574"/>
                <a:gd name="T17" fmla="*/ 33 h 184"/>
                <a:gd name="T18" fmla="*/ 515 w 574"/>
                <a:gd name="T19" fmla="*/ 41 h 184"/>
                <a:gd name="T20" fmla="*/ 515 w 574"/>
                <a:gd name="T21" fmla="*/ 52 h 184"/>
                <a:gd name="T22" fmla="*/ 515 w 574"/>
                <a:gd name="T23" fmla="*/ 59 h 184"/>
                <a:gd name="T24" fmla="*/ 519 w 574"/>
                <a:gd name="T25" fmla="*/ 70 h 184"/>
                <a:gd name="T26" fmla="*/ 523 w 574"/>
                <a:gd name="T27" fmla="*/ 77 h 184"/>
                <a:gd name="T28" fmla="*/ 523 w 574"/>
                <a:gd name="T29" fmla="*/ 85 h 184"/>
                <a:gd name="T30" fmla="*/ 519 w 574"/>
                <a:gd name="T31" fmla="*/ 92 h 184"/>
                <a:gd name="T32" fmla="*/ 515 w 574"/>
                <a:gd name="T33" fmla="*/ 99 h 184"/>
                <a:gd name="T34" fmla="*/ 512 w 574"/>
                <a:gd name="T35" fmla="*/ 107 h 184"/>
                <a:gd name="T36" fmla="*/ 501 w 574"/>
                <a:gd name="T37" fmla="*/ 110 h 184"/>
                <a:gd name="T38" fmla="*/ 493 w 574"/>
                <a:gd name="T39" fmla="*/ 114 h 184"/>
                <a:gd name="T40" fmla="*/ 490 w 574"/>
                <a:gd name="T41" fmla="*/ 118 h 184"/>
                <a:gd name="T42" fmla="*/ 479 w 574"/>
                <a:gd name="T43" fmla="*/ 121 h 184"/>
                <a:gd name="T44" fmla="*/ 471 w 574"/>
                <a:gd name="T45" fmla="*/ 125 h 184"/>
                <a:gd name="T46" fmla="*/ 453 w 574"/>
                <a:gd name="T47" fmla="*/ 133 h 184"/>
                <a:gd name="T48" fmla="*/ 434 w 574"/>
                <a:gd name="T49" fmla="*/ 136 h 184"/>
                <a:gd name="T50" fmla="*/ 416 w 574"/>
                <a:gd name="T51" fmla="*/ 144 h 184"/>
                <a:gd name="T52" fmla="*/ 401 w 574"/>
                <a:gd name="T53" fmla="*/ 147 h 184"/>
                <a:gd name="T54" fmla="*/ 386 w 574"/>
                <a:gd name="T55" fmla="*/ 151 h 184"/>
                <a:gd name="T56" fmla="*/ 372 w 574"/>
                <a:gd name="T57" fmla="*/ 158 h 184"/>
                <a:gd name="T58" fmla="*/ 350 w 574"/>
                <a:gd name="T59" fmla="*/ 162 h 184"/>
                <a:gd name="T60" fmla="*/ 328 w 574"/>
                <a:gd name="T61" fmla="*/ 169 h 184"/>
                <a:gd name="T62" fmla="*/ 305 w 574"/>
                <a:gd name="T63" fmla="*/ 173 h 184"/>
                <a:gd name="T64" fmla="*/ 287 w 574"/>
                <a:gd name="T65" fmla="*/ 177 h 184"/>
                <a:gd name="T66" fmla="*/ 265 w 574"/>
                <a:gd name="T67" fmla="*/ 180 h 184"/>
                <a:gd name="T68" fmla="*/ 243 w 574"/>
                <a:gd name="T69" fmla="*/ 180 h 184"/>
                <a:gd name="T70" fmla="*/ 221 w 574"/>
                <a:gd name="T71" fmla="*/ 184 h 184"/>
                <a:gd name="T72" fmla="*/ 195 w 574"/>
                <a:gd name="T73" fmla="*/ 184 h 184"/>
                <a:gd name="T74" fmla="*/ 184 w 574"/>
                <a:gd name="T75" fmla="*/ 184 h 184"/>
                <a:gd name="T76" fmla="*/ 169 w 574"/>
                <a:gd name="T77" fmla="*/ 184 h 184"/>
                <a:gd name="T78" fmla="*/ 151 w 574"/>
                <a:gd name="T79" fmla="*/ 184 h 184"/>
                <a:gd name="T80" fmla="*/ 132 w 574"/>
                <a:gd name="T81" fmla="*/ 184 h 184"/>
                <a:gd name="T82" fmla="*/ 114 w 574"/>
                <a:gd name="T83" fmla="*/ 184 h 184"/>
                <a:gd name="T84" fmla="*/ 95 w 574"/>
                <a:gd name="T85" fmla="*/ 184 h 184"/>
                <a:gd name="T86" fmla="*/ 73 w 574"/>
                <a:gd name="T87" fmla="*/ 184 h 184"/>
                <a:gd name="T88" fmla="*/ 51 w 574"/>
                <a:gd name="T89" fmla="*/ 184 h 184"/>
                <a:gd name="T90" fmla="*/ 25 w 574"/>
                <a:gd name="T91" fmla="*/ 184 h 184"/>
                <a:gd name="T92" fmla="*/ 0 w 574"/>
                <a:gd name="T9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4" h="184">
                  <a:moveTo>
                    <a:pt x="574" y="0"/>
                  </a:moveTo>
                  <a:lnTo>
                    <a:pt x="563" y="0"/>
                  </a:lnTo>
                  <a:lnTo>
                    <a:pt x="549" y="0"/>
                  </a:lnTo>
                  <a:lnTo>
                    <a:pt x="537" y="4"/>
                  </a:lnTo>
                  <a:lnTo>
                    <a:pt x="534" y="7"/>
                  </a:lnTo>
                  <a:lnTo>
                    <a:pt x="530" y="11"/>
                  </a:lnTo>
                  <a:lnTo>
                    <a:pt x="523" y="19"/>
                  </a:lnTo>
                  <a:lnTo>
                    <a:pt x="515" y="26"/>
                  </a:lnTo>
                  <a:lnTo>
                    <a:pt x="515" y="33"/>
                  </a:lnTo>
                  <a:lnTo>
                    <a:pt x="515" y="41"/>
                  </a:lnTo>
                  <a:lnTo>
                    <a:pt x="515" y="52"/>
                  </a:lnTo>
                  <a:lnTo>
                    <a:pt x="515" y="59"/>
                  </a:lnTo>
                  <a:lnTo>
                    <a:pt x="519" y="70"/>
                  </a:lnTo>
                  <a:lnTo>
                    <a:pt x="523" y="77"/>
                  </a:lnTo>
                  <a:lnTo>
                    <a:pt x="523" y="85"/>
                  </a:lnTo>
                  <a:lnTo>
                    <a:pt x="519" y="92"/>
                  </a:lnTo>
                  <a:lnTo>
                    <a:pt x="515" y="99"/>
                  </a:lnTo>
                  <a:lnTo>
                    <a:pt x="512" y="107"/>
                  </a:lnTo>
                  <a:lnTo>
                    <a:pt x="501" y="110"/>
                  </a:lnTo>
                  <a:lnTo>
                    <a:pt x="493" y="114"/>
                  </a:lnTo>
                  <a:lnTo>
                    <a:pt x="490" y="118"/>
                  </a:lnTo>
                  <a:lnTo>
                    <a:pt x="479" y="121"/>
                  </a:lnTo>
                  <a:lnTo>
                    <a:pt x="471" y="125"/>
                  </a:lnTo>
                  <a:lnTo>
                    <a:pt x="453" y="133"/>
                  </a:lnTo>
                  <a:lnTo>
                    <a:pt x="434" y="136"/>
                  </a:lnTo>
                  <a:lnTo>
                    <a:pt x="416" y="144"/>
                  </a:lnTo>
                  <a:lnTo>
                    <a:pt x="401" y="147"/>
                  </a:lnTo>
                  <a:lnTo>
                    <a:pt x="386" y="151"/>
                  </a:lnTo>
                  <a:lnTo>
                    <a:pt x="372" y="158"/>
                  </a:lnTo>
                  <a:lnTo>
                    <a:pt x="350" y="162"/>
                  </a:lnTo>
                  <a:lnTo>
                    <a:pt x="328" y="169"/>
                  </a:lnTo>
                  <a:lnTo>
                    <a:pt x="305" y="173"/>
                  </a:lnTo>
                  <a:lnTo>
                    <a:pt x="287" y="177"/>
                  </a:lnTo>
                  <a:lnTo>
                    <a:pt x="265" y="180"/>
                  </a:lnTo>
                  <a:lnTo>
                    <a:pt x="243" y="180"/>
                  </a:lnTo>
                  <a:lnTo>
                    <a:pt x="221" y="184"/>
                  </a:lnTo>
                  <a:lnTo>
                    <a:pt x="195" y="184"/>
                  </a:lnTo>
                  <a:lnTo>
                    <a:pt x="184" y="184"/>
                  </a:lnTo>
                  <a:lnTo>
                    <a:pt x="169" y="184"/>
                  </a:lnTo>
                  <a:lnTo>
                    <a:pt x="151" y="184"/>
                  </a:lnTo>
                  <a:lnTo>
                    <a:pt x="132" y="184"/>
                  </a:lnTo>
                  <a:lnTo>
                    <a:pt x="114" y="184"/>
                  </a:lnTo>
                  <a:lnTo>
                    <a:pt x="95" y="184"/>
                  </a:lnTo>
                  <a:lnTo>
                    <a:pt x="73" y="184"/>
                  </a:lnTo>
                  <a:lnTo>
                    <a:pt x="51" y="184"/>
                  </a:lnTo>
                  <a:lnTo>
                    <a:pt x="25" y="184"/>
                  </a:lnTo>
                  <a:lnTo>
                    <a:pt x="0" y="184"/>
                  </a:lnTo>
                </a:path>
              </a:pathLst>
            </a:custGeom>
            <a:noFill/>
            <a:ln w="13970">
              <a:solidFill>
                <a:srgbClr val="99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29" name="Freeform 65">
              <a:extLst>
                <a:ext uri="{FF2B5EF4-FFF2-40B4-BE49-F238E27FC236}">
                  <a16:creationId xmlns:a16="http://schemas.microsoft.com/office/drawing/2014/main" id="{6BA7EAA4-6CDC-4357-A9F5-AEF246642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" y="3910"/>
              <a:ext cx="531" cy="37"/>
            </a:xfrm>
            <a:custGeom>
              <a:avLst/>
              <a:gdLst>
                <a:gd name="T0" fmla="*/ 531 w 531"/>
                <a:gd name="T1" fmla="*/ 37 h 37"/>
                <a:gd name="T2" fmla="*/ 505 w 531"/>
                <a:gd name="T3" fmla="*/ 37 h 37"/>
                <a:gd name="T4" fmla="*/ 479 w 531"/>
                <a:gd name="T5" fmla="*/ 33 h 37"/>
                <a:gd name="T6" fmla="*/ 450 w 531"/>
                <a:gd name="T7" fmla="*/ 33 h 37"/>
                <a:gd name="T8" fmla="*/ 416 w 531"/>
                <a:gd name="T9" fmla="*/ 30 h 37"/>
                <a:gd name="T10" fmla="*/ 383 w 531"/>
                <a:gd name="T11" fmla="*/ 26 h 37"/>
                <a:gd name="T12" fmla="*/ 346 w 531"/>
                <a:gd name="T13" fmla="*/ 22 h 37"/>
                <a:gd name="T14" fmla="*/ 310 w 531"/>
                <a:gd name="T15" fmla="*/ 22 h 37"/>
                <a:gd name="T16" fmla="*/ 273 w 531"/>
                <a:gd name="T17" fmla="*/ 19 h 37"/>
                <a:gd name="T18" fmla="*/ 199 w 531"/>
                <a:gd name="T19" fmla="*/ 11 h 37"/>
                <a:gd name="T20" fmla="*/ 162 w 531"/>
                <a:gd name="T21" fmla="*/ 8 h 37"/>
                <a:gd name="T22" fmla="*/ 129 w 531"/>
                <a:gd name="T23" fmla="*/ 8 h 37"/>
                <a:gd name="T24" fmla="*/ 92 w 531"/>
                <a:gd name="T25" fmla="*/ 4 h 37"/>
                <a:gd name="T26" fmla="*/ 59 w 531"/>
                <a:gd name="T27" fmla="*/ 4 h 37"/>
                <a:gd name="T28" fmla="*/ 30 w 531"/>
                <a:gd name="T29" fmla="*/ 0 h 37"/>
                <a:gd name="T30" fmla="*/ 0 w 531"/>
                <a:gd name="T3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1" h="37">
                  <a:moveTo>
                    <a:pt x="531" y="37"/>
                  </a:moveTo>
                  <a:lnTo>
                    <a:pt x="505" y="37"/>
                  </a:lnTo>
                  <a:lnTo>
                    <a:pt x="479" y="33"/>
                  </a:lnTo>
                  <a:lnTo>
                    <a:pt x="450" y="33"/>
                  </a:lnTo>
                  <a:lnTo>
                    <a:pt x="416" y="30"/>
                  </a:lnTo>
                  <a:lnTo>
                    <a:pt x="383" y="26"/>
                  </a:lnTo>
                  <a:lnTo>
                    <a:pt x="346" y="22"/>
                  </a:lnTo>
                  <a:lnTo>
                    <a:pt x="310" y="22"/>
                  </a:lnTo>
                  <a:lnTo>
                    <a:pt x="273" y="19"/>
                  </a:lnTo>
                  <a:lnTo>
                    <a:pt x="199" y="11"/>
                  </a:lnTo>
                  <a:lnTo>
                    <a:pt x="162" y="8"/>
                  </a:lnTo>
                  <a:lnTo>
                    <a:pt x="129" y="8"/>
                  </a:lnTo>
                  <a:lnTo>
                    <a:pt x="92" y="4"/>
                  </a:lnTo>
                  <a:lnTo>
                    <a:pt x="59" y="4"/>
                  </a:ln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444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30" name="Freeform 66">
              <a:extLst>
                <a:ext uri="{FF2B5EF4-FFF2-40B4-BE49-F238E27FC236}">
                  <a16:creationId xmlns:a16="http://schemas.microsoft.com/office/drawing/2014/main" id="{D4F661FD-DE5A-4FEF-A484-19BD3E5FC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3" y="4318"/>
              <a:ext cx="574" cy="188"/>
            </a:xfrm>
            <a:custGeom>
              <a:avLst/>
              <a:gdLst>
                <a:gd name="T0" fmla="*/ 574 w 574"/>
                <a:gd name="T1" fmla="*/ 0 h 188"/>
                <a:gd name="T2" fmla="*/ 563 w 574"/>
                <a:gd name="T3" fmla="*/ 4 h 188"/>
                <a:gd name="T4" fmla="*/ 549 w 574"/>
                <a:gd name="T5" fmla="*/ 4 h 188"/>
                <a:gd name="T6" fmla="*/ 537 w 574"/>
                <a:gd name="T7" fmla="*/ 8 h 188"/>
                <a:gd name="T8" fmla="*/ 534 w 574"/>
                <a:gd name="T9" fmla="*/ 8 h 188"/>
                <a:gd name="T10" fmla="*/ 530 w 574"/>
                <a:gd name="T11" fmla="*/ 12 h 188"/>
                <a:gd name="T12" fmla="*/ 523 w 574"/>
                <a:gd name="T13" fmla="*/ 23 h 188"/>
                <a:gd name="T14" fmla="*/ 515 w 574"/>
                <a:gd name="T15" fmla="*/ 30 h 188"/>
                <a:gd name="T16" fmla="*/ 515 w 574"/>
                <a:gd name="T17" fmla="*/ 37 h 188"/>
                <a:gd name="T18" fmla="*/ 515 w 574"/>
                <a:gd name="T19" fmla="*/ 45 h 188"/>
                <a:gd name="T20" fmla="*/ 515 w 574"/>
                <a:gd name="T21" fmla="*/ 52 h 188"/>
                <a:gd name="T22" fmla="*/ 515 w 574"/>
                <a:gd name="T23" fmla="*/ 59 h 188"/>
                <a:gd name="T24" fmla="*/ 519 w 574"/>
                <a:gd name="T25" fmla="*/ 74 h 188"/>
                <a:gd name="T26" fmla="*/ 523 w 574"/>
                <a:gd name="T27" fmla="*/ 81 h 188"/>
                <a:gd name="T28" fmla="*/ 523 w 574"/>
                <a:gd name="T29" fmla="*/ 89 h 188"/>
                <a:gd name="T30" fmla="*/ 519 w 574"/>
                <a:gd name="T31" fmla="*/ 96 h 188"/>
                <a:gd name="T32" fmla="*/ 515 w 574"/>
                <a:gd name="T33" fmla="*/ 103 h 188"/>
                <a:gd name="T34" fmla="*/ 512 w 574"/>
                <a:gd name="T35" fmla="*/ 107 h 188"/>
                <a:gd name="T36" fmla="*/ 501 w 574"/>
                <a:gd name="T37" fmla="*/ 114 h 188"/>
                <a:gd name="T38" fmla="*/ 493 w 574"/>
                <a:gd name="T39" fmla="*/ 118 h 188"/>
                <a:gd name="T40" fmla="*/ 490 w 574"/>
                <a:gd name="T41" fmla="*/ 122 h 188"/>
                <a:gd name="T42" fmla="*/ 479 w 574"/>
                <a:gd name="T43" fmla="*/ 125 h 188"/>
                <a:gd name="T44" fmla="*/ 471 w 574"/>
                <a:gd name="T45" fmla="*/ 129 h 188"/>
                <a:gd name="T46" fmla="*/ 453 w 574"/>
                <a:gd name="T47" fmla="*/ 133 h 188"/>
                <a:gd name="T48" fmla="*/ 434 w 574"/>
                <a:gd name="T49" fmla="*/ 140 h 188"/>
                <a:gd name="T50" fmla="*/ 416 w 574"/>
                <a:gd name="T51" fmla="*/ 148 h 188"/>
                <a:gd name="T52" fmla="*/ 401 w 574"/>
                <a:gd name="T53" fmla="*/ 151 h 188"/>
                <a:gd name="T54" fmla="*/ 386 w 574"/>
                <a:gd name="T55" fmla="*/ 155 h 188"/>
                <a:gd name="T56" fmla="*/ 372 w 574"/>
                <a:gd name="T57" fmla="*/ 159 h 188"/>
                <a:gd name="T58" fmla="*/ 350 w 574"/>
                <a:gd name="T59" fmla="*/ 166 h 188"/>
                <a:gd name="T60" fmla="*/ 328 w 574"/>
                <a:gd name="T61" fmla="*/ 173 h 188"/>
                <a:gd name="T62" fmla="*/ 305 w 574"/>
                <a:gd name="T63" fmla="*/ 177 h 188"/>
                <a:gd name="T64" fmla="*/ 287 w 574"/>
                <a:gd name="T65" fmla="*/ 181 h 188"/>
                <a:gd name="T66" fmla="*/ 265 w 574"/>
                <a:gd name="T67" fmla="*/ 184 h 188"/>
                <a:gd name="T68" fmla="*/ 243 w 574"/>
                <a:gd name="T69" fmla="*/ 184 h 188"/>
                <a:gd name="T70" fmla="*/ 221 w 574"/>
                <a:gd name="T71" fmla="*/ 184 h 188"/>
                <a:gd name="T72" fmla="*/ 195 w 574"/>
                <a:gd name="T73" fmla="*/ 188 h 188"/>
                <a:gd name="T74" fmla="*/ 184 w 574"/>
                <a:gd name="T75" fmla="*/ 188 h 188"/>
                <a:gd name="T76" fmla="*/ 169 w 574"/>
                <a:gd name="T77" fmla="*/ 188 h 188"/>
                <a:gd name="T78" fmla="*/ 151 w 574"/>
                <a:gd name="T79" fmla="*/ 188 h 188"/>
                <a:gd name="T80" fmla="*/ 132 w 574"/>
                <a:gd name="T81" fmla="*/ 188 h 188"/>
                <a:gd name="T82" fmla="*/ 114 w 574"/>
                <a:gd name="T83" fmla="*/ 188 h 188"/>
                <a:gd name="T84" fmla="*/ 95 w 574"/>
                <a:gd name="T85" fmla="*/ 184 h 188"/>
                <a:gd name="T86" fmla="*/ 73 w 574"/>
                <a:gd name="T87" fmla="*/ 184 h 188"/>
                <a:gd name="T88" fmla="*/ 51 w 574"/>
                <a:gd name="T89" fmla="*/ 184 h 188"/>
                <a:gd name="T90" fmla="*/ 25 w 574"/>
                <a:gd name="T91" fmla="*/ 184 h 188"/>
                <a:gd name="T92" fmla="*/ 0 w 574"/>
                <a:gd name="T93" fmla="*/ 18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4" h="188">
                  <a:moveTo>
                    <a:pt x="574" y="0"/>
                  </a:moveTo>
                  <a:lnTo>
                    <a:pt x="563" y="4"/>
                  </a:lnTo>
                  <a:lnTo>
                    <a:pt x="549" y="4"/>
                  </a:lnTo>
                  <a:lnTo>
                    <a:pt x="537" y="8"/>
                  </a:lnTo>
                  <a:lnTo>
                    <a:pt x="534" y="8"/>
                  </a:lnTo>
                  <a:lnTo>
                    <a:pt x="530" y="12"/>
                  </a:lnTo>
                  <a:lnTo>
                    <a:pt x="523" y="23"/>
                  </a:lnTo>
                  <a:lnTo>
                    <a:pt x="515" y="30"/>
                  </a:lnTo>
                  <a:lnTo>
                    <a:pt x="515" y="37"/>
                  </a:lnTo>
                  <a:lnTo>
                    <a:pt x="515" y="45"/>
                  </a:lnTo>
                  <a:lnTo>
                    <a:pt x="515" y="52"/>
                  </a:lnTo>
                  <a:lnTo>
                    <a:pt x="515" y="59"/>
                  </a:lnTo>
                  <a:lnTo>
                    <a:pt x="519" y="74"/>
                  </a:lnTo>
                  <a:lnTo>
                    <a:pt x="523" y="81"/>
                  </a:lnTo>
                  <a:lnTo>
                    <a:pt x="523" y="89"/>
                  </a:lnTo>
                  <a:lnTo>
                    <a:pt x="519" y="96"/>
                  </a:lnTo>
                  <a:lnTo>
                    <a:pt x="515" y="103"/>
                  </a:lnTo>
                  <a:lnTo>
                    <a:pt x="512" y="107"/>
                  </a:lnTo>
                  <a:lnTo>
                    <a:pt x="501" y="114"/>
                  </a:lnTo>
                  <a:lnTo>
                    <a:pt x="493" y="118"/>
                  </a:lnTo>
                  <a:lnTo>
                    <a:pt x="490" y="122"/>
                  </a:lnTo>
                  <a:lnTo>
                    <a:pt x="479" y="125"/>
                  </a:lnTo>
                  <a:lnTo>
                    <a:pt x="471" y="129"/>
                  </a:lnTo>
                  <a:lnTo>
                    <a:pt x="453" y="133"/>
                  </a:lnTo>
                  <a:lnTo>
                    <a:pt x="434" y="140"/>
                  </a:lnTo>
                  <a:lnTo>
                    <a:pt x="416" y="148"/>
                  </a:lnTo>
                  <a:lnTo>
                    <a:pt x="401" y="151"/>
                  </a:lnTo>
                  <a:lnTo>
                    <a:pt x="386" y="155"/>
                  </a:lnTo>
                  <a:lnTo>
                    <a:pt x="372" y="159"/>
                  </a:lnTo>
                  <a:lnTo>
                    <a:pt x="350" y="166"/>
                  </a:lnTo>
                  <a:lnTo>
                    <a:pt x="328" y="173"/>
                  </a:lnTo>
                  <a:lnTo>
                    <a:pt x="305" y="177"/>
                  </a:lnTo>
                  <a:lnTo>
                    <a:pt x="287" y="181"/>
                  </a:lnTo>
                  <a:lnTo>
                    <a:pt x="265" y="184"/>
                  </a:lnTo>
                  <a:lnTo>
                    <a:pt x="243" y="184"/>
                  </a:lnTo>
                  <a:lnTo>
                    <a:pt x="221" y="184"/>
                  </a:lnTo>
                  <a:lnTo>
                    <a:pt x="195" y="188"/>
                  </a:lnTo>
                  <a:lnTo>
                    <a:pt x="184" y="188"/>
                  </a:lnTo>
                  <a:lnTo>
                    <a:pt x="169" y="188"/>
                  </a:lnTo>
                  <a:lnTo>
                    <a:pt x="151" y="188"/>
                  </a:lnTo>
                  <a:lnTo>
                    <a:pt x="132" y="188"/>
                  </a:lnTo>
                  <a:lnTo>
                    <a:pt x="114" y="188"/>
                  </a:lnTo>
                  <a:lnTo>
                    <a:pt x="95" y="184"/>
                  </a:lnTo>
                  <a:lnTo>
                    <a:pt x="73" y="184"/>
                  </a:lnTo>
                  <a:lnTo>
                    <a:pt x="51" y="184"/>
                  </a:lnTo>
                  <a:lnTo>
                    <a:pt x="25" y="184"/>
                  </a:lnTo>
                  <a:lnTo>
                    <a:pt x="0" y="184"/>
                  </a:lnTo>
                </a:path>
              </a:pathLst>
            </a:custGeom>
            <a:noFill/>
            <a:ln w="13970">
              <a:solidFill>
                <a:srgbClr val="99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31" name="Freeform 67">
              <a:extLst>
                <a:ext uri="{FF2B5EF4-FFF2-40B4-BE49-F238E27FC236}">
                  <a16:creationId xmlns:a16="http://schemas.microsoft.com/office/drawing/2014/main" id="{8EA04102-0BAE-49DC-9651-9DFA055CC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" y="4491"/>
              <a:ext cx="531" cy="37"/>
            </a:xfrm>
            <a:custGeom>
              <a:avLst/>
              <a:gdLst>
                <a:gd name="T0" fmla="*/ 531 w 531"/>
                <a:gd name="T1" fmla="*/ 37 h 37"/>
                <a:gd name="T2" fmla="*/ 505 w 531"/>
                <a:gd name="T3" fmla="*/ 33 h 37"/>
                <a:gd name="T4" fmla="*/ 479 w 531"/>
                <a:gd name="T5" fmla="*/ 33 h 37"/>
                <a:gd name="T6" fmla="*/ 450 w 531"/>
                <a:gd name="T7" fmla="*/ 30 h 37"/>
                <a:gd name="T8" fmla="*/ 416 w 531"/>
                <a:gd name="T9" fmla="*/ 30 h 37"/>
                <a:gd name="T10" fmla="*/ 383 w 531"/>
                <a:gd name="T11" fmla="*/ 26 h 37"/>
                <a:gd name="T12" fmla="*/ 346 w 531"/>
                <a:gd name="T13" fmla="*/ 22 h 37"/>
                <a:gd name="T14" fmla="*/ 310 w 531"/>
                <a:gd name="T15" fmla="*/ 19 h 37"/>
                <a:gd name="T16" fmla="*/ 273 w 531"/>
                <a:gd name="T17" fmla="*/ 19 h 37"/>
                <a:gd name="T18" fmla="*/ 199 w 531"/>
                <a:gd name="T19" fmla="*/ 11 h 37"/>
                <a:gd name="T20" fmla="*/ 162 w 531"/>
                <a:gd name="T21" fmla="*/ 8 h 37"/>
                <a:gd name="T22" fmla="*/ 129 w 531"/>
                <a:gd name="T23" fmla="*/ 8 h 37"/>
                <a:gd name="T24" fmla="*/ 92 w 531"/>
                <a:gd name="T25" fmla="*/ 4 h 37"/>
                <a:gd name="T26" fmla="*/ 59 w 531"/>
                <a:gd name="T27" fmla="*/ 4 h 37"/>
                <a:gd name="T28" fmla="*/ 30 w 531"/>
                <a:gd name="T29" fmla="*/ 0 h 37"/>
                <a:gd name="T30" fmla="*/ 0 w 531"/>
                <a:gd name="T3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1" h="37">
                  <a:moveTo>
                    <a:pt x="531" y="37"/>
                  </a:moveTo>
                  <a:lnTo>
                    <a:pt x="505" y="33"/>
                  </a:lnTo>
                  <a:lnTo>
                    <a:pt x="479" y="33"/>
                  </a:lnTo>
                  <a:lnTo>
                    <a:pt x="450" y="30"/>
                  </a:lnTo>
                  <a:lnTo>
                    <a:pt x="416" y="30"/>
                  </a:lnTo>
                  <a:lnTo>
                    <a:pt x="383" y="26"/>
                  </a:lnTo>
                  <a:lnTo>
                    <a:pt x="346" y="22"/>
                  </a:lnTo>
                  <a:lnTo>
                    <a:pt x="310" y="19"/>
                  </a:lnTo>
                  <a:lnTo>
                    <a:pt x="273" y="19"/>
                  </a:lnTo>
                  <a:lnTo>
                    <a:pt x="199" y="11"/>
                  </a:lnTo>
                  <a:lnTo>
                    <a:pt x="162" y="8"/>
                  </a:lnTo>
                  <a:lnTo>
                    <a:pt x="129" y="8"/>
                  </a:lnTo>
                  <a:lnTo>
                    <a:pt x="92" y="4"/>
                  </a:lnTo>
                  <a:lnTo>
                    <a:pt x="59" y="4"/>
                  </a:ln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44450">
              <a:solidFill>
                <a:srgbClr val="99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32" name="Freeform 68">
              <a:extLst>
                <a:ext uri="{FF2B5EF4-FFF2-40B4-BE49-F238E27FC236}">
                  <a16:creationId xmlns:a16="http://schemas.microsoft.com/office/drawing/2014/main" id="{BE7F955E-6D54-4C71-AF69-6191F36B4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3" y="4929"/>
              <a:ext cx="574" cy="184"/>
            </a:xfrm>
            <a:custGeom>
              <a:avLst/>
              <a:gdLst>
                <a:gd name="T0" fmla="*/ 574 w 574"/>
                <a:gd name="T1" fmla="*/ 0 h 184"/>
                <a:gd name="T2" fmla="*/ 563 w 574"/>
                <a:gd name="T3" fmla="*/ 0 h 184"/>
                <a:gd name="T4" fmla="*/ 552 w 574"/>
                <a:gd name="T5" fmla="*/ 0 h 184"/>
                <a:gd name="T6" fmla="*/ 537 w 574"/>
                <a:gd name="T7" fmla="*/ 4 h 184"/>
                <a:gd name="T8" fmla="*/ 534 w 574"/>
                <a:gd name="T9" fmla="*/ 7 h 184"/>
                <a:gd name="T10" fmla="*/ 530 w 574"/>
                <a:gd name="T11" fmla="*/ 11 h 184"/>
                <a:gd name="T12" fmla="*/ 523 w 574"/>
                <a:gd name="T13" fmla="*/ 18 h 184"/>
                <a:gd name="T14" fmla="*/ 519 w 574"/>
                <a:gd name="T15" fmla="*/ 26 h 184"/>
                <a:gd name="T16" fmla="*/ 515 w 574"/>
                <a:gd name="T17" fmla="*/ 33 h 184"/>
                <a:gd name="T18" fmla="*/ 515 w 574"/>
                <a:gd name="T19" fmla="*/ 40 h 184"/>
                <a:gd name="T20" fmla="*/ 515 w 574"/>
                <a:gd name="T21" fmla="*/ 51 h 184"/>
                <a:gd name="T22" fmla="*/ 515 w 574"/>
                <a:gd name="T23" fmla="*/ 59 h 184"/>
                <a:gd name="T24" fmla="*/ 523 w 574"/>
                <a:gd name="T25" fmla="*/ 70 h 184"/>
                <a:gd name="T26" fmla="*/ 523 w 574"/>
                <a:gd name="T27" fmla="*/ 77 h 184"/>
                <a:gd name="T28" fmla="*/ 523 w 574"/>
                <a:gd name="T29" fmla="*/ 84 h 184"/>
                <a:gd name="T30" fmla="*/ 519 w 574"/>
                <a:gd name="T31" fmla="*/ 92 h 184"/>
                <a:gd name="T32" fmla="*/ 515 w 574"/>
                <a:gd name="T33" fmla="*/ 99 h 184"/>
                <a:gd name="T34" fmla="*/ 512 w 574"/>
                <a:gd name="T35" fmla="*/ 107 h 184"/>
                <a:gd name="T36" fmla="*/ 501 w 574"/>
                <a:gd name="T37" fmla="*/ 110 h 184"/>
                <a:gd name="T38" fmla="*/ 493 w 574"/>
                <a:gd name="T39" fmla="*/ 114 h 184"/>
                <a:gd name="T40" fmla="*/ 490 w 574"/>
                <a:gd name="T41" fmla="*/ 118 h 184"/>
                <a:gd name="T42" fmla="*/ 479 w 574"/>
                <a:gd name="T43" fmla="*/ 121 h 184"/>
                <a:gd name="T44" fmla="*/ 471 w 574"/>
                <a:gd name="T45" fmla="*/ 125 h 184"/>
                <a:gd name="T46" fmla="*/ 453 w 574"/>
                <a:gd name="T47" fmla="*/ 132 h 184"/>
                <a:gd name="T48" fmla="*/ 434 w 574"/>
                <a:gd name="T49" fmla="*/ 136 h 184"/>
                <a:gd name="T50" fmla="*/ 416 w 574"/>
                <a:gd name="T51" fmla="*/ 143 h 184"/>
                <a:gd name="T52" fmla="*/ 401 w 574"/>
                <a:gd name="T53" fmla="*/ 147 h 184"/>
                <a:gd name="T54" fmla="*/ 386 w 574"/>
                <a:gd name="T55" fmla="*/ 151 h 184"/>
                <a:gd name="T56" fmla="*/ 372 w 574"/>
                <a:gd name="T57" fmla="*/ 154 h 184"/>
                <a:gd name="T58" fmla="*/ 350 w 574"/>
                <a:gd name="T59" fmla="*/ 162 h 184"/>
                <a:gd name="T60" fmla="*/ 328 w 574"/>
                <a:gd name="T61" fmla="*/ 169 h 184"/>
                <a:gd name="T62" fmla="*/ 305 w 574"/>
                <a:gd name="T63" fmla="*/ 173 h 184"/>
                <a:gd name="T64" fmla="*/ 287 w 574"/>
                <a:gd name="T65" fmla="*/ 176 h 184"/>
                <a:gd name="T66" fmla="*/ 265 w 574"/>
                <a:gd name="T67" fmla="*/ 180 h 184"/>
                <a:gd name="T68" fmla="*/ 243 w 574"/>
                <a:gd name="T69" fmla="*/ 180 h 184"/>
                <a:gd name="T70" fmla="*/ 221 w 574"/>
                <a:gd name="T71" fmla="*/ 184 h 184"/>
                <a:gd name="T72" fmla="*/ 195 w 574"/>
                <a:gd name="T73" fmla="*/ 184 h 184"/>
                <a:gd name="T74" fmla="*/ 184 w 574"/>
                <a:gd name="T75" fmla="*/ 184 h 184"/>
                <a:gd name="T76" fmla="*/ 169 w 574"/>
                <a:gd name="T77" fmla="*/ 184 h 184"/>
                <a:gd name="T78" fmla="*/ 151 w 574"/>
                <a:gd name="T79" fmla="*/ 184 h 184"/>
                <a:gd name="T80" fmla="*/ 136 w 574"/>
                <a:gd name="T81" fmla="*/ 184 h 184"/>
                <a:gd name="T82" fmla="*/ 114 w 574"/>
                <a:gd name="T83" fmla="*/ 184 h 184"/>
                <a:gd name="T84" fmla="*/ 95 w 574"/>
                <a:gd name="T85" fmla="*/ 184 h 184"/>
                <a:gd name="T86" fmla="*/ 73 w 574"/>
                <a:gd name="T87" fmla="*/ 184 h 184"/>
                <a:gd name="T88" fmla="*/ 51 w 574"/>
                <a:gd name="T89" fmla="*/ 184 h 184"/>
                <a:gd name="T90" fmla="*/ 25 w 574"/>
                <a:gd name="T91" fmla="*/ 184 h 184"/>
                <a:gd name="T92" fmla="*/ 0 w 574"/>
                <a:gd name="T9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4" h="184">
                  <a:moveTo>
                    <a:pt x="574" y="0"/>
                  </a:moveTo>
                  <a:lnTo>
                    <a:pt x="563" y="0"/>
                  </a:lnTo>
                  <a:lnTo>
                    <a:pt x="552" y="0"/>
                  </a:lnTo>
                  <a:lnTo>
                    <a:pt x="537" y="4"/>
                  </a:lnTo>
                  <a:lnTo>
                    <a:pt x="534" y="7"/>
                  </a:lnTo>
                  <a:lnTo>
                    <a:pt x="530" y="11"/>
                  </a:lnTo>
                  <a:lnTo>
                    <a:pt x="523" y="18"/>
                  </a:lnTo>
                  <a:lnTo>
                    <a:pt x="519" y="26"/>
                  </a:lnTo>
                  <a:lnTo>
                    <a:pt x="515" y="33"/>
                  </a:lnTo>
                  <a:lnTo>
                    <a:pt x="515" y="40"/>
                  </a:lnTo>
                  <a:lnTo>
                    <a:pt x="515" y="51"/>
                  </a:lnTo>
                  <a:lnTo>
                    <a:pt x="515" y="59"/>
                  </a:lnTo>
                  <a:lnTo>
                    <a:pt x="523" y="70"/>
                  </a:lnTo>
                  <a:lnTo>
                    <a:pt x="523" y="77"/>
                  </a:lnTo>
                  <a:lnTo>
                    <a:pt x="523" y="84"/>
                  </a:lnTo>
                  <a:lnTo>
                    <a:pt x="519" y="92"/>
                  </a:lnTo>
                  <a:lnTo>
                    <a:pt x="515" y="99"/>
                  </a:lnTo>
                  <a:lnTo>
                    <a:pt x="512" y="107"/>
                  </a:lnTo>
                  <a:lnTo>
                    <a:pt x="501" y="110"/>
                  </a:lnTo>
                  <a:lnTo>
                    <a:pt x="493" y="114"/>
                  </a:lnTo>
                  <a:lnTo>
                    <a:pt x="490" y="118"/>
                  </a:lnTo>
                  <a:lnTo>
                    <a:pt x="479" y="121"/>
                  </a:lnTo>
                  <a:lnTo>
                    <a:pt x="471" y="125"/>
                  </a:lnTo>
                  <a:lnTo>
                    <a:pt x="453" y="132"/>
                  </a:lnTo>
                  <a:lnTo>
                    <a:pt x="434" y="136"/>
                  </a:lnTo>
                  <a:lnTo>
                    <a:pt x="416" y="143"/>
                  </a:lnTo>
                  <a:lnTo>
                    <a:pt x="401" y="147"/>
                  </a:lnTo>
                  <a:lnTo>
                    <a:pt x="386" y="151"/>
                  </a:lnTo>
                  <a:lnTo>
                    <a:pt x="372" y="154"/>
                  </a:lnTo>
                  <a:lnTo>
                    <a:pt x="350" y="162"/>
                  </a:lnTo>
                  <a:lnTo>
                    <a:pt x="328" y="169"/>
                  </a:lnTo>
                  <a:lnTo>
                    <a:pt x="305" y="173"/>
                  </a:lnTo>
                  <a:lnTo>
                    <a:pt x="287" y="176"/>
                  </a:lnTo>
                  <a:lnTo>
                    <a:pt x="265" y="180"/>
                  </a:lnTo>
                  <a:lnTo>
                    <a:pt x="243" y="180"/>
                  </a:lnTo>
                  <a:lnTo>
                    <a:pt x="221" y="184"/>
                  </a:lnTo>
                  <a:lnTo>
                    <a:pt x="195" y="184"/>
                  </a:lnTo>
                  <a:lnTo>
                    <a:pt x="184" y="184"/>
                  </a:lnTo>
                  <a:lnTo>
                    <a:pt x="169" y="184"/>
                  </a:lnTo>
                  <a:lnTo>
                    <a:pt x="151" y="184"/>
                  </a:lnTo>
                  <a:lnTo>
                    <a:pt x="136" y="184"/>
                  </a:lnTo>
                  <a:lnTo>
                    <a:pt x="114" y="184"/>
                  </a:lnTo>
                  <a:lnTo>
                    <a:pt x="95" y="184"/>
                  </a:lnTo>
                  <a:lnTo>
                    <a:pt x="73" y="184"/>
                  </a:lnTo>
                  <a:lnTo>
                    <a:pt x="51" y="184"/>
                  </a:lnTo>
                  <a:lnTo>
                    <a:pt x="25" y="184"/>
                  </a:lnTo>
                  <a:lnTo>
                    <a:pt x="0" y="184"/>
                  </a:lnTo>
                </a:path>
              </a:pathLst>
            </a:custGeom>
            <a:noFill/>
            <a:ln w="13970">
              <a:solidFill>
                <a:srgbClr val="99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33" name="Freeform 69">
              <a:extLst>
                <a:ext uri="{FF2B5EF4-FFF2-40B4-BE49-F238E27FC236}">
                  <a16:creationId xmlns:a16="http://schemas.microsoft.com/office/drawing/2014/main" id="{24C5398F-8A4B-4581-9B86-43834C87D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" y="5098"/>
              <a:ext cx="531" cy="37"/>
            </a:xfrm>
            <a:custGeom>
              <a:avLst/>
              <a:gdLst>
                <a:gd name="T0" fmla="*/ 531 w 531"/>
                <a:gd name="T1" fmla="*/ 37 h 37"/>
                <a:gd name="T2" fmla="*/ 505 w 531"/>
                <a:gd name="T3" fmla="*/ 33 h 37"/>
                <a:gd name="T4" fmla="*/ 479 w 531"/>
                <a:gd name="T5" fmla="*/ 33 h 37"/>
                <a:gd name="T6" fmla="*/ 450 w 531"/>
                <a:gd name="T7" fmla="*/ 29 h 37"/>
                <a:gd name="T8" fmla="*/ 416 w 531"/>
                <a:gd name="T9" fmla="*/ 29 h 37"/>
                <a:gd name="T10" fmla="*/ 383 w 531"/>
                <a:gd name="T11" fmla="*/ 26 h 37"/>
                <a:gd name="T12" fmla="*/ 346 w 531"/>
                <a:gd name="T13" fmla="*/ 22 h 37"/>
                <a:gd name="T14" fmla="*/ 310 w 531"/>
                <a:gd name="T15" fmla="*/ 18 h 37"/>
                <a:gd name="T16" fmla="*/ 273 w 531"/>
                <a:gd name="T17" fmla="*/ 18 h 37"/>
                <a:gd name="T18" fmla="*/ 199 w 531"/>
                <a:gd name="T19" fmla="*/ 11 h 37"/>
                <a:gd name="T20" fmla="*/ 162 w 531"/>
                <a:gd name="T21" fmla="*/ 7 h 37"/>
                <a:gd name="T22" fmla="*/ 129 w 531"/>
                <a:gd name="T23" fmla="*/ 7 h 37"/>
                <a:gd name="T24" fmla="*/ 92 w 531"/>
                <a:gd name="T25" fmla="*/ 4 h 37"/>
                <a:gd name="T26" fmla="*/ 59 w 531"/>
                <a:gd name="T27" fmla="*/ 4 h 37"/>
                <a:gd name="T28" fmla="*/ 30 w 531"/>
                <a:gd name="T29" fmla="*/ 0 h 37"/>
                <a:gd name="T30" fmla="*/ 0 w 531"/>
                <a:gd name="T3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1" h="37">
                  <a:moveTo>
                    <a:pt x="531" y="37"/>
                  </a:moveTo>
                  <a:lnTo>
                    <a:pt x="505" y="33"/>
                  </a:lnTo>
                  <a:lnTo>
                    <a:pt x="479" y="33"/>
                  </a:lnTo>
                  <a:lnTo>
                    <a:pt x="450" y="29"/>
                  </a:lnTo>
                  <a:lnTo>
                    <a:pt x="416" y="29"/>
                  </a:lnTo>
                  <a:lnTo>
                    <a:pt x="383" y="26"/>
                  </a:lnTo>
                  <a:lnTo>
                    <a:pt x="346" y="22"/>
                  </a:lnTo>
                  <a:lnTo>
                    <a:pt x="310" y="18"/>
                  </a:lnTo>
                  <a:lnTo>
                    <a:pt x="273" y="18"/>
                  </a:lnTo>
                  <a:lnTo>
                    <a:pt x="199" y="11"/>
                  </a:lnTo>
                  <a:lnTo>
                    <a:pt x="162" y="7"/>
                  </a:lnTo>
                  <a:lnTo>
                    <a:pt x="129" y="7"/>
                  </a:lnTo>
                  <a:lnTo>
                    <a:pt x="92" y="4"/>
                  </a:lnTo>
                  <a:lnTo>
                    <a:pt x="59" y="4"/>
                  </a:ln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44450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34" name="Rectangle 70">
              <a:extLst>
                <a:ext uri="{FF2B5EF4-FFF2-40B4-BE49-F238E27FC236}">
                  <a16:creationId xmlns:a16="http://schemas.microsoft.com/office/drawing/2014/main" id="{3A0449F4-BDC2-468F-9775-187C2C0468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3534"/>
              <a:ext cx="160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100">
                  <a:solidFill>
                    <a:srgbClr val="000000"/>
                  </a:solidFill>
                  <a:ea typeface="SimSun" panose="02010600030101010101" pitchFamily="2" charset="-122"/>
                </a:rPr>
                <a:t>U</a:t>
              </a:r>
              <a:endParaRPr lang="sv-SE" altLang="sv-SE"/>
            </a:p>
          </p:txBody>
        </p:sp>
        <p:sp>
          <p:nvSpPr>
            <p:cNvPr id="11335" name="Rectangle 71">
              <a:extLst>
                <a:ext uri="{FF2B5EF4-FFF2-40B4-BE49-F238E27FC236}">
                  <a16:creationId xmlns:a16="http://schemas.microsoft.com/office/drawing/2014/main" id="{DA40304B-A024-41EE-90D9-0231E78AF5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0" y="3669"/>
              <a:ext cx="78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700">
                  <a:solidFill>
                    <a:srgbClr val="000000"/>
                  </a:solidFill>
                  <a:ea typeface="SimSun" panose="02010600030101010101" pitchFamily="2" charset="-122"/>
                </a:rPr>
                <a:t>1</a:t>
              </a:r>
              <a:endParaRPr lang="sv-SE" altLang="sv-SE"/>
            </a:p>
          </p:txBody>
        </p:sp>
        <p:sp>
          <p:nvSpPr>
            <p:cNvPr id="11336" name="Rectangle 72">
              <a:extLst>
                <a:ext uri="{FF2B5EF4-FFF2-40B4-BE49-F238E27FC236}">
                  <a16:creationId xmlns:a16="http://schemas.microsoft.com/office/drawing/2014/main" id="{9735AB85-B8CA-475B-8244-58BBA762F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4167"/>
              <a:ext cx="148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100">
                  <a:solidFill>
                    <a:srgbClr val="000000"/>
                  </a:solidFill>
                  <a:ea typeface="SimSun" panose="02010600030101010101" pitchFamily="2" charset="-122"/>
                </a:rPr>
                <a:t>V</a:t>
              </a:r>
              <a:endParaRPr lang="sv-SE" altLang="sv-SE"/>
            </a:p>
          </p:txBody>
        </p:sp>
        <p:sp>
          <p:nvSpPr>
            <p:cNvPr id="11337" name="Rectangle 73">
              <a:extLst>
                <a:ext uri="{FF2B5EF4-FFF2-40B4-BE49-F238E27FC236}">
                  <a16:creationId xmlns:a16="http://schemas.microsoft.com/office/drawing/2014/main" id="{5AE959A0-76CE-4A62-9740-AC0174BD0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8" y="4299"/>
              <a:ext cx="77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700">
                  <a:solidFill>
                    <a:srgbClr val="000000"/>
                  </a:solidFill>
                  <a:ea typeface="SimSun" panose="02010600030101010101" pitchFamily="2" charset="-122"/>
                </a:rPr>
                <a:t>1</a:t>
              </a:r>
              <a:endParaRPr lang="sv-SE" altLang="sv-SE"/>
            </a:p>
          </p:txBody>
        </p:sp>
        <p:sp>
          <p:nvSpPr>
            <p:cNvPr id="11338" name="Rectangle 74">
              <a:extLst>
                <a:ext uri="{FF2B5EF4-FFF2-40B4-BE49-F238E27FC236}">
                  <a16:creationId xmlns:a16="http://schemas.microsoft.com/office/drawing/2014/main" id="{78BE0C69-A91D-4F9F-8A15-CA5F82FB5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4795"/>
              <a:ext cx="208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100">
                  <a:solidFill>
                    <a:srgbClr val="000000"/>
                  </a:solidFill>
                  <a:ea typeface="SimSun" panose="02010600030101010101" pitchFamily="2" charset="-122"/>
                </a:rPr>
                <a:t>W</a:t>
              </a:r>
              <a:endParaRPr lang="sv-SE" altLang="sv-SE"/>
            </a:p>
          </p:txBody>
        </p:sp>
        <p:sp>
          <p:nvSpPr>
            <p:cNvPr id="11339" name="Rectangle 75">
              <a:extLst>
                <a:ext uri="{FF2B5EF4-FFF2-40B4-BE49-F238E27FC236}">
                  <a16:creationId xmlns:a16="http://schemas.microsoft.com/office/drawing/2014/main" id="{AE211212-AD09-4559-84A6-E20194B70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" y="4930"/>
              <a:ext cx="7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700">
                  <a:solidFill>
                    <a:srgbClr val="000000"/>
                  </a:solidFill>
                  <a:ea typeface="SimSun" panose="02010600030101010101" pitchFamily="2" charset="-122"/>
                </a:rPr>
                <a:t>1</a:t>
              </a:r>
              <a:endParaRPr lang="sv-SE" altLang="sv-SE"/>
            </a:p>
          </p:txBody>
        </p:sp>
        <p:sp>
          <p:nvSpPr>
            <p:cNvPr id="11340" name="Rectangle 76">
              <a:extLst>
                <a:ext uri="{FF2B5EF4-FFF2-40B4-BE49-F238E27FC236}">
                  <a16:creationId xmlns:a16="http://schemas.microsoft.com/office/drawing/2014/main" id="{63253975-9788-4B36-BB0B-18E98E1DD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7" y="4187"/>
              <a:ext cx="160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100">
                  <a:solidFill>
                    <a:srgbClr val="000000"/>
                  </a:solidFill>
                  <a:ea typeface="SimSun" panose="02010600030101010101" pitchFamily="2" charset="-122"/>
                </a:rPr>
                <a:t>U</a:t>
              </a:r>
              <a:endParaRPr lang="sv-SE" altLang="sv-SE"/>
            </a:p>
          </p:txBody>
        </p:sp>
        <p:sp>
          <p:nvSpPr>
            <p:cNvPr id="11341" name="Rectangle 77">
              <a:extLst>
                <a:ext uri="{FF2B5EF4-FFF2-40B4-BE49-F238E27FC236}">
                  <a16:creationId xmlns:a16="http://schemas.microsoft.com/office/drawing/2014/main" id="{FDEF38B6-15B2-414C-862D-C63D2696D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2" y="4317"/>
              <a:ext cx="78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700">
                  <a:solidFill>
                    <a:srgbClr val="000000"/>
                  </a:solidFill>
                  <a:ea typeface="SimSun" panose="02010600030101010101" pitchFamily="2" charset="-122"/>
                </a:rPr>
                <a:t>2</a:t>
              </a:r>
              <a:endParaRPr lang="sv-SE" altLang="sv-SE"/>
            </a:p>
          </p:txBody>
        </p:sp>
        <p:sp>
          <p:nvSpPr>
            <p:cNvPr id="11342" name="Rectangle 78">
              <a:extLst>
                <a:ext uri="{FF2B5EF4-FFF2-40B4-BE49-F238E27FC236}">
                  <a16:creationId xmlns:a16="http://schemas.microsoft.com/office/drawing/2014/main" id="{5CB61EDD-A16E-4232-88FC-7AD5DB916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7" y="4817"/>
              <a:ext cx="148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100">
                  <a:solidFill>
                    <a:srgbClr val="000000"/>
                  </a:solidFill>
                  <a:ea typeface="SimSun" panose="02010600030101010101" pitchFamily="2" charset="-122"/>
                </a:rPr>
                <a:t>V</a:t>
              </a:r>
              <a:endParaRPr lang="sv-SE" altLang="sv-SE"/>
            </a:p>
          </p:txBody>
        </p:sp>
        <p:sp>
          <p:nvSpPr>
            <p:cNvPr id="11343" name="Rectangle 79">
              <a:extLst>
                <a:ext uri="{FF2B5EF4-FFF2-40B4-BE49-F238E27FC236}">
                  <a16:creationId xmlns:a16="http://schemas.microsoft.com/office/drawing/2014/main" id="{3E1B33E5-8814-4BD5-B107-83356E70A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0" y="4950"/>
              <a:ext cx="77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700">
                  <a:solidFill>
                    <a:srgbClr val="000000"/>
                  </a:solidFill>
                  <a:ea typeface="SimSun" panose="02010600030101010101" pitchFamily="2" charset="-122"/>
                </a:rPr>
                <a:t>2</a:t>
              </a:r>
              <a:endParaRPr lang="sv-SE" altLang="sv-SE"/>
            </a:p>
          </p:txBody>
        </p:sp>
        <p:sp>
          <p:nvSpPr>
            <p:cNvPr id="11344" name="Rectangle 80">
              <a:extLst>
                <a:ext uri="{FF2B5EF4-FFF2-40B4-BE49-F238E27FC236}">
                  <a16:creationId xmlns:a16="http://schemas.microsoft.com/office/drawing/2014/main" id="{1CD786F4-1491-423B-898D-75FC4F2D2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7" y="3579"/>
              <a:ext cx="208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100">
                  <a:solidFill>
                    <a:srgbClr val="000000"/>
                  </a:solidFill>
                  <a:ea typeface="SimSun" panose="02010600030101010101" pitchFamily="2" charset="-122"/>
                </a:rPr>
                <a:t>W</a:t>
              </a:r>
              <a:endParaRPr lang="sv-SE" altLang="sv-SE"/>
            </a:p>
          </p:txBody>
        </p:sp>
        <p:sp>
          <p:nvSpPr>
            <p:cNvPr id="11345" name="Rectangle 81">
              <a:extLst>
                <a:ext uri="{FF2B5EF4-FFF2-40B4-BE49-F238E27FC236}">
                  <a16:creationId xmlns:a16="http://schemas.microsoft.com/office/drawing/2014/main" id="{02CFBD82-7A7E-484D-84A1-9D476ED65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7" y="3712"/>
              <a:ext cx="7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700">
                  <a:solidFill>
                    <a:srgbClr val="000000"/>
                  </a:solidFill>
                  <a:ea typeface="SimSun" panose="02010600030101010101" pitchFamily="2" charset="-122"/>
                </a:rPr>
                <a:t>2</a:t>
              </a:r>
              <a:endParaRPr lang="sv-SE" altLang="sv-SE"/>
            </a:p>
          </p:txBody>
        </p:sp>
        <p:sp>
          <p:nvSpPr>
            <p:cNvPr id="11346" name="Freeform 82">
              <a:extLst>
                <a:ext uri="{FF2B5EF4-FFF2-40B4-BE49-F238E27FC236}">
                  <a16:creationId xmlns:a16="http://schemas.microsoft.com/office/drawing/2014/main" id="{F3D24309-3B4F-4D57-BA21-F3FDE1E46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" y="4414"/>
              <a:ext cx="641" cy="456"/>
            </a:xfrm>
            <a:custGeom>
              <a:avLst/>
              <a:gdLst>
                <a:gd name="T0" fmla="*/ 92 w 641"/>
                <a:gd name="T1" fmla="*/ 0 h 456"/>
                <a:gd name="T2" fmla="*/ 0 w 641"/>
                <a:gd name="T3" fmla="*/ 184 h 456"/>
                <a:gd name="T4" fmla="*/ 549 w 641"/>
                <a:gd name="T5" fmla="*/ 456 h 456"/>
                <a:gd name="T6" fmla="*/ 641 w 641"/>
                <a:gd name="T7" fmla="*/ 272 h 456"/>
                <a:gd name="T8" fmla="*/ 92 w 641"/>
                <a:gd name="T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456">
                  <a:moveTo>
                    <a:pt x="92" y="0"/>
                  </a:moveTo>
                  <a:lnTo>
                    <a:pt x="0" y="184"/>
                  </a:lnTo>
                  <a:lnTo>
                    <a:pt x="549" y="456"/>
                  </a:lnTo>
                  <a:lnTo>
                    <a:pt x="641" y="27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47" name="Freeform 83">
              <a:extLst>
                <a:ext uri="{FF2B5EF4-FFF2-40B4-BE49-F238E27FC236}">
                  <a16:creationId xmlns:a16="http://schemas.microsoft.com/office/drawing/2014/main" id="{ADFEE376-FDCB-4464-8EAF-4D491EB60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" y="4414"/>
              <a:ext cx="641" cy="456"/>
            </a:xfrm>
            <a:custGeom>
              <a:avLst/>
              <a:gdLst>
                <a:gd name="T0" fmla="*/ 92 w 641"/>
                <a:gd name="T1" fmla="*/ 0 h 456"/>
                <a:gd name="T2" fmla="*/ 0 w 641"/>
                <a:gd name="T3" fmla="*/ 184 h 456"/>
                <a:gd name="T4" fmla="*/ 549 w 641"/>
                <a:gd name="T5" fmla="*/ 456 h 456"/>
                <a:gd name="T6" fmla="*/ 641 w 641"/>
                <a:gd name="T7" fmla="*/ 272 h 456"/>
                <a:gd name="T8" fmla="*/ 92 w 641"/>
                <a:gd name="T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456">
                  <a:moveTo>
                    <a:pt x="92" y="0"/>
                  </a:moveTo>
                  <a:lnTo>
                    <a:pt x="0" y="184"/>
                  </a:lnTo>
                  <a:lnTo>
                    <a:pt x="549" y="456"/>
                  </a:lnTo>
                  <a:lnTo>
                    <a:pt x="641" y="272"/>
                  </a:lnTo>
                  <a:lnTo>
                    <a:pt x="92" y="0"/>
                  </a:lnTo>
                  <a:close/>
                </a:path>
              </a:pathLst>
            </a:custGeom>
            <a:noFill/>
            <a:ln w="698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48" name="Line 84">
              <a:extLst>
                <a:ext uri="{FF2B5EF4-FFF2-40B4-BE49-F238E27FC236}">
                  <a16:creationId xmlns:a16="http://schemas.microsoft.com/office/drawing/2014/main" id="{89D08134-144F-4169-B8C2-66EFD210F6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3" y="4311"/>
              <a:ext cx="1256" cy="618"/>
            </a:xfrm>
            <a:prstGeom prst="line">
              <a:avLst/>
            </a:prstGeom>
            <a:noFill/>
            <a:ln w="698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49" name="Freeform 85">
              <a:extLst>
                <a:ext uri="{FF2B5EF4-FFF2-40B4-BE49-F238E27FC236}">
                  <a16:creationId xmlns:a16="http://schemas.microsoft.com/office/drawing/2014/main" id="{6EC4DC80-A3B1-4E23-90B0-0C1AEDD1A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" y="4414"/>
              <a:ext cx="641" cy="456"/>
            </a:xfrm>
            <a:custGeom>
              <a:avLst/>
              <a:gdLst>
                <a:gd name="T0" fmla="*/ 92 w 641"/>
                <a:gd name="T1" fmla="*/ 0 h 456"/>
                <a:gd name="T2" fmla="*/ 0 w 641"/>
                <a:gd name="T3" fmla="*/ 184 h 456"/>
                <a:gd name="T4" fmla="*/ 549 w 641"/>
                <a:gd name="T5" fmla="*/ 456 h 456"/>
                <a:gd name="T6" fmla="*/ 641 w 641"/>
                <a:gd name="T7" fmla="*/ 272 h 456"/>
                <a:gd name="T8" fmla="*/ 92 w 641"/>
                <a:gd name="T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456">
                  <a:moveTo>
                    <a:pt x="92" y="0"/>
                  </a:moveTo>
                  <a:lnTo>
                    <a:pt x="0" y="184"/>
                  </a:lnTo>
                  <a:lnTo>
                    <a:pt x="549" y="456"/>
                  </a:lnTo>
                  <a:lnTo>
                    <a:pt x="641" y="27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50" name="Freeform 86">
              <a:extLst>
                <a:ext uri="{FF2B5EF4-FFF2-40B4-BE49-F238E27FC236}">
                  <a16:creationId xmlns:a16="http://schemas.microsoft.com/office/drawing/2014/main" id="{E6EA45BC-86C3-4232-8A85-D01E44A7C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" y="4414"/>
              <a:ext cx="641" cy="456"/>
            </a:xfrm>
            <a:custGeom>
              <a:avLst/>
              <a:gdLst>
                <a:gd name="T0" fmla="*/ 92 w 641"/>
                <a:gd name="T1" fmla="*/ 0 h 456"/>
                <a:gd name="T2" fmla="*/ 0 w 641"/>
                <a:gd name="T3" fmla="*/ 184 h 456"/>
                <a:gd name="T4" fmla="*/ 549 w 641"/>
                <a:gd name="T5" fmla="*/ 456 h 456"/>
                <a:gd name="T6" fmla="*/ 641 w 641"/>
                <a:gd name="T7" fmla="*/ 272 h 456"/>
                <a:gd name="T8" fmla="*/ 92 w 641"/>
                <a:gd name="T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456">
                  <a:moveTo>
                    <a:pt x="92" y="0"/>
                  </a:moveTo>
                  <a:lnTo>
                    <a:pt x="0" y="184"/>
                  </a:lnTo>
                  <a:lnTo>
                    <a:pt x="549" y="456"/>
                  </a:lnTo>
                  <a:lnTo>
                    <a:pt x="641" y="272"/>
                  </a:lnTo>
                  <a:lnTo>
                    <a:pt x="92" y="0"/>
                  </a:lnTo>
                  <a:close/>
                </a:path>
              </a:pathLst>
            </a:custGeom>
            <a:noFill/>
            <a:ln w="698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51" name="Line 87">
              <a:extLst>
                <a:ext uri="{FF2B5EF4-FFF2-40B4-BE49-F238E27FC236}">
                  <a16:creationId xmlns:a16="http://schemas.microsoft.com/office/drawing/2014/main" id="{9ED2CC16-9843-46F2-9D70-AA69017E76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3" y="4311"/>
              <a:ext cx="1256" cy="618"/>
            </a:xfrm>
            <a:prstGeom prst="line">
              <a:avLst/>
            </a:prstGeom>
            <a:noFill/>
            <a:ln w="698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52" name="Freeform 88">
              <a:extLst>
                <a:ext uri="{FF2B5EF4-FFF2-40B4-BE49-F238E27FC236}">
                  <a16:creationId xmlns:a16="http://schemas.microsoft.com/office/drawing/2014/main" id="{BDCD0F40-CCCA-44C0-9848-CBB6114DF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" y="3789"/>
              <a:ext cx="641" cy="456"/>
            </a:xfrm>
            <a:custGeom>
              <a:avLst/>
              <a:gdLst>
                <a:gd name="T0" fmla="*/ 92 w 641"/>
                <a:gd name="T1" fmla="*/ 0 h 456"/>
                <a:gd name="T2" fmla="*/ 0 w 641"/>
                <a:gd name="T3" fmla="*/ 184 h 456"/>
                <a:gd name="T4" fmla="*/ 549 w 641"/>
                <a:gd name="T5" fmla="*/ 456 h 456"/>
                <a:gd name="T6" fmla="*/ 641 w 641"/>
                <a:gd name="T7" fmla="*/ 272 h 456"/>
                <a:gd name="T8" fmla="*/ 92 w 641"/>
                <a:gd name="T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456">
                  <a:moveTo>
                    <a:pt x="92" y="0"/>
                  </a:moveTo>
                  <a:lnTo>
                    <a:pt x="0" y="184"/>
                  </a:lnTo>
                  <a:lnTo>
                    <a:pt x="549" y="456"/>
                  </a:lnTo>
                  <a:lnTo>
                    <a:pt x="641" y="27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53" name="Freeform 89">
              <a:extLst>
                <a:ext uri="{FF2B5EF4-FFF2-40B4-BE49-F238E27FC236}">
                  <a16:creationId xmlns:a16="http://schemas.microsoft.com/office/drawing/2014/main" id="{900837A6-BF02-412F-A214-B84F075CF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" y="3789"/>
              <a:ext cx="641" cy="456"/>
            </a:xfrm>
            <a:custGeom>
              <a:avLst/>
              <a:gdLst>
                <a:gd name="T0" fmla="*/ 92 w 641"/>
                <a:gd name="T1" fmla="*/ 0 h 456"/>
                <a:gd name="T2" fmla="*/ 0 w 641"/>
                <a:gd name="T3" fmla="*/ 184 h 456"/>
                <a:gd name="T4" fmla="*/ 549 w 641"/>
                <a:gd name="T5" fmla="*/ 456 h 456"/>
                <a:gd name="T6" fmla="*/ 641 w 641"/>
                <a:gd name="T7" fmla="*/ 272 h 456"/>
                <a:gd name="T8" fmla="*/ 92 w 641"/>
                <a:gd name="T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456">
                  <a:moveTo>
                    <a:pt x="92" y="0"/>
                  </a:moveTo>
                  <a:lnTo>
                    <a:pt x="0" y="184"/>
                  </a:lnTo>
                  <a:lnTo>
                    <a:pt x="549" y="456"/>
                  </a:lnTo>
                  <a:lnTo>
                    <a:pt x="641" y="272"/>
                  </a:lnTo>
                  <a:lnTo>
                    <a:pt x="92" y="0"/>
                  </a:lnTo>
                  <a:close/>
                </a:path>
              </a:pathLst>
            </a:custGeom>
            <a:noFill/>
            <a:ln w="698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54" name="Line 90">
              <a:extLst>
                <a:ext uri="{FF2B5EF4-FFF2-40B4-BE49-F238E27FC236}">
                  <a16:creationId xmlns:a16="http://schemas.microsoft.com/office/drawing/2014/main" id="{15789822-5C31-482A-AAE2-B4C3B75152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3" y="3686"/>
              <a:ext cx="1256" cy="618"/>
            </a:xfrm>
            <a:prstGeom prst="line">
              <a:avLst/>
            </a:prstGeom>
            <a:noFill/>
            <a:ln w="698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55" name="Freeform 91">
              <a:extLst>
                <a:ext uri="{FF2B5EF4-FFF2-40B4-BE49-F238E27FC236}">
                  <a16:creationId xmlns:a16="http://schemas.microsoft.com/office/drawing/2014/main" id="{9F1FC71E-1214-4950-B881-C298327C6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" y="3789"/>
              <a:ext cx="641" cy="456"/>
            </a:xfrm>
            <a:custGeom>
              <a:avLst/>
              <a:gdLst>
                <a:gd name="T0" fmla="*/ 92 w 641"/>
                <a:gd name="T1" fmla="*/ 0 h 456"/>
                <a:gd name="T2" fmla="*/ 0 w 641"/>
                <a:gd name="T3" fmla="*/ 184 h 456"/>
                <a:gd name="T4" fmla="*/ 549 w 641"/>
                <a:gd name="T5" fmla="*/ 456 h 456"/>
                <a:gd name="T6" fmla="*/ 641 w 641"/>
                <a:gd name="T7" fmla="*/ 272 h 456"/>
                <a:gd name="T8" fmla="*/ 92 w 641"/>
                <a:gd name="T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456">
                  <a:moveTo>
                    <a:pt x="92" y="0"/>
                  </a:moveTo>
                  <a:lnTo>
                    <a:pt x="0" y="184"/>
                  </a:lnTo>
                  <a:lnTo>
                    <a:pt x="549" y="456"/>
                  </a:lnTo>
                  <a:lnTo>
                    <a:pt x="641" y="27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56" name="Freeform 92">
              <a:extLst>
                <a:ext uri="{FF2B5EF4-FFF2-40B4-BE49-F238E27FC236}">
                  <a16:creationId xmlns:a16="http://schemas.microsoft.com/office/drawing/2014/main" id="{C7B06ED7-974D-4591-B6E5-92E143A32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" y="3789"/>
              <a:ext cx="641" cy="456"/>
            </a:xfrm>
            <a:custGeom>
              <a:avLst/>
              <a:gdLst>
                <a:gd name="T0" fmla="*/ 92 w 641"/>
                <a:gd name="T1" fmla="*/ 0 h 456"/>
                <a:gd name="T2" fmla="*/ 0 w 641"/>
                <a:gd name="T3" fmla="*/ 184 h 456"/>
                <a:gd name="T4" fmla="*/ 549 w 641"/>
                <a:gd name="T5" fmla="*/ 456 h 456"/>
                <a:gd name="T6" fmla="*/ 641 w 641"/>
                <a:gd name="T7" fmla="*/ 272 h 456"/>
                <a:gd name="T8" fmla="*/ 92 w 641"/>
                <a:gd name="T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456">
                  <a:moveTo>
                    <a:pt x="92" y="0"/>
                  </a:moveTo>
                  <a:lnTo>
                    <a:pt x="0" y="184"/>
                  </a:lnTo>
                  <a:lnTo>
                    <a:pt x="549" y="456"/>
                  </a:lnTo>
                  <a:lnTo>
                    <a:pt x="641" y="272"/>
                  </a:lnTo>
                  <a:lnTo>
                    <a:pt x="92" y="0"/>
                  </a:lnTo>
                  <a:close/>
                </a:path>
              </a:pathLst>
            </a:custGeom>
            <a:noFill/>
            <a:ln w="698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57" name="Line 93">
              <a:extLst>
                <a:ext uri="{FF2B5EF4-FFF2-40B4-BE49-F238E27FC236}">
                  <a16:creationId xmlns:a16="http://schemas.microsoft.com/office/drawing/2014/main" id="{4C407DE9-DDFB-414C-A46F-48741CD37E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3" y="3686"/>
              <a:ext cx="1256" cy="618"/>
            </a:xfrm>
            <a:prstGeom prst="line">
              <a:avLst/>
            </a:prstGeom>
            <a:noFill/>
            <a:ln w="698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58" name="Freeform 94">
              <a:extLst>
                <a:ext uri="{FF2B5EF4-FFF2-40B4-BE49-F238E27FC236}">
                  <a16:creationId xmlns:a16="http://schemas.microsoft.com/office/drawing/2014/main" id="{A4F8A466-CBEC-44BB-98B9-12C60930A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9" y="4013"/>
              <a:ext cx="571" cy="585"/>
            </a:xfrm>
            <a:custGeom>
              <a:avLst/>
              <a:gdLst>
                <a:gd name="T0" fmla="*/ 0 w 571"/>
                <a:gd name="T1" fmla="*/ 442 h 585"/>
                <a:gd name="T2" fmla="*/ 147 w 571"/>
                <a:gd name="T3" fmla="*/ 585 h 585"/>
                <a:gd name="T4" fmla="*/ 571 w 571"/>
                <a:gd name="T5" fmla="*/ 140 h 585"/>
                <a:gd name="T6" fmla="*/ 423 w 571"/>
                <a:gd name="T7" fmla="*/ 0 h 585"/>
                <a:gd name="T8" fmla="*/ 0 w 571"/>
                <a:gd name="T9" fmla="*/ 442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1" h="585">
                  <a:moveTo>
                    <a:pt x="0" y="442"/>
                  </a:moveTo>
                  <a:lnTo>
                    <a:pt x="147" y="585"/>
                  </a:lnTo>
                  <a:lnTo>
                    <a:pt x="571" y="140"/>
                  </a:lnTo>
                  <a:lnTo>
                    <a:pt x="423" y="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59" name="Freeform 95">
              <a:extLst>
                <a:ext uri="{FF2B5EF4-FFF2-40B4-BE49-F238E27FC236}">
                  <a16:creationId xmlns:a16="http://schemas.microsoft.com/office/drawing/2014/main" id="{3FD42662-8454-4DCF-9085-9E70ECF6E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9" y="4013"/>
              <a:ext cx="571" cy="585"/>
            </a:xfrm>
            <a:custGeom>
              <a:avLst/>
              <a:gdLst>
                <a:gd name="T0" fmla="*/ 0 w 571"/>
                <a:gd name="T1" fmla="*/ 442 h 585"/>
                <a:gd name="T2" fmla="*/ 147 w 571"/>
                <a:gd name="T3" fmla="*/ 585 h 585"/>
                <a:gd name="T4" fmla="*/ 571 w 571"/>
                <a:gd name="T5" fmla="*/ 140 h 585"/>
                <a:gd name="T6" fmla="*/ 423 w 571"/>
                <a:gd name="T7" fmla="*/ 0 h 585"/>
                <a:gd name="T8" fmla="*/ 0 w 571"/>
                <a:gd name="T9" fmla="*/ 442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1" h="585">
                  <a:moveTo>
                    <a:pt x="0" y="442"/>
                  </a:moveTo>
                  <a:lnTo>
                    <a:pt x="147" y="585"/>
                  </a:lnTo>
                  <a:lnTo>
                    <a:pt x="571" y="140"/>
                  </a:lnTo>
                  <a:lnTo>
                    <a:pt x="423" y="0"/>
                  </a:lnTo>
                  <a:lnTo>
                    <a:pt x="0" y="442"/>
                  </a:lnTo>
                  <a:close/>
                </a:path>
              </a:pathLst>
            </a:custGeom>
            <a:noFill/>
            <a:ln w="698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60" name="Line 96">
              <a:extLst>
                <a:ext uri="{FF2B5EF4-FFF2-40B4-BE49-F238E27FC236}">
                  <a16:creationId xmlns:a16="http://schemas.microsoft.com/office/drawing/2014/main" id="{5EEC24A4-B08F-4767-B970-816E71617F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78" y="3701"/>
              <a:ext cx="1204" cy="1184"/>
            </a:xfrm>
            <a:prstGeom prst="line">
              <a:avLst/>
            </a:prstGeom>
            <a:noFill/>
            <a:ln w="698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61" name="Freeform 97">
              <a:extLst>
                <a:ext uri="{FF2B5EF4-FFF2-40B4-BE49-F238E27FC236}">
                  <a16:creationId xmlns:a16="http://schemas.microsoft.com/office/drawing/2014/main" id="{FBE1C338-17C9-4E73-B6AC-18289AA61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4238"/>
              <a:ext cx="148" cy="150"/>
            </a:xfrm>
            <a:custGeom>
              <a:avLst/>
              <a:gdLst>
                <a:gd name="T0" fmla="*/ 74 w 148"/>
                <a:gd name="T1" fmla="*/ 0 h 150"/>
                <a:gd name="T2" fmla="*/ 59 w 148"/>
                <a:gd name="T3" fmla="*/ 3 h 150"/>
                <a:gd name="T4" fmla="*/ 45 w 148"/>
                <a:gd name="T5" fmla="*/ 7 h 150"/>
                <a:gd name="T6" fmla="*/ 33 w 148"/>
                <a:gd name="T7" fmla="*/ 14 h 150"/>
                <a:gd name="T8" fmla="*/ 22 w 148"/>
                <a:gd name="T9" fmla="*/ 22 h 150"/>
                <a:gd name="T10" fmla="*/ 11 w 148"/>
                <a:gd name="T11" fmla="*/ 33 h 150"/>
                <a:gd name="T12" fmla="*/ 8 w 148"/>
                <a:gd name="T13" fmla="*/ 47 h 150"/>
                <a:gd name="T14" fmla="*/ 0 w 148"/>
                <a:gd name="T15" fmla="*/ 58 h 150"/>
                <a:gd name="T16" fmla="*/ 0 w 148"/>
                <a:gd name="T17" fmla="*/ 77 h 150"/>
                <a:gd name="T18" fmla="*/ 0 w 148"/>
                <a:gd name="T19" fmla="*/ 92 h 150"/>
                <a:gd name="T20" fmla="*/ 8 w 148"/>
                <a:gd name="T21" fmla="*/ 103 h 150"/>
                <a:gd name="T22" fmla="*/ 11 w 148"/>
                <a:gd name="T23" fmla="*/ 117 h 150"/>
                <a:gd name="T24" fmla="*/ 22 w 148"/>
                <a:gd name="T25" fmla="*/ 128 h 150"/>
                <a:gd name="T26" fmla="*/ 33 w 148"/>
                <a:gd name="T27" fmla="*/ 136 h 150"/>
                <a:gd name="T28" fmla="*/ 45 w 148"/>
                <a:gd name="T29" fmla="*/ 143 h 150"/>
                <a:gd name="T30" fmla="*/ 59 w 148"/>
                <a:gd name="T31" fmla="*/ 147 h 150"/>
                <a:gd name="T32" fmla="*/ 74 w 148"/>
                <a:gd name="T33" fmla="*/ 150 h 150"/>
                <a:gd name="T34" fmla="*/ 89 w 148"/>
                <a:gd name="T35" fmla="*/ 147 h 150"/>
                <a:gd name="T36" fmla="*/ 103 w 148"/>
                <a:gd name="T37" fmla="*/ 143 h 150"/>
                <a:gd name="T38" fmla="*/ 115 w 148"/>
                <a:gd name="T39" fmla="*/ 136 h 150"/>
                <a:gd name="T40" fmla="*/ 126 w 148"/>
                <a:gd name="T41" fmla="*/ 128 h 150"/>
                <a:gd name="T42" fmla="*/ 137 w 148"/>
                <a:gd name="T43" fmla="*/ 117 h 150"/>
                <a:gd name="T44" fmla="*/ 144 w 148"/>
                <a:gd name="T45" fmla="*/ 103 h 150"/>
                <a:gd name="T46" fmla="*/ 148 w 148"/>
                <a:gd name="T47" fmla="*/ 92 h 150"/>
                <a:gd name="T48" fmla="*/ 148 w 148"/>
                <a:gd name="T49" fmla="*/ 77 h 150"/>
                <a:gd name="T50" fmla="*/ 148 w 148"/>
                <a:gd name="T51" fmla="*/ 58 h 150"/>
                <a:gd name="T52" fmla="*/ 144 w 148"/>
                <a:gd name="T53" fmla="*/ 47 h 150"/>
                <a:gd name="T54" fmla="*/ 137 w 148"/>
                <a:gd name="T55" fmla="*/ 33 h 150"/>
                <a:gd name="T56" fmla="*/ 126 w 148"/>
                <a:gd name="T57" fmla="*/ 22 h 150"/>
                <a:gd name="T58" fmla="*/ 115 w 148"/>
                <a:gd name="T59" fmla="*/ 14 h 150"/>
                <a:gd name="T60" fmla="*/ 103 w 148"/>
                <a:gd name="T61" fmla="*/ 7 h 150"/>
                <a:gd name="T62" fmla="*/ 89 w 148"/>
                <a:gd name="T63" fmla="*/ 3 h 150"/>
                <a:gd name="T64" fmla="*/ 74 w 148"/>
                <a:gd name="T6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8" h="150">
                  <a:moveTo>
                    <a:pt x="74" y="0"/>
                  </a:moveTo>
                  <a:lnTo>
                    <a:pt x="59" y="3"/>
                  </a:lnTo>
                  <a:lnTo>
                    <a:pt x="45" y="7"/>
                  </a:lnTo>
                  <a:lnTo>
                    <a:pt x="33" y="14"/>
                  </a:lnTo>
                  <a:lnTo>
                    <a:pt x="22" y="22"/>
                  </a:lnTo>
                  <a:lnTo>
                    <a:pt x="11" y="33"/>
                  </a:lnTo>
                  <a:lnTo>
                    <a:pt x="8" y="47"/>
                  </a:lnTo>
                  <a:lnTo>
                    <a:pt x="0" y="58"/>
                  </a:lnTo>
                  <a:lnTo>
                    <a:pt x="0" y="77"/>
                  </a:lnTo>
                  <a:lnTo>
                    <a:pt x="0" y="92"/>
                  </a:lnTo>
                  <a:lnTo>
                    <a:pt x="8" y="103"/>
                  </a:lnTo>
                  <a:lnTo>
                    <a:pt x="11" y="117"/>
                  </a:lnTo>
                  <a:lnTo>
                    <a:pt x="22" y="128"/>
                  </a:lnTo>
                  <a:lnTo>
                    <a:pt x="33" y="136"/>
                  </a:lnTo>
                  <a:lnTo>
                    <a:pt x="45" y="143"/>
                  </a:lnTo>
                  <a:lnTo>
                    <a:pt x="59" y="147"/>
                  </a:lnTo>
                  <a:lnTo>
                    <a:pt x="74" y="150"/>
                  </a:lnTo>
                  <a:lnTo>
                    <a:pt x="89" y="147"/>
                  </a:lnTo>
                  <a:lnTo>
                    <a:pt x="103" y="143"/>
                  </a:lnTo>
                  <a:lnTo>
                    <a:pt x="115" y="136"/>
                  </a:lnTo>
                  <a:lnTo>
                    <a:pt x="126" y="128"/>
                  </a:lnTo>
                  <a:lnTo>
                    <a:pt x="137" y="117"/>
                  </a:lnTo>
                  <a:lnTo>
                    <a:pt x="144" y="103"/>
                  </a:lnTo>
                  <a:lnTo>
                    <a:pt x="148" y="92"/>
                  </a:lnTo>
                  <a:lnTo>
                    <a:pt x="148" y="77"/>
                  </a:lnTo>
                  <a:lnTo>
                    <a:pt x="148" y="58"/>
                  </a:lnTo>
                  <a:lnTo>
                    <a:pt x="144" y="47"/>
                  </a:lnTo>
                  <a:lnTo>
                    <a:pt x="137" y="33"/>
                  </a:lnTo>
                  <a:lnTo>
                    <a:pt x="126" y="22"/>
                  </a:lnTo>
                  <a:lnTo>
                    <a:pt x="115" y="14"/>
                  </a:lnTo>
                  <a:lnTo>
                    <a:pt x="103" y="7"/>
                  </a:lnTo>
                  <a:lnTo>
                    <a:pt x="89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62" name="Freeform 98">
              <a:extLst>
                <a:ext uri="{FF2B5EF4-FFF2-40B4-BE49-F238E27FC236}">
                  <a16:creationId xmlns:a16="http://schemas.microsoft.com/office/drawing/2014/main" id="{9D335572-AF54-4920-8C74-A80F032C0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4238"/>
              <a:ext cx="148" cy="150"/>
            </a:xfrm>
            <a:custGeom>
              <a:avLst/>
              <a:gdLst>
                <a:gd name="T0" fmla="*/ 74 w 148"/>
                <a:gd name="T1" fmla="*/ 0 h 150"/>
                <a:gd name="T2" fmla="*/ 59 w 148"/>
                <a:gd name="T3" fmla="*/ 3 h 150"/>
                <a:gd name="T4" fmla="*/ 45 w 148"/>
                <a:gd name="T5" fmla="*/ 7 h 150"/>
                <a:gd name="T6" fmla="*/ 33 w 148"/>
                <a:gd name="T7" fmla="*/ 14 h 150"/>
                <a:gd name="T8" fmla="*/ 22 w 148"/>
                <a:gd name="T9" fmla="*/ 22 h 150"/>
                <a:gd name="T10" fmla="*/ 11 w 148"/>
                <a:gd name="T11" fmla="*/ 33 h 150"/>
                <a:gd name="T12" fmla="*/ 8 w 148"/>
                <a:gd name="T13" fmla="*/ 47 h 150"/>
                <a:gd name="T14" fmla="*/ 0 w 148"/>
                <a:gd name="T15" fmla="*/ 58 h 150"/>
                <a:gd name="T16" fmla="*/ 0 w 148"/>
                <a:gd name="T17" fmla="*/ 77 h 150"/>
                <a:gd name="T18" fmla="*/ 0 w 148"/>
                <a:gd name="T19" fmla="*/ 92 h 150"/>
                <a:gd name="T20" fmla="*/ 8 w 148"/>
                <a:gd name="T21" fmla="*/ 103 h 150"/>
                <a:gd name="T22" fmla="*/ 11 w 148"/>
                <a:gd name="T23" fmla="*/ 117 h 150"/>
                <a:gd name="T24" fmla="*/ 22 w 148"/>
                <a:gd name="T25" fmla="*/ 128 h 150"/>
                <a:gd name="T26" fmla="*/ 33 w 148"/>
                <a:gd name="T27" fmla="*/ 136 h 150"/>
                <a:gd name="T28" fmla="*/ 45 w 148"/>
                <a:gd name="T29" fmla="*/ 143 h 150"/>
                <a:gd name="T30" fmla="*/ 59 w 148"/>
                <a:gd name="T31" fmla="*/ 147 h 150"/>
                <a:gd name="T32" fmla="*/ 74 w 148"/>
                <a:gd name="T33" fmla="*/ 150 h 150"/>
                <a:gd name="T34" fmla="*/ 89 w 148"/>
                <a:gd name="T35" fmla="*/ 147 h 150"/>
                <a:gd name="T36" fmla="*/ 103 w 148"/>
                <a:gd name="T37" fmla="*/ 143 h 150"/>
                <a:gd name="T38" fmla="*/ 115 w 148"/>
                <a:gd name="T39" fmla="*/ 136 h 150"/>
                <a:gd name="T40" fmla="*/ 126 w 148"/>
                <a:gd name="T41" fmla="*/ 128 h 150"/>
                <a:gd name="T42" fmla="*/ 137 w 148"/>
                <a:gd name="T43" fmla="*/ 117 h 150"/>
                <a:gd name="T44" fmla="*/ 144 w 148"/>
                <a:gd name="T45" fmla="*/ 103 h 150"/>
                <a:gd name="T46" fmla="*/ 148 w 148"/>
                <a:gd name="T47" fmla="*/ 92 h 150"/>
                <a:gd name="T48" fmla="*/ 148 w 148"/>
                <a:gd name="T49" fmla="*/ 77 h 150"/>
                <a:gd name="T50" fmla="*/ 148 w 148"/>
                <a:gd name="T51" fmla="*/ 58 h 150"/>
                <a:gd name="T52" fmla="*/ 144 w 148"/>
                <a:gd name="T53" fmla="*/ 47 h 150"/>
                <a:gd name="T54" fmla="*/ 137 w 148"/>
                <a:gd name="T55" fmla="*/ 33 h 150"/>
                <a:gd name="T56" fmla="*/ 126 w 148"/>
                <a:gd name="T57" fmla="*/ 22 h 150"/>
                <a:gd name="T58" fmla="*/ 115 w 148"/>
                <a:gd name="T59" fmla="*/ 14 h 150"/>
                <a:gd name="T60" fmla="*/ 103 w 148"/>
                <a:gd name="T61" fmla="*/ 7 h 150"/>
                <a:gd name="T62" fmla="*/ 89 w 148"/>
                <a:gd name="T63" fmla="*/ 3 h 150"/>
                <a:gd name="T64" fmla="*/ 74 w 148"/>
                <a:gd name="T6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8" h="150">
                  <a:moveTo>
                    <a:pt x="74" y="0"/>
                  </a:moveTo>
                  <a:lnTo>
                    <a:pt x="59" y="3"/>
                  </a:lnTo>
                  <a:lnTo>
                    <a:pt x="45" y="7"/>
                  </a:lnTo>
                  <a:lnTo>
                    <a:pt x="33" y="14"/>
                  </a:lnTo>
                  <a:lnTo>
                    <a:pt x="22" y="22"/>
                  </a:lnTo>
                  <a:lnTo>
                    <a:pt x="11" y="33"/>
                  </a:lnTo>
                  <a:lnTo>
                    <a:pt x="8" y="47"/>
                  </a:lnTo>
                  <a:lnTo>
                    <a:pt x="0" y="58"/>
                  </a:lnTo>
                  <a:lnTo>
                    <a:pt x="0" y="77"/>
                  </a:lnTo>
                  <a:lnTo>
                    <a:pt x="0" y="92"/>
                  </a:lnTo>
                  <a:lnTo>
                    <a:pt x="8" y="103"/>
                  </a:lnTo>
                  <a:lnTo>
                    <a:pt x="11" y="117"/>
                  </a:lnTo>
                  <a:lnTo>
                    <a:pt x="22" y="128"/>
                  </a:lnTo>
                  <a:lnTo>
                    <a:pt x="33" y="136"/>
                  </a:lnTo>
                  <a:lnTo>
                    <a:pt x="45" y="143"/>
                  </a:lnTo>
                  <a:lnTo>
                    <a:pt x="59" y="147"/>
                  </a:lnTo>
                  <a:lnTo>
                    <a:pt x="74" y="150"/>
                  </a:lnTo>
                  <a:lnTo>
                    <a:pt x="89" y="147"/>
                  </a:lnTo>
                  <a:lnTo>
                    <a:pt x="103" y="143"/>
                  </a:lnTo>
                  <a:lnTo>
                    <a:pt x="115" y="136"/>
                  </a:lnTo>
                  <a:lnTo>
                    <a:pt x="126" y="128"/>
                  </a:lnTo>
                  <a:lnTo>
                    <a:pt x="137" y="117"/>
                  </a:lnTo>
                  <a:lnTo>
                    <a:pt x="144" y="103"/>
                  </a:lnTo>
                  <a:lnTo>
                    <a:pt x="148" y="92"/>
                  </a:lnTo>
                  <a:lnTo>
                    <a:pt x="148" y="77"/>
                  </a:lnTo>
                  <a:lnTo>
                    <a:pt x="148" y="58"/>
                  </a:lnTo>
                  <a:lnTo>
                    <a:pt x="144" y="47"/>
                  </a:lnTo>
                  <a:lnTo>
                    <a:pt x="137" y="33"/>
                  </a:lnTo>
                  <a:lnTo>
                    <a:pt x="126" y="22"/>
                  </a:lnTo>
                  <a:lnTo>
                    <a:pt x="115" y="14"/>
                  </a:lnTo>
                  <a:lnTo>
                    <a:pt x="103" y="7"/>
                  </a:lnTo>
                  <a:lnTo>
                    <a:pt x="89" y="3"/>
                  </a:lnTo>
                  <a:lnTo>
                    <a:pt x="74" y="0"/>
                  </a:lnTo>
                </a:path>
              </a:pathLst>
            </a:custGeom>
            <a:noFill/>
            <a:ln w="698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63" name="Freeform 99">
              <a:extLst>
                <a:ext uri="{FF2B5EF4-FFF2-40B4-BE49-F238E27FC236}">
                  <a16:creationId xmlns:a16="http://schemas.microsoft.com/office/drawing/2014/main" id="{34DAAC0C-63C2-4D97-AEBF-2F410C37C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" y="3631"/>
              <a:ext cx="148" cy="147"/>
            </a:xfrm>
            <a:custGeom>
              <a:avLst/>
              <a:gdLst>
                <a:gd name="T0" fmla="*/ 74 w 148"/>
                <a:gd name="T1" fmla="*/ 0 h 147"/>
                <a:gd name="T2" fmla="*/ 59 w 148"/>
                <a:gd name="T3" fmla="*/ 0 h 147"/>
                <a:gd name="T4" fmla="*/ 45 w 148"/>
                <a:gd name="T5" fmla="*/ 3 h 147"/>
                <a:gd name="T6" fmla="*/ 30 w 148"/>
                <a:gd name="T7" fmla="*/ 11 h 147"/>
                <a:gd name="T8" fmla="*/ 19 w 148"/>
                <a:gd name="T9" fmla="*/ 22 h 147"/>
                <a:gd name="T10" fmla="*/ 11 w 148"/>
                <a:gd name="T11" fmla="*/ 33 h 147"/>
                <a:gd name="T12" fmla="*/ 4 w 148"/>
                <a:gd name="T13" fmla="*/ 44 h 147"/>
                <a:gd name="T14" fmla="*/ 0 w 148"/>
                <a:gd name="T15" fmla="*/ 59 h 147"/>
                <a:gd name="T16" fmla="*/ 0 w 148"/>
                <a:gd name="T17" fmla="*/ 73 h 147"/>
                <a:gd name="T18" fmla="*/ 0 w 148"/>
                <a:gd name="T19" fmla="*/ 88 h 147"/>
                <a:gd name="T20" fmla="*/ 4 w 148"/>
                <a:gd name="T21" fmla="*/ 103 h 147"/>
                <a:gd name="T22" fmla="*/ 11 w 148"/>
                <a:gd name="T23" fmla="*/ 114 h 147"/>
                <a:gd name="T24" fmla="*/ 19 w 148"/>
                <a:gd name="T25" fmla="*/ 125 h 147"/>
                <a:gd name="T26" fmla="*/ 30 w 148"/>
                <a:gd name="T27" fmla="*/ 136 h 147"/>
                <a:gd name="T28" fmla="*/ 45 w 148"/>
                <a:gd name="T29" fmla="*/ 140 h 147"/>
                <a:gd name="T30" fmla="*/ 59 w 148"/>
                <a:gd name="T31" fmla="*/ 147 h 147"/>
                <a:gd name="T32" fmla="*/ 74 w 148"/>
                <a:gd name="T33" fmla="*/ 147 h 147"/>
                <a:gd name="T34" fmla="*/ 89 w 148"/>
                <a:gd name="T35" fmla="*/ 147 h 147"/>
                <a:gd name="T36" fmla="*/ 100 w 148"/>
                <a:gd name="T37" fmla="*/ 140 h 147"/>
                <a:gd name="T38" fmla="*/ 115 w 148"/>
                <a:gd name="T39" fmla="*/ 136 h 147"/>
                <a:gd name="T40" fmla="*/ 126 w 148"/>
                <a:gd name="T41" fmla="*/ 125 h 147"/>
                <a:gd name="T42" fmla="*/ 133 w 148"/>
                <a:gd name="T43" fmla="*/ 114 h 147"/>
                <a:gd name="T44" fmla="*/ 140 w 148"/>
                <a:gd name="T45" fmla="*/ 103 h 147"/>
                <a:gd name="T46" fmla="*/ 144 w 148"/>
                <a:gd name="T47" fmla="*/ 88 h 147"/>
                <a:gd name="T48" fmla="*/ 148 w 148"/>
                <a:gd name="T49" fmla="*/ 73 h 147"/>
                <a:gd name="T50" fmla="*/ 144 w 148"/>
                <a:gd name="T51" fmla="*/ 59 h 147"/>
                <a:gd name="T52" fmla="*/ 140 w 148"/>
                <a:gd name="T53" fmla="*/ 44 h 147"/>
                <a:gd name="T54" fmla="*/ 133 w 148"/>
                <a:gd name="T55" fmla="*/ 33 h 147"/>
                <a:gd name="T56" fmla="*/ 126 w 148"/>
                <a:gd name="T57" fmla="*/ 22 h 147"/>
                <a:gd name="T58" fmla="*/ 115 w 148"/>
                <a:gd name="T59" fmla="*/ 11 h 147"/>
                <a:gd name="T60" fmla="*/ 100 w 148"/>
                <a:gd name="T61" fmla="*/ 3 h 147"/>
                <a:gd name="T62" fmla="*/ 89 w 148"/>
                <a:gd name="T63" fmla="*/ 0 h 147"/>
                <a:gd name="T64" fmla="*/ 74 w 148"/>
                <a:gd name="T6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8" h="147">
                  <a:moveTo>
                    <a:pt x="74" y="0"/>
                  </a:moveTo>
                  <a:lnTo>
                    <a:pt x="59" y="0"/>
                  </a:lnTo>
                  <a:lnTo>
                    <a:pt x="45" y="3"/>
                  </a:lnTo>
                  <a:lnTo>
                    <a:pt x="30" y="11"/>
                  </a:lnTo>
                  <a:lnTo>
                    <a:pt x="19" y="22"/>
                  </a:lnTo>
                  <a:lnTo>
                    <a:pt x="11" y="33"/>
                  </a:lnTo>
                  <a:lnTo>
                    <a:pt x="4" y="44"/>
                  </a:lnTo>
                  <a:lnTo>
                    <a:pt x="0" y="59"/>
                  </a:lnTo>
                  <a:lnTo>
                    <a:pt x="0" y="73"/>
                  </a:lnTo>
                  <a:lnTo>
                    <a:pt x="0" y="88"/>
                  </a:lnTo>
                  <a:lnTo>
                    <a:pt x="4" y="103"/>
                  </a:lnTo>
                  <a:lnTo>
                    <a:pt x="11" y="114"/>
                  </a:lnTo>
                  <a:lnTo>
                    <a:pt x="19" y="125"/>
                  </a:lnTo>
                  <a:lnTo>
                    <a:pt x="30" y="136"/>
                  </a:lnTo>
                  <a:lnTo>
                    <a:pt x="45" y="140"/>
                  </a:lnTo>
                  <a:lnTo>
                    <a:pt x="59" y="147"/>
                  </a:lnTo>
                  <a:lnTo>
                    <a:pt x="74" y="147"/>
                  </a:lnTo>
                  <a:lnTo>
                    <a:pt x="89" y="147"/>
                  </a:lnTo>
                  <a:lnTo>
                    <a:pt x="100" y="140"/>
                  </a:lnTo>
                  <a:lnTo>
                    <a:pt x="115" y="136"/>
                  </a:lnTo>
                  <a:lnTo>
                    <a:pt x="126" y="125"/>
                  </a:lnTo>
                  <a:lnTo>
                    <a:pt x="133" y="114"/>
                  </a:lnTo>
                  <a:lnTo>
                    <a:pt x="140" y="103"/>
                  </a:lnTo>
                  <a:lnTo>
                    <a:pt x="144" y="88"/>
                  </a:lnTo>
                  <a:lnTo>
                    <a:pt x="148" y="73"/>
                  </a:lnTo>
                  <a:lnTo>
                    <a:pt x="144" y="59"/>
                  </a:lnTo>
                  <a:lnTo>
                    <a:pt x="140" y="44"/>
                  </a:lnTo>
                  <a:lnTo>
                    <a:pt x="133" y="33"/>
                  </a:lnTo>
                  <a:lnTo>
                    <a:pt x="126" y="22"/>
                  </a:lnTo>
                  <a:lnTo>
                    <a:pt x="115" y="11"/>
                  </a:lnTo>
                  <a:lnTo>
                    <a:pt x="100" y="3"/>
                  </a:lnTo>
                  <a:lnTo>
                    <a:pt x="89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64" name="Freeform 100">
              <a:extLst>
                <a:ext uri="{FF2B5EF4-FFF2-40B4-BE49-F238E27FC236}">
                  <a16:creationId xmlns:a16="http://schemas.microsoft.com/office/drawing/2014/main" id="{7EFC6FD3-9144-4213-816D-4C7BC7D26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" y="3631"/>
              <a:ext cx="148" cy="147"/>
            </a:xfrm>
            <a:custGeom>
              <a:avLst/>
              <a:gdLst>
                <a:gd name="T0" fmla="*/ 74 w 148"/>
                <a:gd name="T1" fmla="*/ 0 h 147"/>
                <a:gd name="T2" fmla="*/ 59 w 148"/>
                <a:gd name="T3" fmla="*/ 0 h 147"/>
                <a:gd name="T4" fmla="*/ 45 w 148"/>
                <a:gd name="T5" fmla="*/ 3 h 147"/>
                <a:gd name="T6" fmla="*/ 30 w 148"/>
                <a:gd name="T7" fmla="*/ 11 h 147"/>
                <a:gd name="T8" fmla="*/ 19 w 148"/>
                <a:gd name="T9" fmla="*/ 22 h 147"/>
                <a:gd name="T10" fmla="*/ 11 w 148"/>
                <a:gd name="T11" fmla="*/ 33 h 147"/>
                <a:gd name="T12" fmla="*/ 4 w 148"/>
                <a:gd name="T13" fmla="*/ 44 h 147"/>
                <a:gd name="T14" fmla="*/ 0 w 148"/>
                <a:gd name="T15" fmla="*/ 59 h 147"/>
                <a:gd name="T16" fmla="*/ 0 w 148"/>
                <a:gd name="T17" fmla="*/ 73 h 147"/>
                <a:gd name="T18" fmla="*/ 0 w 148"/>
                <a:gd name="T19" fmla="*/ 88 h 147"/>
                <a:gd name="T20" fmla="*/ 4 w 148"/>
                <a:gd name="T21" fmla="*/ 103 h 147"/>
                <a:gd name="T22" fmla="*/ 11 w 148"/>
                <a:gd name="T23" fmla="*/ 114 h 147"/>
                <a:gd name="T24" fmla="*/ 19 w 148"/>
                <a:gd name="T25" fmla="*/ 125 h 147"/>
                <a:gd name="T26" fmla="*/ 30 w 148"/>
                <a:gd name="T27" fmla="*/ 136 h 147"/>
                <a:gd name="T28" fmla="*/ 45 w 148"/>
                <a:gd name="T29" fmla="*/ 140 h 147"/>
                <a:gd name="T30" fmla="*/ 59 w 148"/>
                <a:gd name="T31" fmla="*/ 147 h 147"/>
                <a:gd name="T32" fmla="*/ 74 w 148"/>
                <a:gd name="T33" fmla="*/ 147 h 147"/>
                <a:gd name="T34" fmla="*/ 89 w 148"/>
                <a:gd name="T35" fmla="*/ 147 h 147"/>
                <a:gd name="T36" fmla="*/ 100 w 148"/>
                <a:gd name="T37" fmla="*/ 140 h 147"/>
                <a:gd name="T38" fmla="*/ 115 w 148"/>
                <a:gd name="T39" fmla="*/ 136 h 147"/>
                <a:gd name="T40" fmla="*/ 126 w 148"/>
                <a:gd name="T41" fmla="*/ 125 h 147"/>
                <a:gd name="T42" fmla="*/ 133 w 148"/>
                <a:gd name="T43" fmla="*/ 114 h 147"/>
                <a:gd name="T44" fmla="*/ 140 w 148"/>
                <a:gd name="T45" fmla="*/ 103 h 147"/>
                <a:gd name="T46" fmla="*/ 144 w 148"/>
                <a:gd name="T47" fmla="*/ 88 h 147"/>
                <a:gd name="T48" fmla="*/ 148 w 148"/>
                <a:gd name="T49" fmla="*/ 73 h 147"/>
                <a:gd name="T50" fmla="*/ 144 w 148"/>
                <a:gd name="T51" fmla="*/ 59 h 147"/>
                <a:gd name="T52" fmla="*/ 140 w 148"/>
                <a:gd name="T53" fmla="*/ 44 h 147"/>
                <a:gd name="T54" fmla="*/ 133 w 148"/>
                <a:gd name="T55" fmla="*/ 33 h 147"/>
                <a:gd name="T56" fmla="*/ 126 w 148"/>
                <a:gd name="T57" fmla="*/ 22 h 147"/>
                <a:gd name="T58" fmla="*/ 115 w 148"/>
                <a:gd name="T59" fmla="*/ 11 h 147"/>
                <a:gd name="T60" fmla="*/ 100 w 148"/>
                <a:gd name="T61" fmla="*/ 3 h 147"/>
                <a:gd name="T62" fmla="*/ 89 w 148"/>
                <a:gd name="T63" fmla="*/ 0 h 147"/>
                <a:gd name="T64" fmla="*/ 74 w 148"/>
                <a:gd name="T6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8" h="147">
                  <a:moveTo>
                    <a:pt x="74" y="0"/>
                  </a:moveTo>
                  <a:lnTo>
                    <a:pt x="59" y="0"/>
                  </a:lnTo>
                  <a:lnTo>
                    <a:pt x="45" y="3"/>
                  </a:lnTo>
                  <a:lnTo>
                    <a:pt x="30" y="11"/>
                  </a:lnTo>
                  <a:lnTo>
                    <a:pt x="19" y="22"/>
                  </a:lnTo>
                  <a:lnTo>
                    <a:pt x="11" y="33"/>
                  </a:lnTo>
                  <a:lnTo>
                    <a:pt x="4" y="44"/>
                  </a:lnTo>
                  <a:lnTo>
                    <a:pt x="0" y="59"/>
                  </a:lnTo>
                  <a:lnTo>
                    <a:pt x="0" y="73"/>
                  </a:lnTo>
                  <a:lnTo>
                    <a:pt x="0" y="88"/>
                  </a:lnTo>
                  <a:lnTo>
                    <a:pt x="4" y="103"/>
                  </a:lnTo>
                  <a:lnTo>
                    <a:pt x="11" y="114"/>
                  </a:lnTo>
                  <a:lnTo>
                    <a:pt x="19" y="125"/>
                  </a:lnTo>
                  <a:lnTo>
                    <a:pt x="30" y="136"/>
                  </a:lnTo>
                  <a:lnTo>
                    <a:pt x="45" y="140"/>
                  </a:lnTo>
                  <a:lnTo>
                    <a:pt x="59" y="147"/>
                  </a:lnTo>
                  <a:lnTo>
                    <a:pt x="74" y="147"/>
                  </a:lnTo>
                  <a:lnTo>
                    <a:pt x="89" y="147"/>
                  </a:lnTo>
                  <a:lnTo>
                    <a:pt x="100" y="140"/>
                  </a:lnTo>
                  <a:lnTo>
                    <a:pt x="115" y="136"/>
                  </a:lnTo>
                  <a:lnTo>
                    <a:pt x="126" y="125"/>
                  </a:lnTo>
                  <a:lnTo>
                    <a:pt x="133" y="114"/>
                  </a:lnTo>
                  <a:lnTo>
                    <a:pt x="140" y="103"/>
                  </a:lnTo>
                  <a:lnTo>
                    <a:pt x="144" y="88"/>
                  </a:lnTo>
                  <a:lnTo>
                    <a:pt x="148" y="73"/>
                  </a:lnTo>
                  <a:lnTo>
                    <a:pt x="144" y="59"/>
                  </a:lnTo>
                  <a:lnTo>
                    <a:pt x="140" y="44"/>
                  </a:lnTo>
                  <a:lnTo>
                    <a:pt x="133" y="33"/>
                  </a:lnTo>
                  <a:lnTo>
                    <a:pt x="126" y="22"/>
                  </a:lnTo>
                  <a:lnTo>
                    <a:pt x="115" y="11"/>
                  </a:lnTo>
                  <a:lnTo>
                    <a:pt x="100" y="3"/>
                  </a:lnTo>
                  <a:lnTo>
                    <a:pt x="89" y="0"/>
                  </a:lnTo>
                  <a:lnTo>
                    <a:pt x="74" y="0"/>
                  </a:lnTo>
                </a:path>
              </a:pathLst>
            </a:custGeom>
            <a:noFill/>
            <a:ln w="698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65" name="Freeform 101">
              <a:extLst>
                <a:ext uri="{FF2B5EF4-FFF2-40B4-BE49-F238E27FC236}">
                  <a16:creationId xmlns:a16="http://schemas.microsoft.com/office/drawing/2014/main" id="{7940CFD2-FD3B-4F5C-B9CB-088E82F21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" y="4238"/>
              <a:ext cx="148" cy="150"/>
            </a:xfrm>
            <a:custGeom>
              <a:avLst/>
              <a:gdLst>
                <a:gd name="T0" fmla="*/ 74 w 148"/>
                <a:gd name="T1" fmla="*/ 0 h 150"/>
                <a:gd name="T2" fmla="*/ 59 w 148"/>
                <a:gd name="T3" fmla="*/ 3 h 150"/>
                <a:gd name="T4" fmla="*/ 45 w 148"/>
                <a:gd name="T5" fmla="*/ 7 h 150"/>
                <a:gd name="T6" fmla="*/ 30 w 148"/>
                <a:gd name="T7" fmla="*/ 14 h 150"/>
                <a:gd name="T8" fmla="*/ 19 w 148"/>
                <a:gd name="T9" fmla="*/ 22 h 150"/>
                <a:gd name="T10" fmla="*/ 11 w 148"/>
                <a:gd name="T11" fmla="*/ 33 h 150"/>
                <a:gd name="T12" fmla="*/ 4 w 148"/>
                <a:gd name="T13" fmla="*/ 47 h 150"/>
                <a:gd name="T14" fmla="*/ 0 w 148"/>
                <a:gd name="T15" fmla="*/ 58 h 150"/>
                <a:gd name="T16" fmla="*/ 0 w 148"/>
                <a:gd name="T17" fmla="*/ 77 h 150"/>
                <a:gd name="T18" fmla="*/ 0 w 148"/>
                <a:gd name="T19" fmla="*/ 92 h 150"/>
                <a:gd name="T20" fmla="*/ 4 w 148"/>
                <a:gd name="T21" fmla="*/ 103 h 150"/>
                <a:gd name="T22" fmla="*/ 11 w 148"/>
                <a:gd name="T23" fmla="*/ 117 h 150"/>
                <a:gd name="T24" fmla="*/ 19 w 148"/>
                <a:gd name="T25" fmla="*/ 128 h 150"/>
                <a:gd name="T26" fmla="*/ 30 w 148"/>
                <a:gd name="T27" fmla="*/ 136 h 150"/>
                <a:gd name="T28" fmla="*/ 45 w 148"/>
                <a:gd name="T29" fmla="*/ 143 h 150"/>
                <a:gd name="T30" fmla="*/ 59 w 148"/>
                <a:gd name="T31" fmla="*/ 147 h 150"/>
                <a:gd name="T32" fmla="*/ 74 w 148"/>
                <a:gd name="T33" fmla="*/ 150 h 150"/>
                <a:gd name="T34" fmla="*/ 89 w 148"/>
                <a:gd name="T35" fmla="*/ 147 h 150"/>
                <a:gd name="T36" fmla="*/ 100 w 148"/>
                <a:gd name="T37" fmla="*/ 143 h 150"/>
                <a:gd name="T38" fmla="*/ 115 w 148"/>
                <a:gd name="T39" fmla="*/ 136 h 150"/>
                <a:gd name="T40" fmla="*/ 126 w 148"/>
                <a:gd name="T41" fmla="*/ 128 h 150"/>
                <a:gd name="T42" fmla="*/ 133 w 148"/>
                <a:gd name="T43" fmla="*/ 117 h 150"/>
                <a:gd name="T44" fmla="*/ 140 w 148"/>
                <a:gd name="T45" fmla="*/ 103 h 150"/>
                <a:gd name="T46" fmla="*/ 144 w 148"/>
                <a:gd name="T47" fmla="*/ 92 h 150"/>
                <a:gd name="T48" fmla="*/ 148 w 148"/>
                <a:gd name="T49" fmla="*/ 77 h 150"/>
                <a:gd name="T50" fmla="*/ 144 w 148"/>
                <a:gd name="T51" fmla="*/ 58 h 150"/>
                <a:gd name="T52" fmla="*/ 140 w 148"/>
                <a:gd name="T53" fmla="*/ 47 h 150"/>
                <a:gd name="T54" fmla="*/ 133 w 148"/>
                <a:gd name="T55" fmla="*/ 33 h 150"/>
                <a:gd name="T56" fmla="*/ 126 w 148"/>
                <a:gd name="T57" fmla="*/ 22 h 150"/>
                <a:gd name="T58" fmla="*/ 115 w 148"/>
                <a:gd name="T59" fmla="*/ 14 h 150"/>
                <a:gd name="T60" fmla="*/ 100 w 148"/>
                <a:gd name="T61" fmla="*/ 7 h 150"/>
                <a:gd name="T62" fmla="*/ 89 w 148"/>
                <a:gd name="T63" fmla="*/ 3 h 150"/>
                <a:gd name="T64" fmla="*/ 74 w 148"/>
                <a:gd name="T6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8" h="150">
                  <a:moveTo>
                    <a:pt x="74" y="0"/>
                  </a:moveTo>
                  <a:lnTo>
                    <a:pt x="59" y="3"/>
                  </a:lnTo>
                  <a:lnTo>
                    <a:pt x="45" y="7"/>
                  </a:lnTo>
                  <a:lnTo>
                    <a:pt x="30" y="14"/>
                  </a:lnTo>
                  <a:lnTo>
                    <a:pt x="19" y="22"/>
                  </a:lnTo>
                  <a:lnTo>
                    <a:pt x="11" y="33"/>
                  </a:lnTo>
                  <a:lnTo>
                    <a:pt x="4" y="47"/>
                  </a:lnTo>
                  <a:lnTo>
                    <a:pt x="0" y="58"/>
                  </a:lnTo>
                  <a:lnTo>
                    <a:pt x="0" y="77"/>
                  </a:lnTo>
                  <a:lnTo>
                    <a:pt x="0" y="92"/>
                  </a:lnTo>
                  <a:lnTo>
                    <a:pt x="4" y="103"/>
                  </a:lnTo>
                  <a:lnTo>
                    <a:pt x="11" y="117"/>
                  </a:lnTo>
                  <a:lnTo>
                    <a:pt x="19" y="128"/>
                  </a:lnTo>
                  <a:lnTo>
                    <a:pt x="30" y="136"/>
                  </a:lnTo>
                  <a:lnTo>
                    <a:pt x="45" y="143"/>
                  </a:lnTo>
                  <a:lnTo>
                    <a:pt x="59" y="147"/>
                  </a:lnTo>
                  <a:lnTo>
                    <a:pt x="74" y="150"/>
                  </a:lnTo>
                  <a:lnTo>
                    <a:pt x="89" y="147"/>
                  </a:lnTo>
                  <a:lnTo>
                    <a:pt x="100" y="143"/>
                  </a:lnTo>
                  <a:lnTo>
                    <a:pt x="115" y="136"/>
                  </a:lnTo>
                  <a:lnTo>
                    <a:pt x="126" y="128"/>
                  </a:lnTo>
                  <a:lnTo>
                    <a:pt x="133" y="117"/>
                  </a:lnTo>
                  <a:lnTo>
                    <a:pt x="140" y="103"/>
                  </a:lnTo>
                  <a:lnTo>
                    <a:pt x="144" y="92"/>
                  </a:lnTo>
                  <a:lnTo>
                    <a:pt x="148" y="77"/>
                  </a:lnTo>
                  <a:lnTo>
                    <a:pt x="144" y="58"/>
                  </a:lnTo>
                  <a:lnTo>
                    <a:pt x="140" y="47"/>
                  </a:lnTo>
                  <a:lnTo>
                    <a:pt x="133" y="33"/>
                  </a:lnTo>
                  <a:lnTo>
                    <a:pt x="126" y="22"/>
                  </a:lnTo>
                  <a:lnTo>
                    <a:pt x="115" y="14"/>
                  </a:lnTo>
                  <a:lnTo>
                    <a:pt x="100" y="7"/>
                  </a:lnTo>
                  <a:lnTo>
                    <a:pt x="89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66" name="Freeform 102">
              <a:extLst>
                <a:ext uri="{FF2B5EF4-FFF2-40B4-BE49-F238E27FC236}">
                  <a16:creationId xmlns:a16="http://schemas.microsoft.com/office/drawing/2014/main" id="{2EEA0DF5-2C89-45E2-A298-617B90B1E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" y="4238"/>
              <a:ext cx="148" cy="150"/>
            </a:xfrm>
            <a:custGeom>
              <a:avLst/>
              <a:gdLst>
                <a:gd name="T0" fmla="*/ 74 w 148"/>
                <a:gd name="T1" fmla="*/ 0 h 150"/>
                <a:gd name="T2" fmla="*/ 59 w 148"/>
                <a:gd name="T3" fmla="*/ 3 h 150"/>
                <a:gd name="T4" fmla="*/ 45 w 148"/>
                <a:gd name="T5" fmla="*/ 7 h 150"/>
                <a:gd name="T6" fmla="*/ 30 w 148"/>
                <a:gd name="T7" fmla="*/ 14 h 150"/>
                <a:gd name="T8" fmla="*/ 19 w 148"/>
                <a:gd name="T9" fmla="*/ 22 h 150"/>
                <a:gd name="T10" fmla="*/ 11 w 148"/>
                <a:gd name="T11" fmla="*/ 33 h 150"/>
                <a:gd name="T12" fmla="*/ 4 w 148"/>
                <a:gd name="T13" fmla="*/ 47 h 150"/>
                <a:gd name="T14" fmla="*/ 0 w 148"/>
                <a:gd name="T15" fmla="*/ 58 h 150"/>
                <a:gd name="T16" fmla="*/ 0 w 148"/>
                <a:gd name="T17" fmla="*/ 77 h 150"/>
                <a:gd name="T18" fmla="*/ 0 w 148"/>
                <a:gd name="T19" fmla="*/ 92 h 150"/>
                <a:gd name="T20" fmla="*/ 4 w 148"/>
                <a:gd name="T21" fmla="*/ 103 h 150"/>
                <a:gd name="T22" fmla="*/ 11 w 148"/>
                <a:gd name="T23" fmla="*/ 117 h 150"/>
                <a:gd name="T24" fmla="*/ 19 w 148"/>
                <a:gd name="T25" fmla="*/ 128 h 150"/>
                <a:gd name="T26" fmla="*/ 30 w 148"/>
                <a:gd name="T27" fmla="*/ 136 h 150"/>
                <a:gd name="T28" fmla="*/ 45 w 148"/>
                <a:gd name="T29" fmla="*/ 143 h 150"/>
                <a:gd name="T30" fmla="*/ 59 w 148"/>
                <a:gd name="T31" fmla="*/ 147 h 150"/>
                <a:gd name="T32" fmla="*/ 74 w 148"/>
                <a:gd name="T33" fmla="*/ 150 h 150"/>
                <a:gd name="T34" fmla="*/ 89 w 148"/>
                <a:gd name="T35" fmla="*/ 147 h 150"/>
                <a:gd name="T36" fmla="*/ 100 w 148"/>
                <a:gd name="T37" fmla="*/ 143 h 150"/>
                <a:gd name="T38" fmla="*/ 115 w 148"/>
                <a:gd name="T39" fmla="*/ 136 h 150"/>
                <a:gd name="T40" fmla="*/ 126 w 148"/>
                <a:gd name="T41" fmla="*/ 128 h 150"/>
                <a:gd name="T42" fmla="*/ 133 w 148"/>
                <a:gd name="T43" fmla="*/ 117 h 150"/>
                <a:gd name="T44" fmla="*/ 140 w 148"/>
                <a:gd name="T45" fmla="*/ 103 h 150"/>
                <a:gd name="T46" fmla="*/ 144 w 148"/>
                <a:gd name="T47" fmla="*/ 92 h 150"/>
                <a:gd name="T48" fmla="*/ 148 w 148"/>
                <a:gd name="T49" fmla="*/ 77 h 150"/>
                <a:gd name="T50" fmla="*/ 144 w 148"/>
                <a:gd name="T51" fmla="*/ 58 h 150"/>
                <a:gd name="T52" fmla="*/ 140 w 148"/>
                <a:gd name="T53" fmla="*/ 47 h 150"/>
                <a:gd name="T54" fmla="*/ 133 w 148"/>
                <a:gd name="T55" fmla="*/ 33 h 150"/>
                <a:gd name="T56" fmla="*/ 126 w 148"/>
                <a:gd name="T57" fmla="*/ 22 h 150"/>
                <a:gd name="T58" fmla="*/ 115 w 148"/>
                <a:gd name="T59" fmla="*/ 14 h 150"/>
                <a:gd name="T60" fmla="*/ 100 w 148"/>
                <a:gd name="T61" fmla="*/ 7 h 150"/>
                <a:gd name="T62" fmla="*/ 89 w 148"/>
                <a:gd name="T63" fmla="*/ 3 h 150"/>
                <a:gd name="T64" fmla="*/ 74 w 148"/>
                <a:gd name="T6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8" h="150">
                  <a:moveTo>
                    <a:pt x="74" y="0"/>
                  </a:moveTo>
                  <a:lnTo>
                    <a:pt x="59" y="3"/>
                  </a:lnTo>
                  <a:lnTo>
                    <a:pt x="45" y="7"/>
                  </a:lnTo>
                  <a:lnTo>
                    <a:pt x="30" y="14"/>
                  </a:lnTo>
                  <a:lnTo>
                    <a:pt x="19" y="22"/>
                  </a:lnTo>
                  <a:lnTo>
                    <a:pt x="11" y="33"/>
                  </a:lnTo>
                  <a:lnTo>
                    <a:pt x="4" y="47"/>
                  </a:lnTo>
                  <a:lnTo>
                    <a:pt x="0" y="58"/>
                  </a:lnTo>
                  <a:lnTo>
                    <a:pt x="0" y="77"/>
                  </a:lnTo>
                  <a:lnTo>
                    <a:pt x="0" y="92"/>
                  </a:lnTo>
                  <a:lnTo>
                    <a:pt x="4" y="103"/>
                  </a:lnTo>
                  <a:lnTo>
                    <a:pt x="11" y="117"/>
                  </a:lnTo>
                  <a:lnTo>
                    <a:pt x="19" y="128"/>
                  </a:lnTo>
                  <a:lnTo>
                    <a:pt x="30" y="136"/>
                  </a:lnTo>
                  <a:lnTo>
                    <a:pt x="45" y="143"/>
                  </a:lnTo>
                  <a:lnTo>
                    <a:pt x="59" y="147"/>
                  </a:lnTo>
                  <a:lnTo>
                    <a:pt x="74" y="150"/>
                  </a:lnTo>
                  <a:lnTo>
                    <a:pt x="89" y="147"/>
                  </a:lnTo>
                  <a:lnTo>
                    <a:pt x="100" y="143"/>
                  </a:lnTo>
                  <a:lnTo>
                    <a:pt x="115" y="136"/>
                  </a:lnTo>
                  <a:lnTo>
                    <a:pt x="126" y="128"/>
                  </a:lnTo>
                  <a:lnTo>
                    <a:pt x="133" y="117"/>
                  </a:lnTo>
                  <a:lnTo>
                    <a:pt x="140" y="103"/>
                  </a:lnTo>
                  <a:lnTo>
                    <a:pt x="144" y="92"/>
                  </a:lnTo>
                  <a:lnTo>
                    <a:pt x="148" y="77"/>
                  </a:lnTo>
                  <a:lnTo>
                    <a:pt x="144" y="58"/>
                  </a:lnTo>
                  <a:lnTo>
                    <a:pt x="140" y="47"/>
                  </a:lnTo>
                  <a:lnTo>
                    <a:pt x="133" y="33"/>
                  </a:lnTo>
                  <a:lnTo>
                    <a:pt x="126" y="22"/>
                  </a:lnTo>
                  <a:lnTo>
                    <a:pt x="115" y="14"/>
                  </a:lnTo>
                  <a:lnTo>
                    <a:pt x="100" y="7"/>
                  </a:lnTo>
                  <a:lnTo>
                    <a:pt x="89" y="3"/>
                  </a:lnTo>
                  <a:lnTo>
                    <a:pt x="74" y="0"/>
                  </a:lnTo>
                </a:path>
              </a:pathLst>
            </a:custGeom>
            <a:noFill/>
            <a:ln w="698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67" name="Freeform 103">
              <a:extLst>
                <a:ext uri="{FF2B5EF4-FFF2-40B4-BE49-F238E27FC236}">
                  <a16:creationId xmlns:a16="http://schemas.microsoft.com/office/drawing/2014/main" id="{93AC2E1F-8BF8-400F-B8EB-B5FB7FDE6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" y="4844"/>
              <a:ext cx="148" cy="147"/>
            </a:xfrm>
            <a:custGeom>
              <a:avLst/>
              <a:gdLst>
                <a:gd name="T0" fmla="*/ 74 w 148"/>
                <a:gd name="T1" fmla="*/ 0 h 147"/>
                <a:gd name="T2" fmla="*/ 59 w 148"/>
                <a:gd name="T3" fmla="*/ 4 h 147"/>
                <a:gd name="T4" fmla="*/ 45 w 148"/>
                <a:gd name="T5" fmla="*/ 8 h 147"/>
                <a:gd name="T6" fmla="*/ 30 w 148"/>
                <a:gd name="T7" fmla="*/ 15 h 147"/>
                <a:gd name="T8" fmla="*/ 19 w 148"/>
                <a:gd name="T9" fmla="*/ 22 h 147"/>
                <a:gd name="T10" fmla="*/ 11 w 148"/>
                <a:gd name="T11" fmla="*/ 33 h 147"/>
                <a:gd name="T12" fmla="*/ 4 w 148"/>
                <a:gd name="T13" fmla="*/ 44 h 147"/>
                <a:gd name="T14" fmla="*/ 0 w 148"/>
                <a:gd name="T15" fmla="*/ 59 h 147"/>
                <a:gd name="T16" fmla="*/ 0 w 148"/>
                <a:gd name="T17" fmla="*/ 74 h 147"/>
                <a:gd name="T18" fmla="*/ 0 w 148"/>
                <a:gd name="T19" fmla="*/ 89 h 147"/>
                <a:gd name="T20" fmla="*/ 4 w 148"/>
                <a:gd name="T21" fmla="*/ 103 h 147"/>
                <a:gd name="T22" fmla="*/ 11 w 148"/>
                <a:gd name="T23" fmla="*/ 114 h 147"/>
                <a:gd name="T24" fmla="*/ 19 w 148"/>
                <a:gd name="T25" fmla="*/ 125 h 147"/>
                <a:gd name="T26" fmla="*/ 30 w 148"/>
                <a:gd name="T27" fmla="*/ 136 h 147"/>
                <a:gd name="T28" fmla="*/ 45 w 148"/>
                <a:gd name="T29" fmla="*/ 144 h 147"/>
                <a:gd name="T30" fmla="*/ 59 w 148"/>
                <a:gd name="T31" fmla="*/ 147 h 147"/>
                <a:gd name="T32" fmla="*/ 74 w 148"/>
                <a:gd name="T33" fmla="*/ 147 h 147"/>
                <a:gd name="T34" fmla="*/ 89 w 148"/>
                <a:gd name="T35" fmla="*/ 147 h 147"/>
                <a:gd name="T36" fmla="*/ 100 w 148"/>
                <a:gd name="T37" fmla="*/ 144 h 147"/>
                <a:gd name="T38" fmla="*/ 115 w 148"/>
                <a:gd name="T39" fmla="*/ 136 h 147"/>
                <a:gd name="T40" fmla="*/ 126 w 148"/>
                <a:gd name="T41" fmla="*/ 125 h 147"/>
                <a:gd name="T42" fmla="*/ 133 w 148"/>
                <a:gd name="T43" fmla="*/ 114 h 147"/>
                <a:gd name="T44" fmla="*/ 140 w 148"/>
                <a:gd name="T45" fmla="*/ 103 h 147"/>
                <a:gd name="T46" fmla="*/ 144 w 148"/>
                <a:gd name="T47" fmla="*/ 89 h 147"/>
                <a:gd name="T48" fmla="*/ 148 w 148"/>
                <a:gd name="T49" fmla="*/ 74 h 147"/>
                <a:gd name="T50" fmla="*/ 144 w 148"/>
                <a:gd name="T51" fmla="*/ 59 h 147"/>
                <a:gd name="T52" fmla="*/ 140 w 148"/>
                <a:gd name="T53" fmla="*/ 44 h 147"/>
                <a:gd name="T54" fmla="*/ 133 w 148"/>
                <a:gd name="T55" fmla="*/ 33 h 147"/>
                <a:gd name="T56" fmla="*/ 126 w 148"/>
                <a:gd name="T57" fmla="*/ 22 h 147"/>
                <a:gd name="T58" fmla="*/ 115 w 148"/>
                <a:gd name="T59" fmla="*/ 15 h 147"/>
                <a:gd name="T60" fmla="*/ 100 w 148"/>
                <a:gd name="T61" fmla="*/ 8 h 147"/>
                <a:gd name="T62" fmla="*/ 89 w 148"/>
                <a:gd name="T63" fmla="*/ 4 h 147"/>
                <a:gd name="T64" fmla="*/ 74 w 148"/>
                <a:gd name="T6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8" h="147">
                  <a:moveTo>
                    <a:pt x="74" y="0"/>
                  </a:moveTo>
                  <a:lnTo>
                    <a:pt x="59" y="4"/>
                  </a:lnTo>
                  <a:lnTo>
                    <a:pt x="45" y="8"/>
                  </a:lnTo>
                  <a:lnTo>
                    <a:pt x="30" y="15"/>
                  </a:lnTo>
                  <a:lnTo>
                    <a:pt x="19" y="22"/>
                  </a:lnTo>
                  <a:lnTo>
                    <a:pt x="11" y="33"/>
                  </a:lnTo>
                  <a:lnTo>
                    <a:pt x="4" y="44"/>
                  </a:lnTo>
                  <a:lnTo>
                    <a:pt x="0" y="59"/>
                  </a:lnTo>
                  <a:lnTo>
                    <a:pt x="0" y="74"/>
                  </a:lnTo>
                  <a:lnTo>
                    <a:pt x="0" y="89"/>
                  </a:lnTo>
                  <a:lnTo>
                    <a:pt x="4" y="103"/>
                  </a:lnTo>
                  <a:lnTo>
                    <a:pt x="11" y="114"/>
                  </a:lnTo>
                  <a:lnTo>
                    <a:pt x="19" y="125"/>
                  </a:lnTo>
                  <a:lnTo>
                    <a:pt x="30" y="136"/>
                  </a:lnTo>
                  <a:lnTo>
                    <a:pt x="45" y="144"/>
                  </a:lnTo>
                  <a:lnTo>
                    <a:pt x="59" y="147"/>
                  </a:lnTo>
                  <a:lnTo>
                    <a:pt x="74" y="147"/>
                  </a:lnTo>
                  <a:lnTo>
                    <a:pt x="89" y="147"/>
                  </a:lnTo>
                  <a:lnTo>
                    <a:pt x="100" y="144"/>
                  </a:lnTo>
                  <a:lnTo>
                    <a:pt x="115" y="136"/>
                  </a:lnTo>
                  <a:lnTo>
                    <a:pt x="126" y="125"/>
                  </a:lnTo>
                  <a:lnTo>
                    <a:pt x="133" y="114"/>
                  </a:lnTo>
                  <a:lnTo>
                    <a:pt x="140" y="103"/>
                  </a:lnTo>
                  <a:lnTo>
                    <a:pt x="144" y="89"/>
                  </a:lnTo>
                  <a:lnTo>
                    <a:pt x="148" y="74"/>
                  </a:lnTo>
                  <a:lnTo>
                    <a:pt x="144" y="59"/>
                  </a:lnTo>
                  <a:lnTo>
                    <a:pt x="140" y="44"/>
                  </a:lnTo>
                  <a:lnTo>
                    <a:pt x="133" y="33"/>
                  </a:lnTo>
                  <a:lnTo>
                    <a:pt x="126" y="22"/>
                  </a:lnTo>
                  <a:lnTo>
                    <a:pt x="115" y="15"/>
                  </a:lnTo>
                  <a:lnTo>
                    <a:pt x="100" y="8"/>
                  </a:lnTo>
                  <a:lnTo>
                    <a:pt x="89" y="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68" name="Freeform 104">
              <a:extLst>
                <a:ext uri="{FF2B5EF4-FFF2-40B4-BE49-F238E27FC236}">
                  <a16:creationId xmlns:a16="http://schemas.microsoft.com/office/drawing/2014/main" id="{CF874594-4289-462E-8478-800DBC198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" y="4844"/>
              <a:ext cx="148" cy="147"/>
            </a:xfrm>
            <a:custGeom>
              <a:avLst/>
              <a:gdLst>
                <a:gd name="T0" fmla="*/ 74 w 148"/>
                <a:gd name="T1" fmla="*/ 0 h 147"/>
                <a:gd name="T2" fmla="*/ 59 w 148"/>
                <a:gd name="T3" fmla="*/ 4 h 147"/>
                <a:gd name="T4" fmla="*/ 45 w 148"/>
                <a:gd name="T5" fmla="*/ 8 h 147"/>
                <a:gd name="T6" fmla="*/ 30 w 148"/>
                <a:gd name="T7" fmla="*/ 15 h 147"/>
                <a:gd name="T8" fmla="*/ 19 w 148"/>
                <a:gd name="T9" fmla="*/ 22 h 147"/>
                <a:gd name="T10" fmla="*/ 11 w 148"/>
                <a:gd name="T11" fmla="*/ 33 h 147"/>
                <a:gd name="T12" fmla="*/ 4 w 148"/>
                <a:gd name="T13" fmla="*/ 44 h 147"/>
                <a:gd name="T14" fmla="*/ 0 w 148"/>
                <a:gd name="T15" fmla="*/ 59 h 147"/>
                <a:gd name="T16" fmla="*/ 0 w 148"/>
                <a:gd name="T17" fmla="*/ 74 h 147"/>
                <a:gd name="T18" fmla="*/ 0 w 148"/>
                <a:gd name="T19" fmla="*/ 89 h 147"/>
                <a:gd name="T20" fmla="*/ 4 w 148"/>
                <a:gd name="T21" fmla="*/ 103 h 147"/>
                <a:gd name="T22" fmla="*/ 11 w 148"/>
                <a:gd name="T23" fmla="*/ 114 h 147"/>
                <a:gd name="T24" fmla="*/ 19 w 148"/>
                <a:gd name="T25" fmla="*/ 125 h 147"/>
                <a:gd name="T26" fmla="*/ 30 w 148"/>
                <a:gd name="T27" fmla="*/ 136 h 147"/>
                <a:gd name="T28" fmla="*/ 45 w 148"/>
                <a:gd name="T29" fmla="*/ 144 h 147"/>
                <a:gd name="T30" fmla="*/ 59 w 148"/>
                <a:gd name="T31" fmla="*/ 147 h 147"/>
                <a:gd name="T32" fmla="*/ 74 w 148"/>
                <a:gd name="T33" fmla="*/ 147 h 147"/>
                <a:gd name="T34" fmla="*/ 89 w 148"/>
                <a:gd name="T35" fmla="*/ 147 h 147"/>
                <a:gd name="T36" fmla="*/ 100 w 148"/>
                <a:gd name="T37" fmla="*/ 144 h 147"/>
                <a:gd name="T38" fmla="*/ 115 w 148"/>
                <a:gd name="T39" fmla="*/ 136 h 147"/>
                <a:gd name="T40" fmla="*/ 126 w 148"/>
                <a:gd name="T41" fmla="*/ 125 h 147"/>
                <a:gd name="T42" fmla="*/ 133 w 148"/>
                <a:gd name="T43" fmla="*/ 114 h 147"/>
                <a:gd name="T44" fmla="*/ 140 w 148"/>
                <a:gd name="T45" fmla="*/ 103 h 147"/>
                <a:gd name="T46" fmla="*/ 144 w 148"/>
                <a:gd name="T47" fmla="*/ 89 h 147"/>
                <a:gd name="T48" fmla="*/ 148 w 148"/>
                <a:gd name="T49" fmla="*/ 74 h 147"/>
                <a:gd name="T50" fmla="*/ 144 w 148"/>
                <a:gd name="T51" fmla="*/ 59 h 147"/>
                <a:gd name="T52" fmla="*/ 140 w 148"/>
                <a:gd name="T53" fmla="*/ 44 h 147"/>
                <a:gd name="T54" fmla="*/ 133 w 148"/>
                <a:gd name="T55" fmla="*/ 33 h 147"/>
                <a:gd name="T56" fmla="*/ 126 w 148"/>
                <a:gd name="T57" fmla="*/ 22 h 147"/>
                <a:gd name="T58" fmla="*/ 115 w 148"/>
                <a:gd name="T59" fmla="*/ 15 h 147"/>
                <a:gd name="T60" fmla="*/ 100 w 148"/>
                <a:gd name="T61" fmla="*/ 8 h 147"/>
                <a:gd name="T62" fmla="*/ 89 w 148"/>
                <a:gd name="T63" fmla="*/ 4 h 147"/>
                <a:gd name="T64" fmla="*/ 74 w 148"/>
                <a:gd name="T6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8" h="147">
                  <a:moveTo>
                    <a:pt x="74" y="0"/>
                  </a:moveTo>
                  <a:lnTo>
                    <a:pt x="59" y="4"/>
                  </a:lnTo>
                  <a:lnTo>
                    <a:pt x="45" y="8"/>
                  </a:lnTo>
                  <a:lnTo>
                    <a:pt x="30" y="15"/>
                  </a:lnTo>
                  <a:lnTo>
                    <a:pt x="19" y="22"/>
                  </a:lnTo>
                  <a:lnTo>
                    <a:pt x="11" y="33"/>
                  </a:lnTo>
                  <a:lnTo>
                    <a:pt x="4" y="44"/>
                  </a:lnTo>
                  <a:lnTo>
                    <a:pt x="0" y="59"/>
                  </a:lnTo>
                  <a:lnTo>
                    <a:pt x="0" y="74"/>
                  </a:lnTo>
                  <a:lnTo>
                    <a:pt x="0" y="89"/>
                  </a:lnTo>
                  <a:lnTo>
                    <a:pt x="4" y="103"/>
                  </a:lnTo>
                  <a:lnTo>
                    <a:pt x="11" y="114"/>
                  </a:lnTo>
                  <a:lnTo>
                    <a:pt x="19" y="125"/>
                  </a:lnTo>
                  <a:lnTo>
                    <a:pt x="30" y="136"/>
                  </a:lnTo>
                  <a:lnTo>
                    <a:pt x="45" y="144"/>
                  </a:lnTo>
                  <a:lnTo>
                    <a:pt x="59" y="147"/>
                  </a:lnTo>
                  <a:lnTo>
                    <a:pt x="74" y="147"/>
                  </a:lnTo>
                  <a:lnTo>
                    <a:pt x="89" y="147"/>
                  </a:lnTo>
                  <a:lnTo>
                    <a:pt x="100" y="144"/>
                  </a:lnTo>
                  <a:lnTo>
                    <a:pt x="115" y="136"/>
                  </a:lnTo>
                  <a:lnTo>
                    <a:pt x="126" y="125"/>
                  </a:lnTo>
                  <a:lnTo>
                    <a:pt x="133" y="114"/>
                  </a:lnTo>
                  <a:lnTo>
                    <a:pt x="140" y="103"/>
                  </a:lnTo>
                  <a:lnTo>
                    <a:pt x="144" y="89"/>
                  </a:lnTo>
                  <a:lnTo>
                    <a:pt x="148" y="74"/>
                  </a:lnTo>
                  <a:lnTo>
                    <a:pt x="144" y="59"/>
                  </a:lnTo>
                  <a:lnTo>
                    <a:pt x="140" y="44"/>
                  </a:lnTo>
                  <a:lnTo>
                    <a:pt x="133" y="33"/>
                  </a:lnTo>
                  <a:lnTo>
                    <a:pt x="126" y="22"/>
                  </a:lnTo>
                  <a:lnTo>
                    <a:pt x="115" y="15"/>
                  </a:lnTo>
                  <a:lnTo>
                    <a:pt x="100" y="8"/>
                  </a:lnTo>
                  <a:lnTo>
                    <a:pt x="89" y="4"/>
                  </a:lnTo>
                  <a:lnTo>
                    <a:pt x="74" y="0"/>
                  </a:lnTo>
                </a:path>
              </a:pathLst>
            </a:custGeom>
            <a:noFill/>
            <a:ln w="698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69" name="Freeform 105">
              <a:extLst>
                <a:ext uri="{FF2B5EF4-FFF2-40B4-BE49-F238E27FC236}">
                  <a16:creationId xmlns:a16="http://schemas.microsoft.com/office/drawing/2014/main" id="{4988EAFC-0B02-426A-8B93-8793F5735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3631"/>
              <a:ext cx="148" cy="147"/>
            </a:xfrm>
            <a:custGeom>
              <a:avLst/>
              <a:gdLst>
                <a:gd name="T0" fmla="*/ 74 w 148"/>
                <a:gd name="T1" fmla="*/ 0 h 147"/>
                <a:gd name="T2" fmla="*/ 59 w 148"/>
                <a:gd name="T3" fmla="*/ 0 h 147"/>
                <a:gd name="T4" fmla="*/ 45 w 148"/>
                <a:gd name="T5" fmla="*/ 3 h 147"/>
                <a:gd name="T6" fmla="*/ 33 w 148"/>
                <a:gd name="T7" fmla="*/ 11 h 147"/>
                <a:gd name="T8" fmla="*/ 22 w 148"/>
                <a:gd name="T9" fmla="*/ 22 h 147"/>
                <a:gd name="T10" fmla="*/ 11 w 148"/>
                <a:gd name="T11" fmla="*/ 33 h 147"/>
                <a:gd name="T12" fmla="*/ 8 w 148"/>
                <a:gd name="T13" fmla="*/ 44 h 147"/>
                <a:gd name="T14" fmla="*/ 0 w 148"/>
                <a:gd name="T15" fmla="*/ 59 h 147"/>
                <a:gd name="T16" fmla="*/ 0 w 148"/>
                <a:gd name="T17" fmla="*/ 73 h 147"/>
                <a:gd name="T18" fmla="*/ 0 w 148"/>
                <a:gd name="T19" fmla="*/ 88 h 147"/>
                <a:gd name="T20" fmla="*/ 8 w 148"/>
                <a:gd name="T21" fmla="*/ 103 h 147"/>
                <a:gd name="T22" fmla="*/ 11 w 148"/>
                <a:gd name="T23" fmla="*/ 114 h 147"/>
                <a:gd name="T24" fmla="*/ 22 w 148"/>
                <a:gd name="T25" fmla="*/ 125 h 147"/>
                <a:gd name="T26" fmla="*/ 33 w 148"/>
                <a:gd name="T27" fmla="*/ 136 h 147"/>
                <a:gd name="T28" fmla="*/ 45 w 148"/>
                <a:gd name="T29" fmla="*/ 140 h 147"/>
                <a:gd name="T30" fmla="*/ 59 w 148"/>
                <a:gd name="T31" fmla="*/ 147 h 147"/>
                <a:gd name="T32" fmla="*/ 74 w 148"/>
                <a:gd name="T33" fmla="*/ 147 h 147"/>
                <a:gd name="T34" fmla="*/ 89 w 148"/>
                <a:gd name="T35" fmla="*/ 147 h 147"/>
                <a:gd name="T36" fmla="*/ 103 w 148"/>
                <a:gd name="T37" fmla="*/ 140 h 147"/>
                <a:gd name="T38" fmla="*/ 115 w 148"/>
                <a:gd name="T39" fmla="*/ 136 h 147"/>
                <a:gd name="T40" fmla="*/ 126 w 148"/>
                <a:gd name="T41" fmla="*/ 125 h 147"/>
                <a:gd name="T42" fmla="*/ 137 w 148"/>
                <a:gd name="T43" fmla="*/ 114 h 147"/>
                <a:gd name="T44" fmla="*/ 144 w 148"/>
                <a:gd name="T45" fmla="*/ 103 h 147"/>
                <a:gd name="T46" fmla="*/ 148 w 148"/>
                <a:gd name="T47" fmla="*/ 88 h 147"/>
                <a:gd name="T48" fmla="*/ 148 w 148"/>
                <a:gd name="T49" fmla="*/ 73 h 147"/>
                <a:gd name="T50" fmla="*/ 148 w 148"/>
                <a:gd name="T51" fmla="*/ 59 h 147"/>
                <a:gd name="T52" fmla="*/ 144 w 148"/>
                <a:gd name="T53" fmla="*/ 44 h 147"/>
                <a:gd name="T54" fmla="*/ 137 w 148"/>
                <a:gd name="T55" fmla="*/ 33 h 147"/>
                <a:gd name="T56" fmla="*/ 126 w 148"/>
                <a:gd name="T57" fmla="*/ 22 h 147"/>
                <a:gd name="T58" fmla="*/ 115 w 148"/>
                <a:gd name="T59" fmla="*/ 11 h 147"/>
                <a:gd name="T60" fmla="*/ 103 w 148"/>
                <a:gd name="T61" fmla="*/ 3 h 147"/>
                <a:gd name="T62" fmla="*/ 89 w 148"/>
                <a:gd name="T63" fmla="*/ 0 h 147"/>
                <a:gd name="T64" fmla="*/ 74 w 148"/>
                <a:gd name="T6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8" h="147">
                  <a:moveTo>
                    <a:pt x="74" y="0"/>
                  </a:moveTo>
                  <a:lnTo>
                    <a:pt x="59" y="0"/>
                  </a:lnTo>
                  <a:lnTo>
                    <a:pt x="45" y="3"/>
                  </a:lnTo>
                  <a:lnTo>
                    <a:pt x="33" y="11"/>
                  </a:lnTo>
                  <a:lnTo>
                    <a:pt x="22" y="22"/>
                  </a:lnTo>
                  <a:lnTo>
                    <a:pt x="11" y="33"/>
                  </a:lnTo>
                  <a:lnTo>
                    <a:pt x="8" y="44"/>
                  </a:lnTo>
                  <a:lnTo>
                    <a:pt x="0" y="59"/>
                  </a:lnTo>
                  <a:lnTo>
                    <a:pt x="0" y="73"/>
                  </a:lnTo>
                  <a:lnTo>
                    <a:pt x="0" y="88"/>
                  </a:lnTo>
                  <a:lnTo>
                    <a:pt x="8" y="103"/>
                  </a:lnTo>
                  <a:lnTo>
                    <a:pt x="11" y="114"/>
                  </a:lnTo>
                  <a:lnTo>
                    <a:pt x="22" y="125"/>
                  </a:lnTo>
                  <a:lnTo>
                    <a:pt x="33" y="136"/>
                  </a:lnTo>
                  <a:lnTo>
                    <a:pt x="45" y="140"/>
                  </a:lnTo>
                  <a:lnTo>
                    <a:pt x="59" y="147"/>
                  </a:lnTo>
                  <a:lnTo>
                    <a:pt x="74" y="147"/>
                  </a:lnTo>
                  <a:lnTo>
                    <a:pt x="89" y="147"/>
                  </a:lnTo>
                  <a:lnTo>
                    <a:pt x="103" y="140"/>
                  </a:lnTo>
                  <a:lnTo>
                    <a:pt x="115" y="136"/>
                  </a:lnTo>
                  <a:lnTo>
                    <a:pt x="126" y="125"/>
                  </a:lnTo>
                  <a:lnTo>
                    <a:pt x="137" y="114"/>
                  </a:lnTo>
                  <a:lnTo>
                    <a:pt x="144" y="103"/>
                  </a:lnTo>
                  <a:lnTo>
                    <a:pt x="148" y="88"/>
                  </a:lnTo>
                  <a:lnTo>
                    <a:pt x="148" y="73"/>
                  </a:lnTo>
                  <a:lnTo>
                    <a:pt x="148" y="59"/>
                  </a:lnTo>
                  <a:lnTo>
                    <a:pt x="144" y="44"/>
                  </a:lnTo>
                  <a:lnTo>
                    <a:pt x="137" y="33"/>
                  </a:lnTo>
                  <a:lnTo>
                    <a:pt x="126" y="22"/>
                  </a:lnTo>
                  <a:lnTo>
                    <a:pt x="115" y="11"/>
                  </a:lnTo>
                  <a:lnTo>
                    <a:pt x="103" y="3"/>
                  </a:lnTo>
                  <a:lnTo>
                    <a:pt x="89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70" name="Freeform 106">
              <a:extLst>
                <a:ext uri="{FF2B5EF4-FFF2-40B4-BE49-F238E27FC236}">
                  <a16:creationId xmlns:a16="http://schemas.microsoft.com/office/drawing/2014/main" id="{4B6F19F3-5566-4F5E-80E1-1820AA66F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3631"/>
              <a:ext cx="148" cy="147"/>
            </a:xfrm>
            <a:custGeom>
              <a:avLst/>
              <a:gdLst>
                <a:gd name="T0" fmla="*/ 74 w 148"/>
                <a:gd name="T1" fmla="*/ 0 h 147"/>
                <a:gd name="T2" fmla="*/ 59 w 148"/>
                <a:gd name="T3" fmla="*/ 0 h 147"/>
                <a:gd name="T4" fmla="*/ 45 w 148"/>
                <a:gd name="T5" fmla="*/ 3 h 147"/>
                <a:gd name="T6" fmla="*/ 33 w 148"/>
                <a:gd name="T7" fmla="*/ 11 h 147"/>
                <a:gd name="T8" fmla="*/ 22 w 148"/>
                <a:gd name="T9" fmla="*/ 22 h 147"/>
                <a:gd name="T10" fmla="*/ 11 w 148"/>
                <a:gd name="T11" fmla="*/ 33 h 147"/>
                <a:gd name="T12" fmla="*/ 8 w 148"/>
                <a:gd name="T13" fmla="*/ 44 h 147"/>
                <a:gd name="T14" fmla="*/ 0 w 148"/>
                <a:gd name="T15" fmla="*/ 59 h 147"/>
                <a:gd name="T16" fmla="*/ 0 w 148"/>
                <a:gd name="T17" fmla="*/ 73 h 147"/>
                <a:gd name="T18" fmla="*/ 0 w 148"/>
                <a:gd name="T19" fmla="*/ 88 h 147"/>
                <a:gd name="T20" fmla="*/ 8 w 148"/>
                <a:gd name="T21" fmla="*/ 103 h 147"/>
                <a:gd name="T22" fmla="*/ 11 w 148"/>
                <a:gd name="T23" fmla="*/ 114 h 147"/>
                <a:gd name="T24" fmla="*/ 22 w 148"/>
                <a:gd name="T25" fmla="*/ 125 h 147"/>
                <a:gd name="T26" fmla="*/ 33 w 148"/>
                <a:gd name="T27" fmla="*/ 136 h 147"/>
                <a:gd name="T28" fmla="*/ 45 w 148"/>
                <a:gd name="T29" fmla="*/ 140 h 147"/>
                <a:gd name="T30" fmla="*/ 59 w 148"/>
                <a:gd name="T31" fmla="*/ 147 h 147"/>
                <a:gd name="T32" fmla="*/ 74 w 148"/>
                <a:gd name="T33" fmla="*/ 147 h 147"/>
                <a:gd name="T34" fmla="*/ 89 w 148"/>
                <a:gd name="T35" fmla="*/ 147 h 147"/>
                <a:gd name="T36" fmla="*/ 103 w 148"/>
                <a:gd name="T37" fmla="*/ 140 h 147"/>
                <a:gd name="T38" fmla="*/ 115 w 148"/>
                <a:gd name="T39" fmla="*/ 136 h 147"/>
                <a:gd name="T40" fmla="*/ 126 w 148"/>
                <a:gd name="T41" fmla="*/ 125 h 147"/>
                <a:gd name="T42" fmla="*/ 137 w 148"/>
                <a:gd name="T43" fmla="*/ 114 h 147"/>
                <a:gd name="T44" fmla="*/ 144 w 148"/>
                <a:gd name="T45" fmla="*/ 103 h 147"/>
                <a:gd name="T46" fmla="*/ 148 w 148"/>
                <a:gd name="T47" fmla="*/ 88 h 147"/>
                <a:gd name="T48" fmla="*/ 148 w 148"/>
                <a:gd name="T49" fmla="*/ 73 h 147"/>
                <a:gd name="T50" fmla="*/ 148 w 148"/>
                <a:gd name="T51" fmla="*/ 59 h 147"/>
                <a:gd name="T52" fmla="*/ 144 w 148"/>
                <a:gd name="T53" fmla="*/ 44 h 147"/>
                <a:gd name="T54" fmla="*/ 137 w 148"/>
                <a:gd name="T55" fmla="*/ 33 h 147"/>
                <a:gd name="T56" fmla="*/ 126 w 148"/>
                <a:gd name="T57" fmla="*/ 22 h 147"/>
                <a:gd name="T58" fmla="*/ 115 w 148"/>
                <a:gd name="T59" fmla="*/ 11 h 147"/>
                <a:gd name="T60" fmla="*/ 103 w 148"/>
                <a:gd name="T61" fmla="*/ 3 h 147"/>
                <a:gd name="T62" fmla="*/ 89 w 148"/>
                <a:gd name="T63" fmla="*/ 0 h 147"/>
                <a:gd name="T64" fmla="*/ 74 w 148"/>
                <a:gd name="T6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8" h="147">
                  <a:moveTo>
                    <a:pt x="74" y="0"/>
                  </a:moveTo>
                  <a:lnTo>
                    <a:pt x="59" y="0"/>
                  </a:lnTo>
                  <a:lnTo>
                    <a:pt x="45" y="3"/>
                  </a:lnTo>
                  <a:lnTo>
                    <a:pt x="33" y="11"/>
                  </a:lnTo>
                  <a:lnTo>
                    <a:pt x="22" y="22"/>
                  </a:lnTo>
                  <a:lnTo>
                    <a:pt x="11" y="33"/>
                  </a:lnTo>
                  <a:lnTo>
                    <a:pt x="8" y="44"/>
                  </a:lnTo>
                  <a:lnTo>
                    <a:pt x="0" y="59"/>
                  </a:lnTo>
                  <a:lnTo>
                    <a:pt x="0" y="73"/>
                  </a:lnTo>
                  <a:lnTo>
                    <a:pt x="0" y="88"/>
                  </a:lnTo>
                  <a:lnTo>
                    <a:pt x="8" y="103"/>
                  </a:lnTo>
                  <a:lnTo>
                    <a:pt x="11" y="114"/>
                  </a:lnTo>
                  <a:lnTo>
                    <a:pt x="22" y="125"/>
                  </a:lnTo>
                  <a:lnTo>
                    <a:pt x="33" y="136"/>
                  </a:lnTo>
                  <a:lnTo>
                    <a:pt x="45" y="140"/>
                  </a:lnTo>
                  <a:lnTo>
                    <a:pt x="59" y="147"/>
                  </a:lnTo>
                  <a:lnTo>
                    <a:pt x="74" y="147"/>
                  </a:lnTo>
                  <a:lnTo>
                    <a:pt x="89" y="147"/>
                  </a:lnTo>
                  <a:lnTo>
                    <a:pt x="103" y="140"/>
                  </a:lnTo>
                  <a:lnTo>
                    <a:pt x="115" y="136"/>
                  </a:lnTo>
                  <a:lnTo>
                    <a:pt x="126" y="125"/>
                  </a:lnTo>
                  <a:lnTo>
                    <a:pt x="137" y="114"/>
                  </a:lnTo>
                  <a:lnTo>
                    <a:pt x="144" y="103"/>
                  </a:lnTo>
                  <a:lnTo>
                    <a:pt x="148" y="88"/>
                  </a:lnTo>
                  <a:lnTo>
                    <a:pt x="148" y="73"/>
                  </a:lnTo>
                  <a:lnTo>
                    <a:pt x="148" y="59"/>
                  </a:lnTo>
                  <a:lnTo>
                    <a:pt x="144" y="44"/>
                  </a:lnTo>
                  <a:lnTo>
                    <a:pt x="137" y="33"/>
                  </a:lnTo>
                  <a:lnTo>
                    <a:pt x="126" y="22"/>
                  </a:lnTo>
                  <a:lnTo>
                    <a:pt x="115" y="11"/>
                  </a:lnTo>
                  <a:lnTo>
                    <a:pt x="103" y="3"/>
                  </a:lnTo>
                  <a:lnTo>
                    <a:pt x="89" y="0"/>
                  </a:lnTo>
                  <a:lnTo>
                    <a:pt x="74" y="0"/>
                  </a:lnTo>
                </a:path>
              </a:pathLst>
            </a:custGeom>
            <a:noFill/>
            <a:ln w="698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71" name="Freeform 107">
              <a:extLst>
                <a:ext uri="{FF2B5EF4-FFF2-40B4-BE49-F238E27FC236}">
                  <a16:creationId xmlns:a16="http://schemas.microsoft.com/office/drawing/2014/main" id="{F1F57A7A-5AD1-4A25-85AE-94DBA844E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4844"/>
              <a:ext cx="148" cy="147"/>
            </a:xfrm>
            <a:custGeom>
              <a:avLst/>
              <a:gdLst>
                <a:gd name="T0" fmla="*/ 74 w 148"/>
                <a:gd name="T1" fmla="*/ 0 h 147"/>
                <a:gd name="T2" fmla="*/ 59 w 148"/>
                <a:gd name="T3" fmla="*/ 4 h 147"/>
                <a:gd name="T4" fmla="*/ 45 w 148"/>
                <a:gd name="T5" fmla="*/ 8 h 147"/>
                <a:gd name="T6" fmla="*/ 33 w 148"/>
                <a:gd name="T7" fmla="*/ 15 h 147"/>
                <a:gd name="T8" fmla="*/ 22 w 148"/>
                <a:gd name="T9" fmla="*/ 22 h 147"/>
                <a:gd name="T10" fmla="*/ 11 w 148"/>
                <a:gd name="T11" fmla="*/ 33 h 147"/>
                <a:gd name="T12" fmla="*/ 8 w 148"/>
                <a:gd name="T13" fmla="*/ 44 h 147"/>
                <a:gd name="T14" fmla="*/ 0 w 148"/>
                <a:gd name="T15" fmla="*/ 59 h 147"/>
                <a:gd name="T16" fmla="*/ 0 w 148"/>
                <a:gd name="T17" fmla="*/ 74 h 147"/>
                <a:gd name="T18" fmla="*/ 0 w 148"/>
                <a:gd name="T19" fmla="*/ 89 h 147"/>
                <a:gd name="T20" fmla="*/ 8 w 148"/>
                <a:gd name="T21" fmla="*/ 103 h 147"/>
                <a:gd name="T22" fmla="*/ 11 w 148"/>
                <a:gd name="T23" fmla="*/ 114 h 147"/>
                <a:gd name="T24" fmla="*/ 22 w 148"/>
                <a:gd name="T25" fmla="*/ 125 h 147"/>
                <a:gd name="T26" fmla="*/ 33 w 148"/>
                <a:gd name="T27" fmla="*/ 136 h 147"/>
                <a:gd name="T28" fmla="*/ 45 w 148"/>
                <a:gd name="T29" fmla="*/ 144 h 147"/>
                <a:gd name="T30" fmla="*/ 59 w 148"/>
                <a:gd name="T31" fmla="*/ 147 h 147"/>
                <a:gd name="T32" fmla="*/ 74 w 148"/>
                <a:gd name="T33" fmla="*/ 147 h 147"/>
                <a:gd name="T34" fmla="*/ 89 w 148"/>
                <a:gd name="T35" fmla="*/ 147 h 147"/>
                <a:gd name="T36" fmla="*/ 103 w 148"/>
                <a:gd name="T37" fmla="*/ 144 h 147"/>
                <a:gd name="T38" fmla="*/ 115 w 148"/>
                <a:gd name="T39" fmla="*/ 136 h 147"/>
                <a:gd name="T40" fmla="*/ 126 w 148"/>
                <a:gd name="T41" fmla="*/ 125 h 147"/>
                <a:gd name="T42" fmla="*/ 137 w 148"/>
                <a:gd name="T43" fmla="*/ 114 h 147"/>
                <a:gd name="T44" fmla="*/ 144 w 148"/>
                <a:gd name="T45" fmla="*/ 103 h 147"/>
                <a:gd name="T46" fmla="*/ 148 w 148"/>
                <a:gd name="T47" fmla="*/ 89 h 147"/>
                <a:gd name="T48" fmla="*/ 148 w 148"/>
                <a:gd name="T49" fmla="*/ 74 h 147"/>
                <a:gd name="T50" fmla="*/ 148 w 148"/>
                <a:gd name="T51" fmla="*/ 59 h 147"/>
                <a:gd name="T52" fmla="*/ 144 w 148"/>
                <a:gd name="T53" fmla="*/ 44 h 147"/>
                <a:gd name="T54" fmla="*/ 137 w 148"/>
                <a:gd name="T55" fmla="*/ 33 h 147"/>
                <a:gd name="T56" fmla="*/ 126 w 148"/>
                <a:gd name="T57" fmla="*/ 22 h 147"/>
                <a:gd name="T58" fmla="*/ 115 w 148"/>
                <a:gd name="T59" fmla="*/ 15 h 147"/>
                <a:gd name="T60" fmla="*/ 103 w 148"/>
                <a:gd name="T61" fmla="*/ 8 h 147"/>
                <a:gd name="T62" fmla="*/ 89 w 148"/>
                <a:gd name="T63" fmla="*/ 4 h 147"/>
                <a:gd name="T64" fmla="*/ 74 w 148"/>
                <a:gd name="T6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8" h="147">
                  <a:moveTo>
                    <a:pt x="74" y="0"/>
                  </a:moveTo>
                  <a:lnTo>
                    <a:pt x="59" y="4"/>
                  </a:lnTo>
                  <a:lnTo>
                    <a:pt x="45" y="8"/>
                  </a:lnTo>
                  <a:lnTo>
                    <a:pt x="33" y="15"/>
                  </a:lnTo>
                  <a:lnTo>
                    <a:pt x="22" y="22"/>
                  </a:lnTo>
                  <a:lnTo>
                    <a:pt x="11" y="33"/>
                  </a:lnTo>
                  <a:lnTo>
                    <a:pt x="8" y="44"/>
                  </a:lnTo>
                  <a:lnTo>
                    <a:pt x="0" y="59"/>
                  </a:lnTo>
                  <a:lnTo>
                    <a:pt x="0" y="74"/>
                  </a:lnTo>
                  <a:lnTo>
                    <a:pt x="0" y="89"/>
                  </a:lnTo>
                  <a:lnTo>
                    <a:pt x="8" y="103"/>
                  </a:lnTo>
                  <a:lnTo>
                    <a:pt x="11" y="114"/>
                  </a:lnTo>
                  <a:lnTo>
                    <a:pt x="22" y="125"/>
                  </a:lnTo>
                  <a:lnTo>
                    <a:pt x="33" y="136"/>
                  </a:lnTo>
                  <a:lnTo>
                    <a:pt x="45" y="144"/>
                  </a:lnTo>
                  <a:lnTo>
                    <a:pt x="59" y="147"/>
                  </a:lnTo>
                  <a:lnTo>
                    <a:pt x="74" y="147"/>
                  </a:lnTo>
                  <a:lnTo>
                    <a:pt x="89" y="147"/>
                  </a:lnTo>
                  <a:lnTo>
                    <a:pt x="103" y="144"/>
                  </a:lnTo>
                  <a:lnTo>
                    <a:pt x="115" y="136"/>
                  </a:lnTo>
                  <a:lnTo>
                    <a:pt x="126" y="125"/>
                  </a:lnTo>
                  <a:lnTo>
                    <a:pt x="137" y="114"/>
                  </a:lnTo>
                  <a:lnTo>
                    <a:pt x="144" y="103"/>
                  </a:lnTo>
                  <a:lnTo>
                    <a:pt x="148" y="89"/>
                  </a:lnTo>
                  <a:lnTo>
                    <a:pt x="148" y="74"/>
                  </a:lnTo>
                  <a:lnTo>
                    <a:pt x="148" y="59"/>
                  </a:lnTo>
                  <a:lnTo>
                    <a:pt x="144" y="44"/>
                  </a:lnTo>
                  <a:lnTo>
                    <a:pt x="137" y="33"/>
                  </a:lnTo>
                  <a:lnTo>
                    <a:pt x="126" y="22"/>
                  </a:lnTo>
                  <a:lnTo>
                    <a:pt x="115" y="15"/>
                  </a:lnTo>
                  <a:lnTo>
                    <a:pt x="103" y="8"/>
                  </a:lnTo>
                  <a:lnTo>
                    <a:pt x="89" y="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72" name="Freeform 108">
              <a:extLst>
                <a:ext uri="{FF2B5EF4-FFF2-40B4-BE49-F238E27FC236}">
                  <a16:creationId xmlns:a16="http://schemas.microsoft.com/office/drawing/2014/main" id="{EEB1B508-60F8-4A7A-A3A8-89A8DF546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4844"/>
              <a:ext cx="148" cy="147"/>
            </a:xfrm>
            <a:custGeom>
              <a:avLst/>
              <a:gdLst>
                <a:gd name="T0" fmla="*/ 74 w 148"/>
                <a:gd name="T1" fmla="*/ 0 h 147"/>
                <a:gd name="T2" fmla="*/ 59 w 148"/>
                <a:gd name="T3" fmla="*/ 4 h 147"/>
                <a:gd name="T4" fmla="*/ 45 w 148"/>
                <a:gd name="T5" fmla="*/ 8 h 147"/>
                <a:gd name="T6" fmla="*/ 33 w 148"/>
                <a:gd name="T7" fmla="*/ 15 h 147"/>
                <a:gd name="T8" fmla="*/ 22 w 148"/>
                <a:gd name="T9" fmla="*/ 22 h 147"/>
                <a:gd name="T10" fmla="*/ 11 w 148"/>
                <a:gd name="T11" fmla="*/ 33 h 147"/>
                <a:gd name="T12" fmla="*/ 8 w 148"/>
                <a:gd name="T13" fmla="*/ 44 h 147"/>
                <a:gd name="T14" fmla="*/ 0 w 148"/>
                <a:gd name="T15" fmla="*/ 59 h 147"/>
                <a:gd name="T16" fmla="*/ 0 w 148"/>
                <a:gd name="T17" fmla="*/ 74 h 147"/>
                <a:gd name="T18" fmla="*/ 0 w 148"/>
                <a:gd name="T19" fmla="*/ 89 h 147"/>
                <a:gd name="T20" fmla="*/ 8 w 148"/>
                <a:gd name="T21" fmla="*/ 103 h 147"/>
                <a:gd name="T22" fmla="*/ 11 w 148"/>
                <a:gd name="T23" fmla="*/ 114 h 147"/>
                <a:gd name="T24" fmla="*/ 22 w 148"/>
                <a:gd name="T25" fmla="*/ 125 h 147"/>
                <a:gd name="T26" fmla="*/ 33 w 148"/>
                <a:gd name="T27" fmla="*/ 136 h 147"/>
                <a:gd name="T28" fmla="*/ 45 w 148"/>
                <a:gd name="T29" fmla="*/ 144 h 147"/>
                <a:gd name="T30" fmla="*/ 59 w 148"/>
                <a:gd name="T31" fmla="*/ 147 h 147"/>
                <a:gd name="T32" fmla="*/ 74 w 148"/>
                <a:gd name="T33" fmla="*/ 147 h 147"/>
                <a:gd name="T34" fmla="*/ 89 w 148"/>
                <a:gd name="T35" fmla="*/ 147 h 147"/>
                <a:gd name="T36" fmla="*/ 103 w 148"/>
                <a:gd name="T37" fmla="*/ 144 h 147"/>
                <a:gd name="T38" fmla="*/ 115 w 148"/>
                <a:gd name="T39" fmla="*/ 136 h 147"/>
                <a:gd name="T40" fmla="*/ 126 w 148"/>
                <a:gd name="T41" fmla="*/ 125 h 147"/>
                <a:gd name="T42" fmla="*/ 137 w 148"/>
                <a:gd name="T43" fmla="*/ 114 h 147"/>
                <a:gd name="T44" fmla="*/ 144 w 148"/>
                <a:gd name="T45" fmla="*/ 103 h 147"/>
                <a:gd name="T46" fmla="*/ 148 w 148"/>
                <a:gd name="T47" fmla="*/ 89 h 147"/>
                <a:gd name="T48" fmla="*/ 148 w 148"/>
                <a:gd name="T49" fmla="*/ 74 h 147"/>
                <a:gd name="T50" fmla="*/ 148 w 148"/>
                <a:gd name="T51" fmla="*/ 59 h 147"/>
                <a:gd name="T52" fmla="*/ 144 w 148"/>
                <a:gd name="T53" fmla="*/ 44 h 147"/>
                <a:gd name="T54" fmla="*/ 137 w 148"/>
                <a:gd name="T55" fmla="*/ 33 h 147"/>
                <a:gd name="T56" fmla="*/ 126 w 148"/>
                <a:gd name="T57" fmla="*/ 22 h 147"/>
                <a:gd name="T58" fmla="*/ 115 w 148"/>
                <a:gd name="T59" fmla="*/ 15 h 147"/>
                <a:gd name="T60" fmla="*/ 103 w 148"/>
                <a:gd name="T61" fmla="*/ 8 h 147"/>
                <a:gd name="T62" fmla="*/ 89 w 148"/>
                <a:gd name="T63" fmla="*/ 4 h 147"/>
                <a:gd name="T64" fmla="*/ 74 w 148"/>
                <a:gd name="T6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8" h="147">
                  <a:moveTo>
                    <a:pt x="74" y="0"/>
                  </a:moveTo>
                  <a:lnTo>
                    <a:pt x="59" y="4"/>
                  </a:lnTo>
                  <a:lnTo>
                    <a:pt x="45" y="8"/>
                  </a:lnTo>
                  <a:lnTo>
                    <a:pt x="33" y="15"/>
                  </a:lnTo>
                  <a:lnTo>
                    <a:pt x="22" y="22"/>
                  </a:lnTo>
                  <a:lnTo>
                    <a:pt x="11" y="33"/>
                  </a:lnTo>
                  <a:lnTo>
                    <a:pt x="8" y="44"/>
                  </a:lnTo>
                  <a:lnTo>
                    <a:pt x="0" y="59"/>
                  </a:lnTo>
                  <a:lnTo>
                    <a:pt x="0" y="74"/>
                  </a:lnTo>
                  <a:lnTo>
                    <a:pt x="0" y="89"/>
                  </a:lnTo>
                  <a:lnTo>
                    <a:pt x="8" y="103"/>
                  </a:lnTo>
                  <a:lnTo>
                    <a:pt x="11" y="114"/>
                  </a:lnTo>
                  <a:lnTo>
                    <a:pt x="22" y="125"/>
                  </a:lnTo>
                  <a:lnTo>
                    <a:pt x="33" y="136"/>
                  </a:lnTo>
                  <a:lnTo>
                    <a:pt x="45" y="144"/>
                  </a:lnTo>
                  <a:lnTo>
                    <a:pt x="59" y="147"/>
                  </a:lnTo>
                  <a:lnTo>
                    <a:pt x="74" y="147"/>
                  </a:lnTo>
                  <a:lnTo>
                    <a:pt x="89" y="147"/>
                  </a:lnTo>
                  <a:lnTo>
                    <a:pt x="103" y="144"/>
                  </a:lnTo>
                  <a:lnTo>
                    <a:pt x="115" y="136"/>
                  </a:lnTo>
                  <a:lnTo>
                    <a:pt x="126" y="125"/>
                  </a:lnTo>
                  <a:lnTo>
                    <a:pt x="137" y="114"/>
                  </a:lnTo>
                  <a:lnTo>
                    <a:pt x="144" y="103"/>
                  </a:lnTo>
                  <a:lnTo>
                    <a:pt x="148" y="89"/>
                  </a:lnTo>
                  <a:lnTo>
                    <a:pt x="148" y="74"/>
                  </a:lnTo>
                  <a:lnTo>
                    <a:pt x="148" y="59"/>
                  </a:lnTo>
                  <a:lnTo>
                    <a:pt x="144" y="44"/>
                  </a:lnTo>
                  <a:lnTo>
                    <a:pt x="137" y="33"/>
                  </a:lnTo>
                  <a:lnTo>
                    <a:pt x="126" y="22"/>
                  </a:lnTo>
                  <a:lnTo>
                    <a:pt x="115" y="15"/>
                  </a:lnTo>
                  <a:lnTo>
                    <a:pt x="103" y="8"/>
                  </a:lnTo>
                  <a:lnTo>
                    <a:pt x="89" y="4"/>
                  </a:lnTo>
                  <a:lnTo>
                    <a:pt x="74" y="0"/>
                  </a:lnTo>
                </a:path>
              </a:pathLst>
            </a:custGeom>
            <a:noFill/>
            <a:ln w="698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73" name="Line 109">
              <a:extLst>
                <a:ext uri="{FF2B5EF4-FFF2-40B4-BE49-F238E27FC236}">
                  <a16:creationId xmlns:a16="http://schemas.microsoft.com/office/drawing/2014/main" id="{365D363E-79FC-4290-9B28-157D56567A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4" y="3712"/>
              <a:ext cx="1" cy="606"/>
            </a:xfrm>
            <a:prstGeom prst="line">
              <a:avLst/>
            </a:prstGeom>
            <a:noFill/>
            <a:ln w="304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74" name="Line 110">
              <a:extLst>
                <a:ext uri="{FF2B5EF4-FFF2-40B4-BE49-F238E27FC236}">
                  <a16:creationId xmlns:a16="http://schemas.microsoft.com/office/drawing/2014/main" id="{6B547AB4-F3E2-4F2E-AB52-CCDEB1617C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4" y="4318"/>
              <a:ext cx="1" cy="607"/>
            </a:xfrm>
            <a:prstGeom prst="line">
              <a:avLst/>
            </a:prstGeom>
            <a:noFill/>
            <a:ln w="304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75" name="Freeform 111">
              <a:extLst>
                <a:ext uri="{FF2B5EF4-FFF2-40B4-BE49-F238E27FC236}">
                  <a16:creationId xmlns:a16="http://schemas.microsoft.com/office/drawing/2014/main" id="{E1EBAA30-D730-4B3F-BD48-B38A42611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3" y="3741"/>
              <a:ext cx="574" cy="184"/>
            </a:xfrm>
            <a:custGeom>
              <a:avLst/>
              <a:gdLst>
                <a:gd name="T0" fmla="*/ 574 w 574"/>
                <a:gd name="T1" fmla="*/ 0 h 184"/>
                <a:gd name="T2" fmla="*/ 563 w 574"/>
                <a:gd name="T3" fmla="*/ 0 h 184"/>
                <a:gd name="T4" fmla="*/ 549 w 574"/>
                <a:gd name="T5" fmla="*/ 0 h 184"/>
                <a:gd name="T6" fmla="*/ 537 w 574"/>
                <a:gd name="T7" fmla="*/ 4 h 184"/>
                <a:gd name="T8" fmla="*/ 534 w 574"/>
                <a:gd name="T9" fmla="*/ 7 h 184"/>
                <a:gd name="T10" fmla="*/ 530 w 574"/>
                <a:gd name="T11" fmla="*/ 11 h 184"/>
                <a:gd name="T12" fmla="*/ 523 w 574"/>
                <a:gd name="T13" fmla="*/ 19 h 184"/>
                <a:gd name="T14" fmla="*/ 515 w 574"/>
                <a:gd name="T15" fmla="*/ 26 h 184"/>
                <a:gd name="T16" fmla="*/ 515 w 574"/>
                <a:gd name="T17" fmla="*/ 33 h 184"/>
                <a:gd name="T18" fmla="*/ 515 w 574"/>
                <a:gd name="T19" fmla="*/ 41 h 184"/>
                <a:gd name="T20" fmla="*/ 515 w 574"/>
                <a:gd name="T21" fmla="*/ 52 h 184"/>
                <a:gd name="T22" fmla="*/ 515 w 574"/>
                <a:gd name="T23" fmla="*/ 59 h 184"/>
                <a:gd name="T24" fmla="*/ 519 w 574"/>
                <a:gd name="T25" fmla="*/ 70 h 184"/>
                <a:gd name="T26" fmla="*/ 523 w 574"/>
                <a:gd name="T27" fmla="*/ 77 h 184"/>
                <a:gd name="T28" fmla="*/ 523 w 574"/>
                <a:gd name="T29" fmla="*/ 85 h 184"/>
                <a:gd name="T30" fmla="*/ 519 w 574"/>
                <a:gd name="T31" fmla="*/ 92 h 184"/>
                <a:gd name="T32" fmla="*/ 515 w 574"/>
                <a:gd name="T33" fmla="*/ 99 h 184"/>
                <a:gd name="T34" fmla="*/ 512 w 574"/>
                <a:gd name="T35" fmla="*/ 107 h 184"/>
                <a:gd name="T36" fmla="*/ 501 w 574"/>
                <a:gd name="T37" fmla="*/ 110 h 184"/>
                <a:gd name="T38" fmla="*/ 493 w 574"/>
                <a:gd name="T39" fmla="*/ 114 h 184"/>
                <a:gd name="T40" fmla="*/ 490 w 574"/>
                <a:gd name="T41" fmla="*/ 118 h 184"/>
                <a:gd name="T42" fmla="*/ 479 w 574"/>
                <a:gd name="T43" fmla="*/ 121 h 184"/>
                <a:gd name="T44" fmla="*/ 471 w 574"/>
                <a:gd name="T45" fmla="*/ 125 h 184"/>
                <a:gd name="T46" fmla="*/ 453 w 574"/>
                <a:gd name="T47" fmla="*/ 133 h 184"/>
                <a:gd name="T48" fmla="*/ 434 w 574"/>
                <a:gd name="T49" fmla="*/ 136 h 184"/>
                <a:gd name="T50" fmla="*/ 416 w 574"/>
                <a:gd name="T51" fmla="*/ 144 h 184"/>
                <a:gd name="T52" fmla="*/ 401 w 574"/>
                <a:gd name="T53" fmla="*/ 147 h 184"/>
                <a:gd name="T54" fmla="*/ 386 w 574"/>
                <a:gd name="T55" fmla="*/ 151 h 184"/>
                <a:gd name="T56" fmla="*/ 372 w 574"/>
                <a:gd name="T57" fmla="*/ 158 h 184"/>
                <a:gd name="T58" fmla="*/ 350 w 574"/>
                <a:gd name="T59" fmla="*/ 162 h 184"/>
                <a:gd name="T60" fmla="*/ 328 w 574"/>
                <a:gd name="T61" fmla="*/ 169 h 184"/>
                <a:gd name="T62" fmla="*/ 305 w 574"/>
                <a:gd name="T63" fmla="*/ 173 h 184"/>
                <a:gd name="T64" fmla="*/ 287 w 574"/>
                <a:gd name="T65" fmla="*/ 177 h 184"/>
                <a:gd name="T66" fmla="*/ 265 w 574"/>
                <a:gd name="T67" fmla="*/ 180 h 184"/>
                <a:gd name="T68" fmla="*/ 243 w 574"/>
                <a:gd name="T69" fmla="*/ 180 h 184"/>
                <a:gd name="T70" fmla="*/ 221 w 574"/>
                <a:gd name="T71" fmla="*/ 184 h 184"/>
                <a:gd name="T72" fmla="*/ 195 w 574"/>
                <a:gd name="T73" fmla="*/ 184 h 184"/>
                <a:gd name="T74" fmla="*/ 184 w 574"/>
                <a:gd name="T75" fmla="*/ 184 h 184"/>
                <a:gd name="T76" fmla="*/ 169 w 574"/>
                <a:gd name="T77" fmla="*/ 184 h 184"/>
                <a:gd name="T78" fmla="*/ 151 w 574"/>
                <a:gd name="T79" fmla="*/ 184 h 184"/>
                <a:gd name="T80" fmla="*/ 132 w 574"/>
                <a:gd name="T81" fmla="*/ 184 h 184"/>
                <a:gd name="T82" fmla="*/ 114 w 574"/>
                <a:gd name="T83" fmla="*/ 184 h 184"/>
                <a:gd name="T84" fmla="*/ 95 w 574"/>
                <a:gd name="T85" fmla="*/ 184 h 184"/>
                <a:gd name="T86" fmla="*/ 73 w 574"/>
                <a:gd name="T87" fmla="*/ 184 h 184"/>
                <a:gd name="T88" fmla="*/ 51 w 574"/>
                <a:gd name="T89" fmla="*/ 184 h 184"/>
                <a:gd name="T90" fmla="*/ 25 w 574"/>
                <a:gd name="T91" fmla="*/ 184 h 184"/>
                <a:gd name="T92" fmla="*/ 0 w 574"/>
                <a:gd name="T9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4" h="184">
                  <a:moveTo>
                    <a:pt x="574" y="0"/>
                  </a:moveTo>
                  <a:lnTo>
                    <a:pt x="563" y="0"/>
                  </a:lnTo>
                  <a:lnTo>
                    <a:pt x="549" y="0"/>
                  </a:lnTo>
                  <a:lnTo>
                    <a:pt x="537" y="4"/>
                  </a:lnTo>
                  <a:lnTo>
                    <a:pt x="534" y="7"/>
                  </a:lnTo>
                  <a:lnTo>
                    <a:pt x="530" y="11"/>
                  </a:lnTo>
                  <a:lnTo>
                    <a:pt x="523" y="19"/>
                  </a:lnTo>
                  <a:lnTo>
                    <a:pt x="515" y="26"/>
                  </a:lnTo>
                  <a:lnTo>
                    <a:pt x="515" y="33"/>
                  </a:lnTo>
                  <a:lnTo>
                    <a:pt x="515" y="41"/>
                  </a:lnTo>
                  <a:lnTo>
                    <a:pt x="515" y="52"/>
                  </a:lnTo>
                  <a:lnTo>
                    <a:pt x="515" y="59"/>
                  </a:lnTo>
                  <a:lnTo>
                    <a:pt x="519" y="70"/>
                  </a:lnTo>
                  <a:lnTo>
                    <a:pt x="523" y="77"/>
                  </a:lnTo>
                  <a:lnTo>
                    <a:pt x="523" y="85"/>
                  </a:lnTo>
                  <a:lnTo>
                    <a:pt x="519" y="92"/>
                  </a:lnTo>
                  <a:lnTo>
                    <a:pt x="515" y="99"/>
                  </a:lnTo>
                  <a:lnTo>
                    <a:pt x="512" y="107"/>
                  </a:lnTo>
                  <a:lnTo>
                    <a:pt x="501" y="110"/>
                  </a:lnTo>
                  <a:lnTo>
                    <a:pt x="493" y="114"/>
                  </a:lnTo>
                  <a:lnTo>
                    <a:pt x="490" y="118"/>
                  </a:lnTo>
                  <a:lnTo>
                    <a:pt x="479" y="121"/>
                  </a:lnTo>
                  <a:lnTo>
                    <a:pt x="471" y="125"/>
                  </a:lnTo>
                  <a:lnTo>
                    <a:pt x="453" y="133"/>
                  </a:lnTo>
                  <a:lnTo>
                    <a:pt x="434" y="136"/>
                  </a:lnTo>
                  <a:lnTo>
                    <a:pt x="416" y="144"/>
                  </a:lnTo>
                  <a:lnTo>
                    <a:pt x="401" y="147"/>
                  </a:lnTo>
                  <a:lnTo>
                    <a:pt x="386" y="151"/>
                  </a:lnTo>
                  <a:lnTo>
                    <a:pt x="372" y="158"/>
                  </a:lnTo>
                  <a:lnTo>
                    <a:pt x="350" y="162"/>
                  </a:lnTo>
                  <a:lnTo>
                    <a:pt x="328" y="169"/>
                  </a:lnTo>
                  <a:lnTo>
                    <a:pt x="305" y="173"/>
                  </a:lnTo>
                  <a:lnTo>
                    <a:pt x="287" y="177"/>
                  </a:lnTo>
                  <a:lnTo>
                    <a:pt x="265" y="180"/>
                  </a:lnTo>
                  <a:lnTo>
                    <a:pt x="243" y="180"/>
                  </a:lnTo>
                  <a:lnTo>
                    <a:pt x="221" y="184"/>
                  </a:lnTo>
                  <a:lnTo>
                    <a:pt x="195" y="184"/>
                  </a:lnTo>
                  <a:lnTo>
                    <a:pt x="184" y="184"/>
                  </a:lnTo>
                  <a:lnTo>
                    <a:pt x="169" y="184"/>
                  </a:lnTo>
                  <a:lnTo>
                    <a:pt x="151" y="184"/>
                  </a:lnTo>
                  <a:lnTo>
                    <a:pt x="132" y="184"/>
                  </a:lnTo>
                  <a:lnTo>
                    <a:pt x="114" y="184"/>
                  </a:lnTo>
                  <a:lnTo>
                    <a:pt x="95" y="184"/>
                  </a:lnTo>
                  <a:lnTo>
                    <a:pt x="73" y="184"/>
                  </a:lnTo>
                  <a:lnTo>
                    <a:pt x="51" y="184"/>
                  </a:lnTo>
                  <a:lnTo>
                    <a:pt x="25" y="184"/>
                  </a:lnTo>
                  <a:lnTo>
                    <a:pt x="0" y="184"/>
                  </a:lnTo>
                </a:path>
              </a:pathLst>
            </a:custGeom>
            <a:noFill/>
            <a:ln w="13970">
              <a:solidFill>
                <a:srgbClr val="99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76" name="Freeform 112">
              <a:extLst>
                <a:ext uri="{FF2B5EF4-FFF2-40B4-BE49-F238E27FC236}">
                  <a16:creationId xmlns:a16="http://schemas.microsoft.com/office/drawing/2014/main" id="{1DA25CA0-AC7C-44AE-825A-8E3503548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" y="3910"/>
              <a:ext cx="531" cy="37"/>
            </a:xfrm>
            <a:custGeom>
              <a:avLst/>
              <a:gdLst>
                <a:gd name="T0" fmla="*/ 531 w 531"/>
                <a:gd name="T1" fmla="*/ 37 h 37"/>
                <a:gd name="T2" fmla="*/ 505 w 531"/>
                <a:gd name="T3" fmla="*/ 37 h 37"/>
                <a:gd name="T4" fmla="*/ 479 w 531"/>
                <a:gd name="T5" fmla="*/ 33 h 37"/>
                <a:gd name="T6" fmla="*/ 450 w 531"/>
                <a:gd name="T7" fmla="*/ 33 h 37"/>
                <a:gd name="T8" fmla="*/ 416 w 531"/>
                <a:gd name="T9" fmla="*/ 30 h 37"/>
                <a:gd name="T10" fmla="*/ 383 w 531"/>
                <a:gd name="T11" fmla="*/ 26 h 37"/>
                <a:gd name="T12" fmla="*/ 346 w 531"/>
                <a:gd name="T13" fmla="*/ 22 h 37"/>
                <a:gd name="T14" fmla="*/ 310 w 531"/>
                <a:gd name="T15" fmla="*/ 22 h 37"/>
                <a:gd name="T16" fmla="*/ 273 w 531"/>
                <a:gd name="T17" fmla="*/ 19 h 37"/>
                <a:gd name="T18" fmla="*/ 199 w 531"/>
                <a:gd name="T19" fmla="*/ 11 h 37"/>
                <a:gd name="T20" fmla="*/ 162 w 531"/>
                <a:gd name="T21" fmla="*/ 8 h 37"/>
                <a:gd name="T22" fmla="*/ 129 w 531"/>
                <a:gd name="T23" fmla="*/ 8 h 37"/>
                <a:gd name="T24" fmla="*/ 92 w 531"/>
                <a:gd name="T25" fmla="*/ 4 h 37"/>
                <a:gd name="T26" fmla="*/ 59 w 531"/>
                <a:gd name="T27" fmla="*/ 4 h 37"/>
                <a:gd name="T28" fmla="*/ 30 w 531"/>
                <a:gd name="T29" fmla="*/ 0 h 37"/>
                <a:gd name="T30" fmla="*/ 0 w 531"/>
                <a:gd name="T3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1" h="37">
                  <a:moveTo>
                    <a:pt x="531" y="37"/>
                  </a:moveTo>
                  <a:lnTo>
                    <a:pt x="505" y="37"/>
                  </a:lnTo>
                  <a:lnTo>
                    <a:pt x="479" y="33"/>
                  </a:lnTo>
                  <a:lnTo>
                    <a:pt x="450" y="33"/>
                  </a:lnTo>
                  <a:lnTo>
                    <a:pt x="416" y="30"/>
                  </a:lnTo>
                  <a:lnTo>
                    <a:pt x="383" y="26"/>
                  </a:lnTo>
                  <a:lnTo>
                    <a:pt x="346" y="22"/>
                  </a:lnTo>
                  <a:lnTo>
                    <a:pt x="310" y="22"/>
                  </a:lnTo>
                  <a:lnTo>
                    <a:pt x="273" y="19"/>
                  </a:lnTo>
                  <a:lnTo>
                    <a:pt x="199" y="11"/>
                  </a:lnTo>
                  <a:lnTo>
                    <a:pt x="162" y="8"/>
                  </a:lnTo>
                  <a:lnTo>
                    <a:pt x="129" y="8"/>
                  </a:lnTo>
                  <a:lnTo>
                    <a:pt x="92" y="4"/>
                  </a:lnTo>
                  <a:lnTo>
                    <a:pt x="59" y="4"/>
                  </a:ln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444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77" name="Freeform 113">
              <a:extLst>
                <a:ext uri="{FF2B5EF4-FFF2-40B4-BE49-F238E27FC236}">
                  <a16:creationId xmlns:a16="http://schemas.microsoft.com/office/drawing/2014/main" id="{47EAFE9F-FEBE-4869-B374-3D0A4F45B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3" y="4318"/>
              <a:ext cx="574" cy="188"/>
            </a:xfrm>
            <a:custGeom>
              <a:avLst/>
              <a:gdLst>
                <a:gd name="T0" fmla="*/ 574 w 574"/>
                <a:gd name="T1" fmla="*/ 0 h 188"/>
                <a:gd name="T2" fmla="*/ 563 w 574"/>
                <a:gd name="T3" fmla="*/ 4 h 188"/>
                <a:gd name="T4" fmla="*/ 549 w 574"/>
                <a:gd name="T5" fmla="*/ 4 h 188"/>
                <a:gd name="T6" fmla="*/ 537 w 574"/>
                <a:gd name="T7" fmla="*/ 8 h 188"/>
                <a:gd name="T8" fmla="*/ 534 w 574"/>
                <a:gd name="T9" fmla="*/ 8 h 188"/>
                <a:gd name="T10" fmla="*/ 530 w 574"/>
                <a:gd name="T11" fmla="*/ 12 h 188"/>
                <a:gd name="T12" fmla="*/ 523 w 574"/>
                <a:gd name="T13" fmla="*/ 23 h 188"/>
                <a:gd name="T14" fmla="*/ 515 w 574"/>
                <a:gd name="T15" fmla="*/ 30 h 188"/>
                <a:gd name="T16" fmla="*/ 515 w 574"/>
                <a:gd name="T17" fmla="*/ 37 h 188"/>
                <a:gd name="T18" fmla="*/ 515 w 574"/>
                <a:gd name="T19" fmla="*/ 45 h 188"/>
                <a:gd name="T20" fmla="*/ 515 w 574"/>
                <a:gd name="T21" fmla="*/ 52 h 188"/>
                <a:gd name="T22" fmla="*/ 515 w 574"/>
                <a:gd name="T23" fmla="*/ 59 h 188"/>
                <a:gd name="T24" fmla="*/ 519 w 574"/>
                <a:gd name="T25" fmla="*/ 74 h 188"/>
                <a:gd name="T26" fmla="*/ 523 w 574"/>
                <a:gd name="T27" fmla="*/ 81 h 188"/>
                <a:gd name="T28" fmla="*/ 523 w 574"/>
                <a:gd name="T29" fmla="*/ 89 h 188"/>
                <a:gd name="T30" fmla="*/ 519 w 574"/>
                <a:gd name="T31" fmla="*/ 96 h 188"/>
                <a:gd name="T32" fmla="*/ 515 w 574"/>
                <a:gd name="T33" fmla="*/ 103 h 188"/>
                <a:gd name="T34" fmla="*/ 512 w 574"/>
                <a:gd name="T35" fmla="*/ 107 h 188"/>
                <a:gd name="T36" fmla="*/ 501 w 574"/>
                <a:gd name="T37" fmla="*/ 114 h 188"/>
                <a:gd name="T38" fmla="*/ 493 w 574"/>
                <a:gd name="T39" fmla="*/ 118 h 188"/>
                <a:gd name="T40" fmla="*/ 490 w 574"/>
                <a:gd name="T41" fmla="*/ 122 h 188"/>
                <a:gd name="T42" fmla="*/ 479 w 574"/>
                <a:gd name="T43" fmla="*/ 125 h 188"/>
                <a:gd name="T44" fmla="*/ 471 w 574"/>
                <a:gd name="T45" fmla="*/ 129 h 188"/>
                <a:gd name="T46" fmla="*/ 453 w 574"/>
                <a:gd name="T47" fmla="*/ 133 h 188"/>
                <a:gd name="T48" fmla="*/ 434 w 574"/>
                <a:gd name="T49" fmla="*/ 140 h 188"/>
                <a:gd name="T50" fmla="*/ 416 w 574"/>
                <a:gd name="T51" fmla="*/ 148 h 188"/>
                <a:gd name="T52" fmla="*/ 401 w 574"/>
                <a:gd name="T53" fmla="*/ 151 h 188"/>
                <a:gd name="T54" fmla="*/ 386 w 574"/>
                <a:gd name="T55" fmla="*/ 155 h 188"/>
                <a:gd name="T56" fmla="*/ 372 w 574"/>
                <a:gd name="T57" fmla="*/ 159 h 188"/>
                <a:gd name="T58" fmla="*/ 350 w 574"/>
                <a:gd name="T59" fmla="*/ 166 h 188"/>
                <a:gd name="T60" fmla="*/ 328 w 574"/>
                <a:gd name="T61" fmla="*/ 173 h 188"/>
                <a:gd name="T62" fmla="*/ 305 w 574"/>
                <a:gd name="T63" fmla="*/ 177 h 188"/>
                <a:gd name="T64" fmla="*/ 287 w 574"/>
                <a:gd name="T65" fmla="*/ 181 h 188"/>
                <a:gd name="T66" fmla="*/ 265 w 574"/>
                <a:gd name="T67" fmla="*/ 184 h 188"/>
                <a:gd name="T68" fmla="*/ 243 w 574"/>
                <a:gd name="T69" fmla="*/ 184 h 188"/>
                <a:gd name="T70" fmla="*/ 221 w 574"/>
                <a:gd name="T71" fmla="*/ 184 h 188"/>
                <a:gd name="T72" fmla="*/ 195 w 574"/>
                <a:gd name="T73" fmla="*/ 188 h 188"/>
                <a:gd name="T74" fmla="*/ 184 w 574"/>
                <a:gd name="T75" fmla="*/ 188 h 188"/>
                <a:gd name="T76" fmla="*/ 169 w 574"/>
                <a:gd name="T77" fmla="*/ 188 h 188"/>
                <a:gd name="T78" fmla="*/ 151 w 574"/>
                <a:gd name="T79" fmla="*/ 188 h 188"/>
                <a:gd name="T80" fmla="*/ 132 w 574"/>
                <a:gd name="T81" fmla="*/ 188 h 188"/>
                <a:gd name="T82" fmla="*/ 114 w 574"/>
                <a:gd name="T83" fmla="*/ 188 h 188"/>
                <a:gd name="T84" fmla="*/ 95 w 574"/>
                <a:gd name="T85" fmla="*/ 184 h 188"/>
                <a:gd name="T86" fmla="*/ 73 w 574"/>
                <a:gd name="T87" fmla="*/ 184 h 188"/>
                <a:gd name="T88" fmla="*/ 51 w 574"/>
                <a:gd name="T89" fmla="*/ 184 h 188"/>
                <a:gd name="T90" fmla="*/ 25 w 574"/>
                <a:gd name="T91" fmla="*/ 184 h 188"/>
                <a:gd name="T92" fmla="*/ 0 w 574"/>
                <a:gd name="T93" fmla="*/ 18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4" h="188">
                  <a:moveTo>
                    <a:pt x="574" y="0"/>
                  </a:moveTo>
                  <a:lnTo>
                    <a:pt x="563" y="4"/>
                  </a:lnTo>
                  <a:lnTo>
                    <a:pt x="549" y="4"/>
                  </a:lnTo>
                  <a:lnTo>
                    <a:pt x="537" y="8"/>
                  </a:lnTo>
                  <a:lnTo>
                    <a:pt x="534" y="8"/>
                  </a:lnTo>
                  <a:lnTo>
                    <a:pt x="530" y="12"/>
                  </a:lnTo>
                  <a:lnTo>
                    <a:pt x="523" y="23"/>
                  </a:lnTo>
                  <a:lnTo>
                    <a:pt x="515" y="30"/>
                  </a:lnTo>
                  <a:lnTo>
                    <a:pt x="515" y="37"/>
                  </a:lnTo>
                  <a:lnTo>
                    <a:pt x="515" y="45"/>
                  </a:lnTo>
                  <a:lnTo>
                    <a:pt x="515" y="52"/>
                  </a:lnTo>
                  <a:lnTo>
                    <a:pt x="515" y="59"/>
                  </a:lnTo>
                  <a:lnTo>
                    <a:pt x="519" y="74"/>
                  </a:lnTo>
                  <a:lnTo>
                    <a:pt x="523" y="81"/>
                  </a:lnTo>
                  <a:lnTo>
                    <a:pt x="523" y="89"/>
                  </a:lnTo>
                  <a:lnTo>
                    <a:pt x="519" y="96"/>
                  </a:lnTo>
                  <a:lnTo>
                    <a:pt x="515" y="103"/>
                  </a:lnTo>
                  <a:lnTo>
                    <a:pt x="512" y="107"/>
                  </a:lnTo>
                  <a:lnTo>
                    <a:pt x="501" y="114"/>
                  </a:lnTo>
                  <a:lnTo>
                    <a:pt x="493" y="118"/>
                  </a:lnTo>
                  <a:lnTo>
                    <a:pt x="490" y="122"/>
                  </a:lnTo>
                  <a:lnTo>
                    <a:pt x="479" y="125"/>
                  </a:lnTo>
                  <a:lnTo>
                    <a:pt x="471" y="129"/>
                  </a:lnTo>
                  <a:lnTo>
                    <a:pt x="453" y="133"/>
                  </a:lnTo>
                  <a:lnTo>
                    <a:pt x="434" y="140"/>
                  </a:lnTo>
                  <a:lnTo>
                    <a:pt x="416" y="148"/>
                  </a:lnTo>
                  <a:lnTo>
                    <a:pt x="401" y="151"/>
                  </a:lnTo>
                  <a:lnTo>
                    <a:pt x="386" y="155"/>
                  </a:lnTo>
                  <a:lnTo>
                    <a:pt x="372" y="159"/>
                  </a:lnTo>
                  <a:lnTo>
                    <a:pt x="350" y="166"/>
                  </a:lnTo>
                  <a:lnTo>
                    <a:pt x="328" y="173"/>
                  </a:lnTo>
                  <a:lnTo>
                    <a:pt x="305" y="177"/>
                  </a:lnTo>
                  <a:lnTo>
                    <a:pt x="287" y="181"/>
                  </a:lnTo>
                  <a:lnTo>
                    <a:pt x="265" y="184"/>
                  </a:lnTo>
                  <a:lnTo>
                    <a:pt x="243" y="184"/>
                  </a:lnTo>
                  <a:lnTo>
                    <a:pt x="221" y="184"/>
                  </a:lnTo>
                  <a:lnTo>
                    <a:pt x="195" y="188"/>
                  </a:lnTo>
                  <a:lnTo>
                    <a:pt x="184" y="188"/>
                  </a:lnTo>
                  <a:lnTo>
                    <a:pt x="169" y="188"/>
                  </a:lnTo>
                  <a:lnTo>
                    <a:pt x="151" y="188"/>
                  </a:lnTo>
                  <a:lnTo>
                    <a:pt x="132" y="188"/>
                  </a:lnTo>
                  <a:lnTo>
                    <a:pt x="114" y="188"/>
                  </a:lnTo>
                  <a:lnTo>
                    <a:pt x="95" y="184"/>
                  </a:lnTo>
                  <a:lnTo>
                    <a:pt x="73" y="184"/>
                  </a:lnTo>
                  <a:lnTo>
                    <a:pt x="51" y="184"/>
                  </a:lnTo>
                  <a:lnTo>
                    <a:pt x="25" y="184"/>
                  </a:lnTo>
                  <a:lnTo>
                    <a:pt x="0" y="184"/>
                  </a:lnTo>
                </a:path>
              </a:pathLst>
            </a:custGeom>
            <a:noFill/>
            <a:ln w="13970">
              <a:solidFill>
                <a:srgbClr val="99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78" name="Freeform 114">
              <a:extLst>
                <a:ext uri="{FF2B5EF4-FFF2-40B4-BE49-F238E27FC236}">
                  <a16:creationId xmlns:a16="http://schemas.microsoft.com/office/drawing/2014/main" id="{3E4E94B0-FD0E-4115-B3E6-0372E7003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" y="4491"/>
              <a:ext cx="531" cy="37"/>
            </a:xfrm>
            <a:custGeom>
              <a:avLst/>
              <a:gdLst>
                <a:gd name="T0" fmla="*/ 531 w 531"/>
                <a:gd name="T1" fmla="*/ 37 h 37"/>
                <a:gd name="T2" fmla="*/ 505 w 531"/>
                <a:gd name="T3" fmla="*/ 33 h 37"/>
                <a:gd name="T4" fmla="*/ 479 w 531"/>
                <a:gd name="T5" fmla="*/ 33 h 37"/>
                <a:gd name="T6" fmla="*/ 450 w 531"/>
                <a:gd name="T7" fmla="*/ 30 h 37"/>
                <a:gd name="T8" fmla="*/ 416 w 531"/>
                <a:gd name="T9" fmla="*/ 30 h 37"/>
                <a:gd name="T10" fmla="*/ 383 w 531"/>
                <a:gd name="T11" fmla="*/ 26 h 37"/>
                <a:gd name="T12" fmla="*/ 346 w 531"/>
                <a:gd name="T13" fmla="*/ 22 h 37"/>
                <a:gd name="T14" fmla="*/ 310 w 531"/>
                <a:gd name="T15" fmla="*/ 19 h 37"/>
                <a:gd name="T16" fmla="*/ 273 w 531"/>
                <a:gd name="T17" fmla="*/ 19 h 37"/>
                <a:gd name="T18" fmla="*/ 199 w 531"/>
                <a:gd name="T19" fmla="*/ 11 h 37"/>
                <a:gd name="T20" fmla="*/ 162 w 531"/>
                <a:gd name="T21" fmla="*/ 8 h 37"/>
                <a:gd name="T22" fmla="*/ 129 w 531"/>
                <a:gd name="T23" fmla="*/ 8 h 37"/>
                <a:gd name="T24" fmla="*/ 92 w 531"/>
                <a:gd name="T25" fmla="*/ 4 h 37"/>
                <a:gd name="T26" fmla="*/ 59 w 531"/>
                <a:gd name="T27" fmla="*/ 4 h 37"/>
                <a:gd name="T28" fmla="*/ 30 w 531"/>
                <a:gd name="T29" fmla="*/ 0 h 37"/>
                <a:gd name="T30" fmla="*/ 0 w 531"/>
                <a:gd name="T3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1" h="37">
                  <a:moveTo>
                    <a:pt x="531" y="37"/>
                  </a:moveTo>
                  <a:lnTo>
                    <a:pt x="505" y="33"/>
                  </a:lnTo>
                  <a:lnTo>
                    <a:pt x="479" y="33"/>
                  </a:lnTo>
                  <a:lnTo>
                    <a:pt x="450" y="30"/>
                  </a:lnTo>
                  <a:lnTo>
                    <a:pt x="416" y="30"/>
                  </a:lnTo>
                  <a:lnTo>
                    <a:pt x="383" y="26"/>
                  </a:lnTo>
                  <a:lnTo>
                    <a:pt x="346" y="22"/>
                  </a:lnTo>
                  <a:lnTo>
                    <a:pt x="310" y="19"/>
                  </a:lnTo>
                  <a:lnTo>
                    <a:pt x="273" y="19"/>
                  </a:lnTo>
                  <a:lnTo>
                    <a:pt x="199" y="11"/>
                  </a:lnTo>
                  <a:lnTo>
                    <a:pt x="162" y="8"/>
                  </a:lnTo>
                  <a:lnTo>
                    <a:pt x="129" y="8"/>
                  </a:lnTo>
                  <a:lnTo>
                    <a:pt x="92" y="4"/>
                  </a:lnTo>
                  <a:lnTo>
                    <a:pt x="59" y="4"/>
                  </a:ln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444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79" name="Freeform 115">
              <a:extLst>
                <a:ext uri="{FF2B5EF4-FFF2-40B4-BE49-F238E27FC236}">
                  <a16:creationId xmlns:a16="http://schemas.microsoft.com/office/drawing/2014/main" id="{FF2401A3-0B81-43DD-814C-6A61E61CB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3" y="4929"/>
              <a:ext cx="574" cy="184"/>
            </a:xfrm>
            <a:custGeom>
              <a:avLst/>
              <a:gdLst>
                <a:gd name="T0" fmla="*/ 574 w 574"/>
                <a:gd name="T1" fmla="*/ 0 h 184"/>
                <a:gd name="T2" fmla="*/ 563 w 574"/>
                <a:gd name="T3" fmla="*/ 0 h 184"/>
                <a:gd name="T4" fmla="*/ 552 w 574"/>
                <a:gd name="T5" fmla="*/ 0 h 184"/>
                <a:gd name="T6" fmla="*/ 537 w 574"/>
                <a:gd name="T7" fmla="*/ 4 h 184"/>
                <a:gd name="T8" fmla="*/ 534 w 574"/>
                <a:gd name="T9" fmla="*/ 7 h 184"/>
                <a:gd name="T10" fmla="*/ 530 w 574"/>
                <a:gd name="T11" fmla="*/ 11 h 184"/>
                <a:gd name="T12" fmla="*/ 523 w 574"/>
                <a:gd name="T13" fmla="*/ 18 h 184"/>
                <a:gd name="T14" fmla="*/ 519 w 574"/>
                <a:gd name="T15" fmla="*/ 26 h 184"/>
                <a:gd name="T16" fmla="*/ 515 w 574"/>
                <a:gd name="T17" fmla="*/ 33 h 184"/>
                <a:gd name="T18" fmla="*/ 515 w 574"/>
                <a:gd name="T19" fmla="*/ 40 h 184"/>
                <a:gd name="T20" fmla="*/ 515 w 574"/>
                <a:gd name="T21" fmla="*/ 51 h 184"/>
                <a:gd name="T22" fmla="*/ 515 w 574"/>
                <a:gd name="T23" fmla="*/ 59 h 184"/>
                <a:gd name="T24" fmla="*/ 523 w 574"/>
                <a:gd name="T25" fmla="*/ 70 h 184"/>
                <a:gd name="T26" fmla="*/ 523 w 574"/>
                <a:gd name="T27" fmla="*/ 77 h 184"/>
                <a:gd name="T28" fmla="*/ 523 w 574"/>
                <a:gd name="T29" fmla="*/ 84 h 184"/>
                <a:gd name="T30" fmla="*/ 519 w 574"/>
                <a:gd name="T31" fmla="*/ 92 h 184"/>
                <a:gd name="T32" fmla="*/ 515 w 574"/>
                <a:gd name="T33" fmla="*/ 99 h 184"/>
                <a:gd name="T34" fmla="*/ 512 w 574"/>
                <a:gd name="T35" fmla="*/ 107 h 184"/>
                <a:gd name="T36" fmla="*/ 501 w 574"/>
                <a:gd name="T37" fmla="*/ 110 h 184"/>
                <a:gd name="T38" fmla="*/ 493 w 574"/>
                <a:gd name="T39" fmla="*/ 114 h 184"/>
                <a:gd name="T40" fmla="*/ 490 w 574"/>
                <a:gd name="T41" fmla="*/ 118 h 184"/>
                <a:gd name="T42" fmla="*/ 479 w 574"/>
                <a:gd name="T43" fmla="*/ 121 h 184"/>
                <a:gd name="T44" fmla="*/ 471 w 574"/>
                <a:gd name="T45" fmla="*/ 125 h 184"/>
                <a:gd name="T46" fmla="*/ 453 w 574"/>
                <a:gd name="T47" fmla="*/ 132 h 184"/>
                <a:gd name="T48" fmla="*/ 434 w 574"/>
                <a:gd name="T49" fmla="*/ 136 h 184"/>
                <a:gd name="T50" fmla="*/ 416 w 574"/>
                <a:gd name="T51" fmla="*/ 143 h 184"/>
                <a:gd name="T52" fmla="*/ 401 w 574"/>
                <a:gd name="T53" fmla="*/ 147 h 184"/>
                <a:gd name="T54" fmla="*/ 386 w 574"/>
                <a:gd name="T55" fmla="*/ 151 h 184"/>
                <a:gd name="T56" fmla="*/ 372 w 574"/>
                <a:gd name="T57" fmla="*/ 154 h 184"/>
                <a:gd name="T58" fmla="*/ 350 w 574"/>
                <a:gd name="T59" fmla="*/ 162 h 184"/>
                <a:gd name="T60" fmla="*/ 328 w 574"/>
                <a:gd name="T61" fmla="*/ 169 h 184"/>
                <a:gd name="T62" fmla="*/ 305 w 574"/>
                <a:gd name="T63" fmla="*/ 173 h 184"/>
                <a:gd name="T64" fmla="*/ 287 w 574"/>
                <a:gd name="T65" fmla="*/ 176 h 184"/>
                <a:gd name="T66" fmla="*/ 265 w 574"/>
                <a:gd name="T67" fmla="*/ 180 h 184"/>
                <a:gd name="T68" fmla="*/ 243 w 574"/>
                <a:gd name="T69" fmla="*/ 180 h 184"/>
                <a:gd name="T70" fmla="*/ 221 w 574"/>
                <a:gd name="T71" fmla="*/ 184 h 184"/>
                <a:gd name="T72" fmla="*/ 195 w 574"/>
                <a:gd name="T73" fmla="*/ 184 h 184"/>
                <a:gd name="T74" fmla="*/ 184 w 574"/>
                <a:gd name="T75" fmla="*/ 184 h 184"/>
                <a:gd name="T76" fmla="*/ 169 w 574"/>
                <a:gd name="T77" fmla="*/ 184 h 184"/>
                <a:gd name="T78" fmla="*/ 151 w 574"/>
                <a:gd name="T79" fmla="*/ 184 h 184"/>
                <a:gd name="T80" fmla="*/ 136 w 574"/>
                <a:gd name="T81" fmla="*/ 184 h 184"/>
                <a:gd name="T82" fmla="*/ 114 w 574"/>
                <a:gd name="T83" fmla="*/ 184 h 184"/>
                <a:gd name="T84" fmla="*/ 95 w 574"/>
                <a:gd name="T85" fmla="*/ 184 h 184"/>
                <a:gd name="T86" fmla="*/ 73 w 574"/>
                <a:gd name="T87" fmla="*/ 184 h 184"/>
                <a:gd name="T88" fmla="*/ 51 w 574"/>
                <a:gd name="T89" fmla="*/ 184 h 184"/>
                <a:gd name="T90" fmla="*/ 25 w 574"/>
                <a:gd name="T91" fmla="*/ 184 h 184"/>
                <a:gd name="T92" fmla="*/ 0 w 574"/>
                <a:gd name="T9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4" h="184">
                  <a:moveTo>
                    <a:pt x="574" y="0"/>
                  </a:moveTo>
                  <a:lnTo>
                    <a:pt x="563" y="0"/>
                  </a:lnTo>
                  <a:lnTo>
                    <a:pt x="552" y="0"/>
                  </a:lnTo>
                  <a:lnTo>
                    <a:pt x="537" y="4"/>
                  </a:lnTo>
                  <a:lnTo>
                    <a:pt x="534" y="7"/>
                  </a:lnTo>
                  <a:lnTo>
                    <a:pt x="530" y="11"/>
                  </a:lnTo>
                  <a:lnTo>
                    <a:pt x="523" y="18"/>
                  </a:lnTo>
                  <a:lnTo>
                    <a:pt x="519" y="26"/>
                  </a:lnTo>
                  <a:lnTo>
                    <a:pt x="515" y="33"/>
                  </a:lnTo>
                  <a:lnTo>
                    <a:pt x="515" y="40"/>
                  </a:lnTo>
                  <a:lnTo>
                    <a:pt x="515" y="51"/>
                  </a:lnTo>
                  <a:lnTo>
                    <a:pt x="515" y="59"/>
                  </a:lnTo>
                  <a:lnTo>
                    <a:pt x="523" y="70"/>
                  </a:lnTo>
                  <a:lnTo>
                    <a:pt x="523" y="77"/>
                  </a:lnTo>
                  <a:lnTo>
                    <a:pt x="523" y="84"/>
                  </a:lnTo>
                  <a:lnTo>
                    <a:pt x="519" y="92"/>
                  </a:lnTo>
                  <a:lnTo>
                    <a:pt x="515" y="99"/>
                  </a:lnTo>
                  <a:lnTo>
                    <a:pt x="512" y="107"/>
                  </a:lnTo>
                  <a:lnTo>
                    <a:pt x="501" y="110"/>
                  </a:lnTo>
                  <a:lnTo>
                    <a:pt x="493" y="114"/>
                  </a:lnTo>
                  <a:lnTo>
                    <a:pt x="490" y="118"/>
                  </a:lnTo>
                  <a:lnTo>
                    <a:pt x="479" y="121"/>
                  </a:lnTo>
                  <a:lnTo>
                    <a:pt x="471" y="125"/>
                  </a:lnTo>
                  <a:lnTo>
                    <a:pt x="453" y="132"/>
                  </a:lnTo>
                  <a:lnTo>
                    <a:pt x="434" y="136"/>
                  </a:lnTo>
                  <a:lnTo>
                    <a:pt x="416" y="143"/>
                  </a:lnTo>
                  <a:lnTo>
                    <a:pt x="401" y="147"/>
                  </a:lnTo>
                  <a:lnTo>
                    <a:pt x="386" y="151"/>
                  </a:lnTo>
                  <a:lnTo>
                    <a:pt x="372" y="154"/>
                  </a:lnTo>
                  <a:lnTo>
                    <a:pt x="350" y="162"/>
                  </a:lnTo>
                  <a:lnTo>
                    <a:pt x="328" y="169"/>
                  </a:lnTo>
                  <a:lnTo>
                    <a:pt x="305" y="173"/>
                  </a:lnTo>
                  <a:lnTo>
                    <a:pt x="287" y="176"/>
                  </a:lnTo>
                  <a:lnTo>
                    <a:pt x="265" y="180"/>
                  </a:lnTo>
                  <a:lnTo>
                    <a:pt x="243" y="180"/>
                  </a:lnTo>
                  <a:lnTo>
                    <a:pt x="221" y="184"/>
                  </a:lnTo>
                  <a:lnTo>
                    <a:pt x="195" y="184"/>
                  </a:lnTo>
                  <a:lnTo>
                    <a:pt x="184" y="184"/>
                  </a:lnTo>
                  <a:lnTo>
                    <a:pt x="169" y="184"/>
                  </a:lnTo>
                  <a:lnTo>
                    <a:pt x="151" y="184"/>
                  </a:lnTo>
                  <a:lnTo>
                    <a:pt x="136" y="184"/>
                  </a:lnTo>
                  <a:lnTo>
                    <a:pt x="114" y="184"/>
                  </a:lnTo>
                  <a:lnTo>
                    <a:pt x="95" y="184"/>
                  </a:lnTo>
                  <a:lnTo>
                    <a:pt x="73" y="184"/>
                  </a:lnTo>
                  <a:lnTo>
                    <a:pt x="51" y="184"/>
                  </a:lnTo>
                  <a:lnTo>
                    <a:pt x="25" y="184"/>
                  </a:lnTo>
                  <a:lnTo>
                    <a:pt x="0" y="184"/>
                  </a:lnTo>
                </a:path>
              </a:pathLst>
            </a:custGeom>
            <a:noFill/>
            <a:ln w="13970">
              <a:solidFill>
                <a:srgbClr val="99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80" name="Freeform 116">
              <a:extLst>
                <a:ext uri="{FF2B5EF4-FFF2-40B4-BE49-F238E27FC236}">
                  <a16:creationId xmlns:a16="http://schemas.microsoft.com/office/drawing/2014/main" id="{97EFDD96-6A1C-4022-B106-3B3A37B01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" y="5098"/>
              <a:ext cx="531" cy="37"/>
            </a:xfrm>
            <a:custGeom>
              <a:avLst/>
              <a:gdLst>
                <a:gd name="T0" fmla="*/ 531 w 531"/>
                <a:gd name="T1" fmla="*/ 37 h 37"/>
                <a:gd name="T2" fmla="*/ 505 w 531"/>
                <a:gd name="T3" fmla="*/ 33 h 37"/>
                <a:gd name="T4" fmla="*/ 479 w 531"/>
                <a:gd name="T5" fmla="*/ 33 h 37"/>
                <a:gd name="T6" fmla="*/ 450 w 531"/>
                <a:gd name="T7" fmla="*/ 29 h 37"/>
                <a:gd name="T8" fmla="*/ 416 w 531"/>
                <a:gd name="T9" fmla="*/ 29 h 37"/>
                <a:gd name="T10" fmla="*/ 383 w 531"/>
                <a:gd name="T11" fmla="*/ 26 h 37"/>
                <a:gd name="T12" fmla="*/ 346 w 531"/>
                <a:gd name="T13" fmla="*/ 22 h 37"/>
                <a:gd name="T14" fmla="*/ 310 w 531"/>
                <a:gd name="T15" fmla="*/ 18 h 37"/>
                <a:gd name="T16" fmla="*/ 273 w 531"/>
                <a:gd name="T17" fmla="*/ 18 h 37"/>
                <a:gd name="T18" fmla="*/ 199 w 531"/>
                <a:gd name="T19" fmla="*/ 11 h 37"/>
                <a:gd name="T20" fmla="*/ 162 w 531"/>
                <a:gd name="T21" fmla="*/ 7 h 37"/>
                <a:gd name="T22" fmla="*/ 129 w 531"/>
                <a:gd name="T23" fmla="*/ 7 h 37"/>
                <a:gd name="T24" fmla="*/ 92 w 531"/>
                <a:gd name="T25" fmla="*/ 4 h 37"/>
                <a:gd name="T26" fmla="*/ 59 w 531"/>
                <a:gd name="T27" fmla="*/ 4 h 37"/>
                <a:gd name="T28" fmla="*/ 30 w 531"/>
                <a:gd name="T29" fmla="*/ 0 h 37"/>
                <a:gd name="T30" fmla="*/ 0 w 531"/>
                <a:gd name="T3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1" h="37">
                  <a:moveTo>
                    <a:pt x="531" y="37"/>
                  </a:moveTo>
                  <a:lnTo>
                    <a:pt x="505" y="33"/>
                  </a:lnTo>
                  <a:lnTo>
                    <a:pt x="479" y="33"/>
                  </a:lnTo>
                  <a:lnTo>
                    <a:pt x="450" y="29"/>
                  </a:lnTo>
                  <a:lnTo>
                    <a:pt x="416" y="29"/>
                  </a:lnTo>
                  <a:lnTo>
                    <a:pt x="383" y="26"/>
                  </a:lnTo>
                  <a:lnTo>
                    <a:pt x="346" y="22"/>
                  </a:lnTo>
                  <a:lnTo>
                    <a:pt x="310" y="18"/>
                  </a:lnTo>
                  <a:lnTo>
                    <a:pt x="273" y="18"/>
                  </a:lnTo>
                  <a:lnTo>
                    <a:pt x="199" y="11"/>
                  </a:lnTo>
                  <a:lnTo>
                    <a:pt x="162" y="7"/>
                  </a:lnTo>
                  <a:lnTo>
                    <a:pt x="129" y="7"/>
                  </a:lnTo>
                  <a:lnTo>
                    <a:pt x="92" y="4"/>
                  </a:lnTo>
                  <a:lnTo>
                    <a:pt x="59" y="4"/>
                  </a:ln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444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1381" name="Group 117">
            <a:extLst>
              <a:ext uri="{FF2B5EF4-FFF2-40B4-BE49-F238E27FC236}">
                <a16:creationId xmlns:a16="http://schemas.microsoft.com/office/drawing/2014/main" id="{A251D120-A520-4FCD-B325-3D85B1C94E0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71775" y="2205038"/>
            <a:ext cx="1419225" cy="1212850"/>
            <a:chOff x="5873" y="3380"/>
            <a:chExt cx="2235" cy="1911"/>
          </a:xfrm>
        </p:grpSpPr>
        <p:sp>
          <p:nvSpPr>
            <p:cNvPr id="11382" name="AutoShape 118">
              <a:extLst>
                <a:ext uri="{FF2B5EF4-FFF2-40B4-BE49-F238E27FC236}">
                  <a16:creationId xmlns:a16="http://schemas.microsoft.com/office/drawing/2014/main" id="{F97ECD78-B0AF-499A-BD6A-D0B6F6234D7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873" y="3380"/>
              <a:ext cx="2235" cy="1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83" name="Rectangle 119">
              <a:extLst>
                <a:ext uri="{FF2B5EF4-FFF2-40B4-BE49-F238E27FC236}">
                  <a16:creationId xmlns:a16="http://schemas.microsoft.com/office/drawing/2014/main" id="{AB60EC9B-4EF5-4570-A173-57687DB16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3" y="3380"/>
              <a:ext cx="3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60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endParaRPr lang="sv-SE" altLang="sv-SE"/>
            </a:p>
          </p:txBody>
        </p:sp>
        <p:sp>
          <p:nvSpPr>
            <p:cNvPr id="11384" name="Rectangle 120">
              <a:extLst>
                <a:ext uri="{FF2B5EF4-FFF2-40B4-BE49-F238E27FC236}">
                  <a16:creationId xmlns:a16="http://schemas.microsoft.com/office/drawing/2014/main" id="{1D90BAA7-3CCA-4033-8DF4-27FCB9625B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6" y="3818"/>
              <a:ext cx="100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700">
                  <a:solidFill>
                    <a:srgbClr val="000000"/>
                  </a:solidFill>
                  <a:ea typeface="SimSun" panose="02010600030101010101" pitchFamily="2" charset="-122"/>
                </a:rPr>
                <a:t>U</a:t>
              </a:r>
              <a:endParaRPr lang="sv-SE" altLang="sv-SE"/>
            </a:p>
          </p:txBody>
        </p:sp>
        <p:sp>
          <p:nvSpPr>
            <p:cNvPr id="11385" name="Rectangle 121">
              <a:extLst>
                <a:ext uri="{FF2B5EF4-FFF2-40B4-BE49-F238E27FC236}">
                  <a16:creationId xmlns:a16="http://schemas.microsoft.com/office/drawing/2014/main" id="{95027006-3CDB-451A-9DA5-2778A9EE1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1" y="3885"/>
              <a:ext cx="55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500">
                  <a:solidFill>
                    <a:srgbClr val="000000"/>
                  </a:solidFill>
                  <a:ea typeface="SimSun" panose="02010600030101010101" pitchFamily="2" charset="-122"/>
                </a:rPr>
                <a:t>1</a:t>
              </a:r>
              <a:endParaRPr lang="sv-SE" altLang="sv-SE"/>
            </a:p>
          </p:txBody>
        </p:sp>
        <p:sp>
          <p:nvSpPr>
            <p:cNvPr id="11386" name="Rectangle 122">
              <a:extLst>
                <a:ext uri="{FF2B5EF4-FFF2-40B4-BE49-F238E27FC236}">
                  <a16:creationId xmlns:a16="http://schemas.microsoft.com/office/drawing/2014/main" id="{A44D8A64-ACE1-481A-88C0-829F1203F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6" y="3783"/>
              <a:ext cx="5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900">
                  <a:solidFill>
                    <a:srgbClr val="000000"/>
                  </a:solidFill>
                  <a:ea typeface="SimSun" panose="02010600030101010101" pitchFamily="2" charset="-122"/>
                </a:rPr>
                <a:t> </a:t>
              </a:r>
              <a:endParaRPr lang="sv-SE" altLang="sv-SE"/>
            </a:p>
          </p:txBody>
        </p:sp>
        <p:sp>
          <p:nvSpPr>
            <p:cNvPr id="11387" name="Rectangle 123">
              <a:extLst>
                <a:ext uri="{FF2B5EF4-FFF2-40B4-BE49-F238E27FC236}">
                  <a16:creationId xmlns:a16="http://schemas.microsoft.com/office/drawing/2014/main" id="{3B029EC2-DC42-4445-BCE1-710E636FF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6" y="4248"/>
              <a:ext cx="9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700">
                  <a:solidFill>
                    <a:srgbClr val="000000"/>
                  </a:solidFill>
                  <a:ea typeface="SimSun" panose="02010600030101010101" pitchFamily="2" charset="-122"/>
                </a:rPr>
                <a:t>V</a:t>
              </a:r>
              <a:endParaRPr lang="sv-SE" altLang="sv-SE"/>
            </a:p>
          </p:txBody>
        </p:sp>
        <p:sp>
          <p:nvSpPr>
            <p:cNvPr id="11388" name="Rectangle 124">
              <a:extLst>
                <a:ext uri="{FF2B5EF4-FFF2-40B4-BE49-F238E27FC236}">
                  <a16:creationId xmlns:a16="http://schemas.microsoft.com/office/drawing/2014/main" id="{BFDB2E9D-6790-4C89-AD8D-5B2F5B2E1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3" y="4318"/>
              <a:ext cx="55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500">
                  <a:solidFill>
                    <a:srgbClr val="000000"/>
                  </a:solidFill>
                  <a:ea typeface="SimSun" panose="02010600030101010101" pitchFamily="2" charset="-122"/>
                </a:rPr>
                <a:t>1</a:t>
              </a:r>
              <a:endParaRPr lang="sv-SE" altLang="sv-SE"/>
            </a:p>
          </p:txBody>
        </p:sp>
        <p:sp>
          <p:nvSpPr>
            <p:cNvPr id="11389" name="Rectangle 125">
              <a:extLst>
                <a:ext uri="{FF2B5EF4-FFF2-40B4-BE49-F238E27FC236}">
                  <a16:creationId xmlns:a16="http://schemas.microsoft.com/office/drawing/2014/main" id="{23320585-E1CD-4573-88FF-93905CF4A6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8" y="4213"/>
              <a:ext cx="5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900">
                  <a:solidFill>
                    <a:srgbClr val="000000"/>
                  </a:solidFill>
                  <a:ea typeface="SimSun" panose="02010600030101010101" pitchFamily="2" charset="-122"/>
                </a:rPr>
                <a:t> </a:t>
              </a:r>
              <a:endParaRPr lang="sv-SE" altLang="sv-SE"/>
            </a:p>
          </p:txBody>
        </p:sp>
        <p:sp>
          <p:nvSpPr>
            <p:cNvPr id="11390" name="Rectangle 126">
              <a:extLst>
                <a:ext uri="{FF2B5EF4-FFF2-40B4-BE49-F238E27FC236}">
                  <a16:creationId xmlns:a16="http://schemas.microsoft.com/office/drawing/2014/main" id="{35F7CA01-565F-4746-8AFF-35B7C63A0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6" y="4681"/>
              <a:ext cx="132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700">
                  <a:solidFill>
                    <a:srgbClr val="000000"/>
                  </a:solidFill>
                  <a:ea typeface="SimSun" panose="02010600030101010101" pitchFamily="2" charset="-122"/>
                </a:rPr>
                <a:t>W</a:t>
              </a:r>
              <a:endParaRPr lang="sv-SE" altLang="sv-SE"/>
            </a:p>
          </p:txBody>
        </p:sp>
        <p:sp>
          <p:nvSpPr>
            <p:cNvPr id="11391" name="Rectangle 127">
              <a:extLst>
                <a:ext uri="{FF2B5EF4-FFF2-40B4-BE49-F238E27FC236}">
                  <a16:creationId xmlns:a16="http://schemas.microsoft.com/office/drawing/2014/main" id="{B5BDB958-23CC-491A-8F88-ED4942100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8" y="4748"/>
              <a:ext cx="55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500">
                  <a:solidFill>
                    <a:srgbClr val="000000"/>
                  </a:solidFill>
                  <a:ea typeface="SimSun" panose="02010600030101010101" pitchFamily="2" charset="-122"/>
                </a:rPr>
                <a:t>1</a:t>
              </a:r>
              <a:endParaRPr lang="sv-SE" altLang="sv-SE"/>
            </a:p>
          </p:txBody>
        </p:sp>
        <p:sp>
          <p:nvSpPr>
            <p:cNvPr id="11392" name="Rectangle 128">
              <a:extLst>
                <a:ext uri="{FF2B5EF4-FFF2-40B4-BE49-F238E27FC236}">
                  <a16:creationId xmlns:a16="http://schemas.microsoft.com/office/drawing/2014/main" id="{A997B3F3-913E-4805-B830-13568A164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1" y="4646"/>
              <a:ext cx="5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900">
                  <a:solidFill>
                    <a:srgbClr val="000000"/>
                  </a:solidFill>
                  <a:ea typeface="SimSun" panose="02010600030101010101" pitchFamily="2" charset="-122"/>
                </a:rPr>
                <a:t> </a:t>
              </a:r>
              <a:endParaRPr lang="sv-SE" altLang="sv-SE"/>
            </a:p>
          </p:txBody>
        </p:sp>
        <p:sp>
          <p:nvSpPr>
            <p:cNvPr id="11393" name="Rectangle 129">
              <a:extLst>
                <a:ext uri="{FF2B5EF4-FFF2-40B4-BE49-F238E27FC236}">
                  <a16:creationId xmlns:a16="http://schemas.microsoft.com/office/drawing/2014/main" id="{DE04884A-18A3-4E48-B329-48F95288B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8" y="4263"/>
              <a:ext cx="10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700">
                  <a:solidFill>
                    <a:srgbClr val="000000"/>
                  </a:solidFill>
                  <a:ea typeface="SimSun" panose="02010600030101010101" pitchFamily="2" charset="-122"/>
                </a:rPr>
                <a:t>U</a:t>
              </a:r>
              <a:endParaRPr lang="sv-SE" altLang="sv-SE"/>
            </a:p>
          </p:txBody>
        </p:sp>
        <p:sp>
          <p:nvSpPr>
            <p:cNvPr id="11394" name="Rectangle 130">
              <a:extLst>
                <a:ext uri="{FF2B5EF4-FFF2-40B4-BE49-F238E27FC236}">
                  <a16:creationId xmlns:a16="http://schemas.microsoft.com/office/drawing/2014/main" id="{1292DA4C-837B-483E-A679-16E97C88A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6" y="4333"/>
              <a:ext cx="55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500">
                  <a:solidFill>
                    <a:srgbClr val="000000"/>
                  </a:solidFill>
                  <a:ea typeface="SimSun" panose="02010600030101010101" pitchFamily="2" charset="-122"/>
                </a:rPr>
                <a:t>2</a:t>
              </a:r>
              <a:endParaRPr lang="sv-SE" altLang="sv-SE"/>
            </a:p>
          </p:txBody>
        </p:sp>
        <p:sp>
          <p:nvSpPr>
            <p:cNvPr id="11395" name="Rectangle 131">
              <a:extLst>
                <a:ext uri="{FF2B5EF4-FFF2-40B4-BE49-F238E27FC236}">
                  <a16:creationId xmlns:a16="http://schemas.microsoft.com/office/drawing/2014/main" id="{69A8D2BB-D183-434A-A99C-5CBFD3377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8" y="4228"/>
              <a:ext cx="5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900">
                  <a:solidFill>
                    <a:srgbClr val="000000"/>
                  </a:solidFill>
                  <a:ea typeface="SimSun" panose="02010600030101010101" pitchFamily="2" charset="-122"/>
                </a:rPr>
                <a:t> </a:t>
              </a:r>
              <a:endParaRPr lang="sv-SE" altLang="sv-SE"/>
            </a:p>
          </p:txBody>
        </p:sp>
        <p:sp>
          <p:nvSpPr>
            <p:cNvPr id="11396" name="Rectangle 132">
              <a:extLst>
                <a:ext uri="{FF2B5EF4-FFF2-40B4-BE49-F238E27FC236}">
                  <a16:creationId xmlns:a16="http://schemas.microsoft.com/office/drawing/2014/main" id="{BB761D75-6363-42CD-8EBA-3D1350F165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8" y="4696"/>
              <a:ext cx="9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700">
                  <a:solidFill>
                    <a:srgbClr val="000000"/>
                  </a:solidFill>
                  <a:ea typeface="SimSun" panose="02010600030101010101" pitchFamily="2" charset="-122"/>
                </a:rPr>
                <a:t>V</a:t>
              </a:r>
              <a:endParaRPr lang="sv-SE" altLang="sv-SE"/>
            </a:p>
          </p:txBody>
        </p:sp>
        <p:sp>
          <p:nvSpPr>
            <p:cNvPr id="11397" name="Rectangle 133">
              <a:extLst>
                <a:ext uri="{FF2B5EF4-FFF2-40B4-BE49-F238E27FC236}">
                  <a16:creationId xmlns:a16="http://schemas.microsoft.com/office/drawing/2014/main" id="{00C308FB-8E54-46FA-8406-CB84401BD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8" y="4763"/>
              <a:ext cx="55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500">
                  <a:solidFill>
                    <a:srgbClr val="000000"/>
                  </a:solidFill>
                  <a:ea typeface="SimSun" panose="02010600030101010101" pitchFamily="2" charset="-122"/>
                </a:rPr>
                <a:t>2</a:t>
              </a:r>
              <a:endParaRPr lang="sv-SE" altLang="sv-SE"/>
            </a:p>
          </p:txBody>
        </p:sp>
        <p:sp>
          <p:nvSpPr>
            <p:cNvPr id="11398" name="Rectangle 134">
              <a:extLst>
                <a:ext uri="{FF2B5EF4-FFF2-40B4-BE49-F238E27FC236}">
                  <a16:creationId xmlns:a16="http://schemas.microsoft.com/office/drawing/2014/main" id="{75F3B657-E9D2-4AAC-9D3A-63DBD88BF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1" y="4661"/>
              <a:ext cx="5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900">
                  <a:solidFill>
                    <a:srgbClr val="000000"/>
                  </a:solidFill>
                  <a:ea typeface="SimSun" panose="02010600030101010101" pitchFamily="2" charset="-122"/>
                </a:rPr>
                <a:t> </a:t>
              </a:r>
              <a:endParaRPr lang="sv-SE" altLang="sv-SE"/>
            </a:p>
          </p:txBody>
        </p:sp>
        <p:sp>
          <p:nvSpPr>
            <p:cNvPr id="11399" name="Rectangle 135">
              <a:extLst>
                <a:ext uri="{FF2B5EF4-FFF2-40B4-BE49-F238E27FC236}">
                  <a16:creationId xmlns:a16="http://schemas.microsoft.com/office/drawing/2014/main" id="{6F576B4E-2501-4D73-9639-59D01538D0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8" y="3845"/>
              <a:ext cx="133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700">
                  <a:solidFill>
                    <a:srgbClr val="000000"/>
                  </a:solidFill>
                  <a:ea typeface="SimSun" panose="02010600030101010101" pitchFamily="2" charset="-122"/>
                </a:rPr>
                <a:t>W</a:t>
              </a:r>
              <a:endParaRPr lang="sv-SE" altLang="sv-SE"/>
            </a:p>
          </p:txBody>
        </p:sp>
        <p:sp>
          <p:nvSpPr>
            <p:cNvPr id="11400" name="Rectangle 136">
              <a:extLst>
                <a:ext uri="{FF2B5EF4-FFF2-40B4-BE49-F238E27FC236}">
                  <a16:creationId xmlns:a16="http://schemas.microsoft.com/office/drawing/2014/main" id="{7D756501-2285-4E88-81C8-C0C05D989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3" y="3913"/>
              <a:ext cx="55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500">
                  <a:solidFill>
                    <a:srgbClr val="000000"/>
                  </a:solidFill>
                  <a:ea typeface="SimSun" panose="02010600030101010101" pitchFamily="2" charset="-122"/>
                </a:rPr>
                <a:t>2</a:t>
              </a:r>
              <a:endParaRPr lang="sv-SE" altLang="sv-SE"/>
            </a:p>
          </p:txBody>
        </p:sp>
        <p:sp>
          <p:nvSpPr>
            <p:cNvPr id="11401" name="Rectangle 137">
              <a:extLst>
                <a:ext uri="{FF2B5EF4-FFF2-40B4-BE49-F238E27FC236}">
                  <a16:creationId xmlns:a16="http://schemas.microsoft.com/office/drawing/2014/main" id="{6FE44058-6636-4333-9545-AA0E1247E9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3" y="3810"/>
              <a:ext cx="5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900">
                  <a:solidFill>
                    <a:srgbClr val="000000"/>
                  </a:solidFill>
                  <a:ea typeface="SimSun" panose="02010600030101010101" pitchFamily="2" charset="-122"/>
                </a:rPr>
                <a:t> </a:t>
              </a:r>
              <a:endParaRPr lang="sv-SE" altLang="sv-SE"/>
            </a:p>
          </p:txBody>
        </p:sp>
        <p:sp>
          <p:nvSpPr>
            <p:cNvPr id="11402" name="Freeform 138">
              <a:extLst>
                <a:ext uri="{FF2B5EF4-FFF2-40B4-BE49-F238E27FC236}">
                  <a16:creationId xmlns:a16="http://schemas.microsoft.com/office/drawing/2014/main" id="{0469E4A0-2A66-430C-AA95-36501EB64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5" y="3399"/>
              <a:ext cx="1875" cy="1862"/>
            </a:xfrm>
            <a:custGeom>
              <a:avLst/>
              <a:gdLst>
                <a:gd name="T0" fmla="*/ 297 w 1875"/>
                <a:gd name="T1" fmla="*/ 0 h 1862"/>
                <a:gd name="T2" fmla="*/ 266 w 1875"/>
                <a:gd name="T3" fmla="*/ 2 h 1862"/>
                <a:gd name="T4" fmla="*/ 233 w 1875"/>
                <a:gd name="T5" fmla="*/ 10 h 1862"/>
                <a:gd name="T6" fmla="*/ 205 w 1875"/>
                <a:gd name="T7" fmla="*/ 17 h 1862"/>
                <a:gd name="T8" fmla="*/ 177 w 1875"/>
                <a:gd name="T9" fmla="*/ 30 h 1862"/>
                <a:gd name="T10" fmla="*/ 137 w 1875"/>
                <a:gd name="T11" fmla="*/ 53 h 1862"/>
                <a:gd name="T12" fmla="*/ 91 w 1875"/>
                <a:gd name="T13" fmla="*/ 90 h 1862"/>
                <a:gd name="T14" fmla="*/ 53 w 1875"/>
                <a:gd name="T15" fmla="*/ 136 h 1862"/>
                <a:gd name="T16" fmla="*/ 30 w 1875"/>
                <a:gd name="T17" fmla="*/ 174 h 1862"/>
                <a:gd name="T18" fmla="*/ 20 w 1875"/>
                <a:gd name="T19" fmla="*/ 201 h 1862"/>
                <a:gd name="T20" fmla="*/ 10 w 1875"/>
                <a:gd name="T21" fmla="*/ 232 h 1862"/>
                <a:gd name="T22" fmla="*/ 5 w 1875"/>
                <a:gd name="T23" fmla="*/ 262 h 1862"/>
                <a:gd name="T24" fmla="*/ 0 w 1875"/>
                <a:gd name="T25" fmla="*/ 292 h 1862"/>
                <a:gd name="T26" fmla="*/ 0 w 1875"/>
                <a:gd name="T27" fmla="*/ 1551 h 1862"/>
                <a:gd name="T28" fmla="*/ 2 w 1875"/>
                <a:gd name="T29" fmla="*/ 1584 h 1862"/>
                <a:gd name="T30" fmla="*/ 8 w 1875"/>
                <a:gd name="T31" fmla="*/ 1614 h 1862"/>
                <a:gd name="T32" fmla="*/ 15 w 1875"/>
                <a:gd name="T33" fmla="*/ 1645 h 1862"/>
                <a:gd name="T34" fmla="*/ 25 w 1875"/>
                <a:gd name="T35" fmla="*/ 1672 h 1862"/>
                <a:gd name="T36" fmla="*/ 38 w 1875"/>
                <a:gd name="T37" fmla="*/ 1700 h 1862"/>
                <a:gd name="T38" fmla="*/ 71 w 1875"/>
                <a:gd name="T39" fmla="*/ 1751 h 1862"/>
                <a:gd name="T40" fmla="*/ 114 w 1875"/>
                <a:gd name="T41" fmla="*/ 1791 h 1862"/>
                <a:gd name="T42" fmla="*/ 165 w 1875"/>
                <a:gd name="T43" fmla="*/ 1826 h 1862"/>
                <a:gd name="T44" fmla="*/ 190 w 1875"/>
                <a:gd name="T45" fmla="*/ 1839 h 1862"/>
                <a:gd name="T46" fmla="*/ 221 w 1875"/>
                <a:gd name="T47" fmla="*/ 1849 h 1862"/>
                <a:gd name="T48" fmla="*/ 249 w 1875"/>
                <a:gd name="T49" fmla="*/ 1857 h 1862"/>
                <a:gd name="T50" fmla="*/ 281 w 1875"/>
                <a:gd name="T51" fmla="*/ 1862 h 1862"/>
                <a:gd name="T52" fmla="*/ 312 w 1875"/>
                <a:gd name="T53" fmla="*/ 1862 h 1862"/>
                <a:gd name="T54" fmla="*/ 1578 w 1875"/>
                <a:gd name="T55" fmla="*/ 1862 h 1862"/>
                <a:gd name="T56" fmla="*/ 1611 w 1875"/>
                <a:gd name="T57" fmla="*/ 1859 h 1862"/>
                <a:gd name="T58" fmla="*/ 1641 w 1875"/>
                <a:gd name="T59" fmla="*/ 1854 h 1862"/>
                <a:gd name="T60" fmla="*/ 1669 w 1875"/>
                <a:gd name="T61" fmla="*/ 1844 h 1862"/>
                <a:gd name="T62" fmla="*/ 1697 w 1875"/>
                <a:gd name="T63" fmla="*/ 1831 h 1862"/>
                <a:gd name="T64" fmla="*/ 1738 w 1875"/>
                <a:gd name="T65" fmla="*/ 1809 h 1862"/>
                <a:gd name="T66" fmla="*/ 1783 w 1875"/>
                <a:gd name="T67" fmla="*/ 1771 h 1862"/>
                <a:gd name="T68" fmla="*/ 1821 w 1875"/>
                <a:gd name="T69" fmla="*/ 1725 h 1862"/>
                <a:gd name="T70" fmla="*/ 1844 w 1875"/>
                <a:gd name="T71" fmla="*/ 1688 h 1862"/>
                <a:gd name="T72" fmla="*/ 1854 w 1875"/>
                <a:gd name="T73" fmla="*/ 1660 h 1862"/>
                <a:gd name="T74" fmla="*/ 1865 w 1875"/>
                <a:gd name="T75" fmla="*/ 1630 h 1862"/>
                <a:gd name="T76" fmla="*/ 1870 w 1875"/>
                <a:gd name="T77" fmla="*/ 1599 h 1862"/>
                <a:gd name="T78" fmla="*/ 1875 w 1875"/>
                <a:gd name="T79" fmla="*/ 1569 h 1862"/>
                <a:gd name="T80" fmla="*/ 1875 w 1875"/>
                <a:gd name="T81" fmla="*/ 310 h 1862"/>
                <a:gd name="T82" fmla="*/ 1872 w 1875"/>
                <a:gd name="T83" fmla="*/ 277 h 1862"/>
                <a:gd name="T84" fmla="*/ 1867 w 1875"/>
                <a:gd name="T85" fmla="*/ 247 h 1862"/>
                <a:gd name="T86" fmla="*/ 1859 w 1875"/>
                <a:gd name="T87" fmla="*/ 217 h 1862"/>
                <a:gd name="T88" fmla="*/ 1849 w 1875"/>
                <a:gd name="T89" fmla="*/ 189 h 1862"/>
                <a:gd name="T90" fmla="*/ 1837 w 1875"/>
                <a:gd name="T91" fmla="*/ 161 h 1862"/>
                <a:gd name="T92" fmla="*/ 1804 w 1875"/>
                <a:gd name="T93" fmla="*/ 111 h 1862"/>
                <a:gd name="T94" fmla="*/ 1761 w 1875"/>
                <a:gd name="T95" fmla="*/ 70 h 1862"/>
                <a:gd name="T96" fmla="*/ 1710 w 1875"/>
                <a:gd name="T97" fmla="*/ 37 h 1862"/>
                <a:gd name="T98" fmla="*/ 1684 w 1875"/>
                <a:gd name="T99" fmla="*/ 22 h 1862"/>
                <a:gd name="T100" fmla="*/ 1654 w 1875"/>
                <a:gd name="T101" fmla="*/ 12 h 1862"/>
                <a:gd name="T102" fmla="*/ 1626 w 1875"/>
                <a:gd name="T103" fmla="*/ 5 h 1862"/>
                <a:gd name="T104" fmla="*/ 1593 w 1875"/>
                <a:gd name="T105" fmla="*/ 0 h 1862"/>
                <a:gd name="T106" fmla="*/ 1563 w 1875"/>
                <a:gd name="T107" fmla="*/ 0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75" h="1862">
                  <a:moveTo>
                    <a:pt x="312" y="0"/>
                  </a:moveTo>
                  <a:lnTo>
                    <a:pt x="297" y="0"/>
                  </a:lnTo>
                  <a:lnTo>
                    <a:pt x="281" y="0"/>
                  </a:lnTo>
                  <a:lnTo>
                    <a:pt x="266" y="2"/>
                  </a:lnTo>
                  <a:lnTo>
                    <a:pt x="249" y="5"/>
                  </a:lnTo>
                  <a:lnTo>
                    <a:pt x="233" y="10"/>
                  </a:lnTo>
                  <a:lnTo>
                    <a:pt x="221" y="12"/>
                  </a:lnTo>
                  <a:lnTo>
                    <a:pt x="205" y="17"/>
                  </a:lnTo>
                  <a:lnTo>
                    <a:pt x="190" y="22"/>
                  </a:lnTo>
                  <a:lnTo>
                    <a:pt x="177" y="30"/>
                  </a:lnTo>
                  <a:lnTo>
                    <a:pt x="165" y="37"/>
                  </a:lnTo>
                  <a:lnTo>
                    <a:pt x="137" y="53"/>
                  </a:lnTo>
                  <a:lnTo>
                    <a:pt x="114" y="70"/>
                  </a:lnTo>
                  <a:lnTo>
                    <a:pt x="91" y="90"/>
                  </a:lnTo>
                  <a:lnTo>
                    <a:pt x="71" y="111"/>
                  </a:lnTo>
                  <a:lnTo>
                    <a:pt x="53" y="136"/>
                  </a:lnTo>
                  <a:lnTo>
                    <a:pt x="38" y="161"/>
                  </a:lnTo>
                  <a:lnTo>
                    <a:pt x="30" y="174"/>
                  </a:lnTo>
                  <a:lnTo>
                    <a:pt x="25" y="189"/>
                  </a:lnTo>
                  <a:lnTo>
                    <a:pt x="20" y="201"/>
                  </a:lnTo>
                  <a:lnTo>
                    <a:pt x="15" y="217"/>
                  </a:lnTo>
                  <a:lnTo>
                    <a:pt x="10" y="232"/>
                  </a:lnTo>
                  <a:lnTo>
                    <a:pt x="8" y="247"/>
                  </a:lnTo>
                  <a:lnTo>
                    <a:pt x="5" y="262"/>
                  </a:lnTo>
                  <a:lnTo>
                    <a:pt x="2" y="277"/>
                  </a:lnTo>
                  <a:lnTo>
                    <a:pt x="0" y="292"/>
                  </a:lnTo>
                  <a:lnTo>
                    <a:pt x="0" y="310"/>
                  </a:lnTo>
                  <a:lnTo>
                    <a:pt x="0" y="1551"/>
                  </a:lnTo>
                  <a:lnTo>
                    <a:pt x="0" y="1569"/>
                  </a:lnTo>
                  <a:lnTo>
                    <a:pt x="2" y="1584"/>
                  </a:lnTo>
                  <a:lnTo>
                    <a:pt x="5" y="1599"/>
                  </a:lnTo>
                  <a:lnTo>
                    <a:pt x="8" y="1614"/>
                  </a:lnTo>
                  <a:lnTo>
                    <a:pt x="10" y="1630"/>
                  </a:lnTo>
                  <a:lnTo>
                    <a:pt x="15" y="1645"/>
                  </a:lnTo>
                  <a:lnTo>
                    <a:pt x="20" y="1660"/>
                  </a:lnTo>
                  <a:lnTo>
                    <a:pt x="25" y="1672"/>
                  </a:lnTo>
                  <a:lnTo>
                    <a:pt x="30" y="1688"/>
                  </a:lnTo>
                  <a:lnTo>
                    <a:pt x="38" y="1700"/>
                  </a:lnTo>
                  <a:lnTo>
                    <a:pt x="53" y="1725"/>
                  </a:lnTo>
                  <a:lnTo>
                    <a:pt x="71" y="1751"/>
                  </a:lnTo>
                  <a:lnTo>
                    <a:pt x="91" y="1771"/>
                  </a:lnTo>
                  <a:lnTo>
                    <a:pt x="114" y="1791"/>
                  </a:lnTo>
                  <a:lnTo>
                    <a:pt x="137" y="1809"/>
                  </a:lnTo>
                  <a:lnTo>
                    <a:pt x="165" y="1826"/>
                  </a:lnTo>
                  <a:lnTo>
                    <a:pt x="177" y="1831"/>
                  </a:lnTo>
                  <a:lnTo>
                    <a:pt x="190" y="1839"/>
                  </a:lnTo>
                  <a:lnTo>
                    <a:pt x="205" y="1844"/>
                  </a:lnTo>
                  <a:lnTo>
                    <a:pt x="221" y="1849"/>
                  </a:lnTo>
                  <a:lnTo>
                    <a:pt x="233" y="1854"/>
                  </a:lnTo>
                  <a:lnTo>
                    <a:pt x="249" y="1857"/>
                  </a:lnTo>
                  <a:lnTo>
                    <a:pt x="266" y="1859"/>
                  </a:lnTo>
                  <a:lnTo>
                    <a:pt x="281" y="1862"/>
                  </a:lnTo>
                  <a:lnTo>
                    <a:pt x="297" y="1862"/>
                  </a:lnTo>
                  <a:lnTo>
                    <a:pt x="312" y="1862"/>
                  </a:lnTo>
                  <a:lnTo>
                    <a:pt x="1563" y="1862"/>
                  </a:lnTo>
                  <a:lnTo>
                    <a:pt x="1578" y="1862"/>
                  </a:lnTo>
                  <a:lnTo>
                    <a:pt x="1593" y="1862"/>
                  </a:lnTo>
                  <a:lnTo>
                    <a:pt x="1611" y="1859"/>
                  </a:lnTo>
                  <a:lnTo>
                    <a:pt x="1626" y="1857"/>
                  </a:lnTo>
                  <a:lnTo>
                    <a:pt x="1641" y="1854"/>
                  </a:lnTo>
                  <a:lnTo>
                    <a:pt x="1654" y="1849"/>
                  </a:lnTo>
                  <a:lnTo>
                    <a:pt x="1669" y="1844"/>
                  </a:lnTo>
                  <a:lnTo>
                    <a:pt x="1684" y="1839"/>
                  </a:lnTo>
                  <a:lnTo>
                    <a:pt x="1697" y="1831"/>
                  </a:lnTo>
                  <a:lnTo>
                    <a:pt x="1710" y="1826"/>
                  </a:lnTo>
                  <a:lnTo>
                    <a:pt x="1738" y="1809"/>
                  </a:lnTo>
                  <a:lnTo>
                    <a:pt x="1761" y="1791"/>
                  </a:lnTo>
                  <a:lnTo>
                    <a:pt x="1783" y="1771"/>
                  </a:lnTo>
                  <a:lnTo>
                    <a:pt x="1804" y="1751"/>
                  </a:lnTo>
                  <a:lnTo>
                    <a:pt x="1821" y="1725"/>
                  </a:lnTo>
                  <a:lnTo>
                    <a:pt x="1837" y="1700"/>
                  </a:lnTo>
                  <a:lnTo>
                    <a:pt x="1844" y="1688"/>
                  </a:lnTo>
                  <a:lnTo>
                    <a:pt x="1849" y="1672"/>
                  </a:lnTo>
                  <a:lnTo>
                    <a:pt x="1854" y="1660"/>
                  </a:lnTo>
                  <a:lnTo>
                    <a:pt x="1859" y="1645"/>
                  </a:lnTo>
                  <a:lnTo>
                    <a:pt x="1865" y="1630"/>
                  </a:lnTo>
                  <a:lnTo>
                    <a:pt x="1867" y="1614"/>
                  </a:lnTo>
                  <a:lnTo>
                    <a:pt x="1870" y="1599"/>
                  </a:lnTo>
                  <a:lnTo>
                    <a:pt x="1872" y="1584"/>
                  </a:lnTo>
                  <a:lnTo>
                    <a:pt x="1875" y="1569"/>
                  </a:lnTo>
                  <a:lnTo>
                    <a:pt x="1875" y="1551"/>
                  </a:lnTo>
                  <a:lnTo>
                    <a:pt x="1875" y="310"/>
                  </a:lnTo>
                  <a:lnTo>
                    <a:pt x="1875" y="292"/>
                  </a:lnTo>
                  <a:lnTo>
                    <a:pt x="1872" y="277"/>
                  </a:lnTo>
                  <a:lnTo>
                    <a:pt x="1870" y="262"/>
                  </a:lnTo>
                  <a:lnTo>
                    <a:pt x="1867" y="247"/>
                  </a:lnTo>
                  <a:lnTo>
                    <a:pt x="1865" y="232"/>
                  </a:lnTo>
                  <a:lnTo>
                    <a:pt x="1859" y="217"/>
                  </a:lnTo>
                  <a:lnTo>
                    <a:pt x="1854" y="201"/>
                  </a:lnTo>
                  <a:lnTo>
                    <a:pt x="1849" y="189"/>
                  </a:lnTo>
                  <a:lnTo>
                    <a:pt x="1844" y="174"/>
                  </a:lnTo>
                  <a:lnTo>
                    <a:pt x="1837" y="161"/>
                  </a:lnTo>
                  <a:lnTo>
                    <a:pt x="1821" y="136"/>
                  </a:lnTo>
                  <a:lnTo>
                    <a:pt x="1804" y="111"/>
                  </a:lnTo>
                  <a:lnTo>
                    <a:pt x="1783" y="90"/>
                  </a:lnTo>
                  <a:lnTo>
                    <a:pt x="1761" y="70"/>
                  </a:lnTo>
                  <a:lnTo>
                    <a:pt x="1738" y="53"/>
                  </a:lnTo>
                  <a:lnTo>
                    <a:pt x="1710" y="37"/>
                  </a:lnTo>
                  <a:lnTo>
                    <a:pt x="1697" y="30"/>
                  </a:lnTo>
                  <a:lnTo>
                    <a:pt x="1684" y="22"/>
                  </a:lnTo>
                  <a:lnTo>
                    <a:pt x="1669" y="17"/>
                  </a:lnTo>
                  <a:lnTo>
                    <a:pt x="1654" y="12"/>
                  </a:lnTo>
                  <a:lnTo>
                    <a:pt x="1641" y="10"/>
                  </a:lnTo>
                  <a:lnTo>
                    <a:pt x="1626" y="5"/>
                  </a:lnTo>
                  <a:lnTo>
                    <a:pt x="1611" y="2"/>
                  </a:lnTo>
                  <a:lnTo>
                    <a:pt x="1593" y="0"/>
                  </a:lnTo>
                  <a:lnTo>
                    <a:pt x="1578" y="0"/>
                  </a:lnTo>
                  <a:lnTo>
                    <a:pt x="1563" y="0"/>
                  </a:lnTo>
                  <a:lnTo>
                    <a:pt x="312" y="0"/>
                  </a:lnTo>
                </a:path>
              </a:pathLst>
            </a:custGeom>
            <a:noFill/>
            <a:ln w="1460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03" name="Freeform 139">
              <a:extLst>
                <a:ext uri="{FF2B5EF4-FFF2-40B4-BE49-F238E27FC236}">
                  <a16:creationId xmlns:a16="http://schemas.microsoft.com/office/drawing/2014/main" id="{2AAAF956-A297-4FE3-8ADA-33892C158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" y="3840"/>
              <a:ext cx="190" cy="189"/>
            </a:xfrm>
            <a:custGeom>
              <a:avLst/>
              <a:gdLst>
                <a:gd name="T0" fmla="*/ 56 w 190"/>
                <a:gd name="T1" fmla="*/ 0 h 189"/>
                <a:gd name="T2" fmla="*/ 0 w 190"/>
                <a:gd name="T3" fmla="*/ 56 h 189"/>
                <a:gd name="T4" fmla="*/ 0 w 190"/>
                <a:gd name="T5" fmla="*/ 136 h 189"/>
                <a:gd name="T6" fmla="*/ 56 w 190"/>
                <a:gd name="T7" fmla="*/ 189 h 189"/>
                <a:gd name="T8" fmla="*/ 135 w 190"/>
                <a:gd name="T9" fmla="*/ 189 h 189"/>
                <a:gd name="T10" fmla="*/ 190 w 190"/>
                <a:gd name="T11" fmla="*/ 136 h 189"/>
                <a:gd name="T12" fmla="*/ 190 w 190"/>
                <a:gd name="T13" fmla="*/ 56 h 189"/>
                <a:gd name="T14" fmla="*/ 135 w 190"/>
                <a:gd name="T15" fmla="*/ 0 h 189"/>
                <a:gd name="T16" fmla="*/ 56 w 190"/>
                <a:gd name="T1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89">
                  <a:moveTo>
                    <a:pt x="56" y="0"/>
                  </a:moveTo>
                  <a:lnTo>
                    <a:pt x="0" y="56"/>
                  </a:lnTo>
                  <a:lnTo>
                    <a:pt x="0" y="136"/>
                  </a:lnTo>
                  <a:lnTo>
                    <a:pt x="56" y="189"/>
                  </a:lnTo>
                  <a:lnTo>
                    <a:pt x="135" y="189"/>
                  </a:lnTo>
                  <a:lnTo>
                    <a:pt x="190" y="136"/>
                  </a:lnTo>
                  <a:lnTo>
                    <a:pt x="190" y="56"/>
                  </a:lnTo>
                  <a:lnTo>
                    <a:pt x="135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04" name="Freeform 140">
              <a:extLst>
                <a:ext uri="{FF2B5EF4-FFF2-40B4-BE49-F238E27FC236}">
                  <a16:creationId xmlns:a16="http://schemas.microsoft.com/office/drawing/2014/main" id="{AA841197-70BE-4BC0-8FC7-CBD122C28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" y="3840"/>
              <a:ext cx="190" cy="189"/>
            </a:xfrm>
            <a:custGeom>
              <a:avLst/>
              <a:gdLst>
                <a:gd name="T0" fmla="*/ 56 w 190"/>
                <a:gd name="T1" fmla="*/ 0 h 189"/>
                <a:gd name="T2" fmla="*/ 0 w 190"/>
                <a:gd name="T3" fmla="*/ 56 h 189"/>
                <a:gd name="T4" fmla="*/ 0 w 190"/>
                <a:gd name="T5" fmla="*/ 136 h 189"/>
                <a:gd name="T6" fmla="*/ 56 w 190"/>
                <a:gd name="T7" fmla="*/ 189 h 189"/>
                <a:gd name="T8" fmla="*/ 135 w 190"/>
                <a:gd name="T9" fmla="*/ 189 h 189"/>
                <a:gd name="T10" fmla="*/ 190 w 190"/>
                <a:gd name="T11" fmla="*/ 136 h 189"/>
                <a:gd name="T12" fmla="*/ 190 w 190"/>
                <a:gd name="T13" fmla="*/ 56 h 189"/>
                <a:gd name="T14" fmla="*/ 135 w 190"/>
                <a:gd name="T15" fmla="*/ 0 h 189"/>
                <a:gd name="T16" fmla="*/ 56 w 190"/>
                <a:gd name="T1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89">
                  <a:moveTo>
                    <a:pt x="56" y="0"/>
                  </a:moveTo>
                  <a:lnTo>
                    <a:pt x="0" y="56"/>
                  </a:lnTo>
                  <a:lnTo>
                    <a:pt x="0" y="136"/>
                  </a:lnTo>
                  <a:lnTo>
                    <a:pt x="56" y="189"/>
                  </a:lnTo>
                  <a:lnTo>
                    <a:pt x="135" y="189"/>
                  </a:lnTo>
                  <a:lnTo>
                    <a:pt x="190" y="136"/>
                  </a:lnTo>
                  <a:lnTo>
                    <a:pt x="190" y="56"/>
                  </a:lnTo>
                  <a:lnTo>
                    <a:pt x="135" y="0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508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05" name="Freeform 141">
              <a:extLst>
                <a:ext uri="{FF2B5EF4-FFF2-40B4-BE49-F238E27FC236}">
                  <a16:creationId xmlns:a16="http://schemas.microsoft.com/office/drawing/2014/main" id="{DE7CD20B-07A4-426F-9FAC-152231A65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6" y="3886"/>
              <a:ext cx="102" cy="101"/>
            </a:xfrm>
            <a:custGeom>
              <a:avLst/>
              <a:gdLst>
                <a:gd name="T0" fmla="*/ 51 w 102"/>
                <a:gd name="T1" fmla="*/ 0 h 101"/>
                <a:gd name="T2" fmla="*/ 41 w 102"/>
                <a:gd name="T3" fmla="*/ 0 h 101"/>
                <a:gd name="T4" fmla="*/ 33 w 102"/>
                <a:gd name="T5" fmla="*/ 5 h 101"/>
                <a:gd name="T6" fmla="*/ 23 w 102"/>
                <a:gd name="T7" fmla="*/ 7 h 101"/>
                <a:gd name="T8" fmla="*/ 16 w 102"/>
                <a:gd name="T9" fmla="*/ 15 h 101"/>
                <a:gd name="T10" fmla="*/ 10 w 102"/>
                <a:gd name="T11" fmla="*/ 22 h 101"/>
                <a:gd name="T12" fmla="*/ 5 w 102"/>
                <a:gd name="T13" fmla="*/ 30 h 101"/>
                <a:gd name="T14" fmla="*/ 3 w 102"/>
                <a:gd name="T15" fmla="*/ 40 h 101"/>
                <a:gd name="T16" fmla="*/ 0 w 102"/>
                <a:gd name="T17" fmla="*/ 50 h 101"/>
                <a:gd name="T18" fmla="*/ 3 w 102"/>
                <a:gd name="T19" fmla="*/ 60 h 101"/>
                <a:gd name="T20" fmla="*/ 5 w 102"/>
                <a:gd name="T21" fmla="*/ 70 h 101"/>
                <a:gd name="T22" fmla="*/ 10 w 102"/>
                <a:gd name="T23" fmla="*/ 78 h 101"/>
                <a:gd name="T24" fmla="*/ 16 w 102"/>
                <a:gd name="T25" fmla="*/ 85 h 101"/>
                <a:gd name="T26" fmla="*/ 23 w 102"/>
                <a:gd name="T27" fmla="*/ 93 h 101"/>
                <a:gd name="T28" fmla="*/ 33 w 102"/>
                <a:gd name="T29" fmla="*/ 98 h 101"/>
                <a:gd name="T30" fmla="*/ 41 w 102"/>
                <a:gd name="T31" fmla="*/ 101 h 101"/>
                <a:gd name="T32" fmla="*/ 51 w 102"/>
                <a:gd name="T33" fmla="*/ 101 h 101"/>
                <a:gd name="T34" fmla="*/ 61 w 102"/>
                <a:gd name="T35" fmla="*/ 101 h 101"/>
                <a:gd name="T36" fmla="*/ 71 w 102"/>
                <a:gd name="T37" fmla="*/ 98 h 101"/>
                <a:gd name="T38" fmla="*/ 79 w 102"/>
                <a:gd name="T39" fmla="*/ 93 h 101"/>
                <a:gd name="T40" fmla="*/ 87 w 102"/>
                <a:gd name="T41" fmla="*/ 85 h 101"/>
                <a:gd name="T42" fmla="*/ 94 w 102"/>
                <a:gd name="T43" fmla="*/ 78 h 101"/>
                <a:gd name="T44" fmla="*/ 99 w 102"/>
                <a:gd name="T45" fmla="*/ 70 h 101"/>
                <a:gd name="T46" fmla="*/ 102 w 102"/>
                <a:gd name="T47" fmla="*/ 60 h 101"/>
                <a:gd name="T48" fmla="*/ 102 w 102"/>
                <a:gd name="T49" fmla="*/ 50 h 101"/>
                <a:gd name="T50" fmla="*/ 102 w 102"/>
                <a:gd name="T51" fmla="*/ 40 h 101"/>
                <a:gd name="T52" fmla="*/ 99 w 102"/>
                <a:gd name="T53" fmla="*/ 30 h 101"/>
                <a:gd name="T54" fmla="*/ 94 w 102"/>
                <a:gd name="T55" fmla="*/ 22 h 101"/>
                <a:gd name="T56" fmla="*/ 87 w 102"/>
                <a:gd name="T57" fmla="*/ 15 h 101"/>
                <a:gd name="T58" fmla="*/ 79 w 102"/>
                <a:gd name="T59" fmla="*/ 7 h 101"/>
                <a:gd name="T60" fmla="*/ 71 w 102"/>
                <a:gd name="T61" fmla="*/ 5 h 101"/>
                <a:gd name="T62" fmla="*/ 61 w 102"/>
                <a:gd name="T63" fmla="*/ 0 h 101"/>
                <a:gd name="T64" fmla="*/ 51 w 102"/>
                <a:gd name="T6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101">
                  <a:moveTo>
                    <a:pt x="51" y="0"/>
                  </a:moveTo>
                  <a:lnTo>
                    <a:pt x="41" y="0"/>
                  </a:lnTo>
                  <a:lnTo>
                    <a:pt x="33" y="5"/>
                  </a:lnTo>
                  <a:lnTo>
                    <a:pt x="23" y="7"/>
                  </a:lnTo>
                  <a:lnTo>
                    <a:pt x="16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3" y="40"/>
                  </a:lnTo>
                  <a:lnTo>
                    <a:pt x="0" y="50"/>
                  </a:lnTo>
                  <a:lnTo>
                    <a:pt x="3" y="60"/>
                  </a:lnTo>
                  <a:lnTo>
                    <a:pt x="5" y="70"/>
                  </a:lnTo>
                  <a:lnTo>
                    <a:pt x="10" y="78"/>
                  </a:lnTo>
                  <a:lnTo>
                    <a:pt x="16" y="85"/>
                  </a:lnTo>
                  <a:lnTo>
                    <a:pt x="23" y="93"/>
                  </a:lnTo>
                  <a:lnTo>
                    <a:pt x="33" y="98"/>
                  </a:lnTo>
                  <a:lnTo>
                    <a:pt x="41" y="101"/>
                  </a:lnTo>
                  <a:lnTo>
                    <a:pt x="51" y="101"/>
                  </a:lnTo>
                  <a:lnTo>
                    <a:pt x="61" y="101"/>
                  </a:lnTo>
                  <a:lnTo>
                    <a:pt x="71" y="98"/>
                  </a:lnTo>
                  <a:lnTo>
                    <a:pt x="79" y="93"/>
                  </a:lnTo>
                  <a:lnTo>
                    <a:pt x="87" y="85"/>
                  </a:lnTo>
                  <a:lnTo>
                    <a:pt x="94" y="78"/>
                  </a:lnTo>
                  <a:lnTo>
                    <a:pt x="99" y="70"/>
                  </a:lnTo>
                  <a:lnTo>
                    <a:pt x="102" y="60"/>
                  </a:lnTo>
                  <a:lnTo>
                    <a:pt x="102" y="50"/>
                  </a:lnTo>
                  <a:lnTo>
                    <a:pt x="102" y="40"/>
                  </a:lnTo>
                  <a:lnTo>
                    <a:pt x="99" y="30"/>
                  </a:lnTo>
                  <a:lnTo>
                    <a:pt x="94" y="22"/>
                  </a:lnTo>
                  <a:lnTo>
                    <a:pt x="87" y="15"/>
                  </a:lnTo>
                  <a:lnTo>
                    <a:pt x="79" y="7"/>
                  </a:lnTo>
                  <a:lnTo>
                    <a:pt x="71" y="5"/>
                  </a:lnTo>
                  <a:lnTo>
                    <a:pt x="6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06" name="Freeform 142">
              <a:extLst>
                <a:ext uri="{FF2B5EF4-FFF2-40B4-BE49-F238E27FC236}">
                  <a16:creationId xmlns:a16="http://schemas.microsoft.com/office/drawing/2014/main" id="{8A379948-CDC6-42B8-AA53-0F1614FAF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6" y="3886"/>
              <a:ext cx="102" cy="101"/>
            </a:xfrm>
            <a:custGeom>
              <a:avLst/>
              <a:gdLst>
                <a:gd name="T0" fmla="*/ 51 w 102"/>
                <a:gd name="T1" fmla="*/ 0 h 101"/>
                <a:gd name="T2" fmla="*/ 41 w 102"/>
                <a:gd name="T3" fmla="*/ 0 h 101"/>
                <a:gd name="T4" fmla="*/ 33 w 102"/>
                <a:gd name="T5" fmla="*/ 5 h 101"/>
                <a:gd name="T6" fmla="*/ 23 w 102"/>
                <a:gd name="T7" fmla="*/ 7 h 101"/>
                <a:gd name="T8" fmla="*/ 16 w 102"/>
                <a:gd name="T9" fmla="*/ 15 h 101"/>
                <a:gd name="T10" fmla="*/ 10 w 102"/>
                <a:gd name="T11" fmla="*/ 22 h 101"/>
                <a:gd name="T12" fmla="*/ 5 w 102"/>
                <a:gd name="T13" fmla="*/ 30 h 101"/>
                <a:gd name="T14" fmla="*/ 3 w 102"/>
                <a:gd name="T15" fmla="*/ 40 h 101"/>
                <a:gd name="T16" fmla="*/ 0 w 102"/>
                <a:gd name="T17" fmla="*/ 50 h 101"/>
                <a:gd name="T18" fmla="*/ 3 w 102"/>
                <a:gd name="T19" fmla="*/ 60 h 101"/>
                <a:gd name="T20" fmla="*/ 5 w 102"/>
                <a:gd name="T21" fmla="*/ 70 h 101"/>
                <a:gd name="T22" fmla="*/ 10 w 102"/>
                <a:gd name="T23" fmla="*/ 78 h 101"/>
                <a:gd name="T24" fmla="*/ 16 w 102"/>
                <a:gd name="T25" fmla="*/ 85 h 101"/>
                <a:gd name="T26" fmla="*/ 23 w 102"/>
                <a:gd name="T27" fmla="*/ 93 h 101"/>
                <a:gd name="T28" fmla="*/ 33 w 102"/>
                <a:gd name="T29" fmla="*/ 98 h 101"/>
                <a:gd name="T30" fmla="*/ 41 w 102"/>
                <a:gd name="T31" fmla="*/ 101 h 101"/>
                <a:gd name="T32" fmla="*/ 51 w 102"/>
                <a:gd name="T33" fmla="*/ 101 h 101"/>
                <a:gd name="T34" fmla="*/ 61 w 102"/>
                <a:gd name="T35" fmla="*/ 101 h 101"/>
                <a:gd name="T36" fmla="*/ 71 w 102"/>
                <a:gd name="T37" fmla="*/ 98 h 101"/>
                <a:gd name="T38" fmla="*/ 79 w 102"/>
                <a:gd name="T39" fmla="*/ 93 h 101"/>
                <a:gd name="T40" fmla="*/ 87 w 102"/>
                <a:gd name="T41" fmla="*/ 85 h 101"/>
                <a:gd name="T42" fmla="*/ 94 w 102"/>
                <a:gd name="T43" fmla="*/ 78 h 101"/>
                <a:gd name="T44" fmla="*/ 99 w 102"/>
                <a:gd name="T45" fmla="*/ 70 h 101"/>
                <a:gd name="T46" fmla="*/ 102 w 102"/>
                <a:gd name="T47" fmla="*/ 60 h 101"/>
                <a:gd name="T48" fmla="*/ 102 w 102"/>
                <a:gd name="T49" fmla="*/ 50 h 101"/>
                <a:gd name="T50" fmla="*/ 102 w 102"/>
                <a:gd name="T51" fmla="*/ 40 h 101"/>
                <a:gd name="T52" fmla="*/ 99 w 102"/>
                <a:gd name="T53" fmla="*/ 30 h 101"/>
                <a:gd name="T54" fmla="*/ 94 w 102"/>
                <a:gd name="T55" fmla="*/ 22 h 101"/>
                <a:gd name="T56" fmla="*/ 87 w 102"/>
                <a:gd name="T57" fmla="*/ 15 h 101"/>
                <a:gd name="T58" fmla="*/ 79 w 102"/>
                <a:gd name="T59" fmla="*/ 7 h 101"/>
                <a:gd name="T60" fmla="*/ 71 w 102"/>
                <a:gd name="T61" fmla="*/ 5 h 101"/>
                <a:gd name="T62" fmla="*/ 61 w 102"/>
                <a:gd name="T63" fmla="*/ 0 h 101"/>
                <a:gd name="T64" fmla="*/ 51 w 102"/>
                <a:gd name="T6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101">
                  <a:moveTo>
                    <a:pt x="51" y="0"/>
                  </a:moveTo>
                  <a:lnTo>
                    <a:pt x="41" y="0"/>
                  </a:lnTo>
                  <a:lnTo>
                    <a:pt x="33" y="5"/>
                  </a:lnTo>
                  <a:lnTo>
                    <a:pt x="23" y="7"/>
                  </a:lnTo>
                  <a:lnTo>
                    <a:pt x="16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3" y="40"/>
                  </a:lnTo>
                  <a:lnTo>
                    <a:pt x="0" y="50"/>
                  </a:lnTo>
                  <a:lnTo>
                    <a:pt x="3" y="60"/>
                  </a:lnTo>
                  <a:lnTo>
                    <a:pt x="5" y="70"/>
                  </a:lnTo>
                  <a:lnTo>
                    <a:pt x="10" y="78"/>
                  </a:lnTo>
                  <a:lnTo>
                    <a:pt x="16" y="85"/>
                  </a:lnTo>
                  <a:lnTo>
                    <a:pt x="23" y="93"/>
                  </a:lnTo>
                  <a:lnTo>
                    <a:pt x="33" y="98"/>
                  </a:lnTo>
                  <a:lnTo>
                    <a:pt x="41" y="101"/>
                  </a:lnTo>
                  <a:lnTo>
                    <a:pt x="51" y="101"/>
                  </a:lnTo>
                  <a:lnTo>
                    <a:pt x="61" y="101"/>
                  </a:lnTo>
                  <a:lnTo>
                    <a:pt x="71" y="98"/>
                  </a:lnTo>
                  <a:lnTo>
                    <a:pt x="79" y="93"/>
                  </a:lnTo>
                  <a:lnTo>
                    <a:pt x="87" y="85"/>
                  </a:lnTo>
                  <a:lnTo>
                    <a:pt x="94" y="78"/>
                  </a:lnTo>
                  <a:lnTo>
                    <a:pt x="99" y="70"/>
                  </a:lnTo>
                  <a:lnTo>
                    <a:pt x="102" y="60"/>
                  </a:lnTo>
                  <a:lnTo>
                    <a:pt x="102" y="50"/>
                  </a:lnTo>
                  <a:lnTo>
                    <a:pt x="102" y="40"/>
                  </a:lnTo>
                  <a:lnTo>
                    <a:pt x="99" y="30"/>
                  </a:lnTo>
                  <a:lnTo>
                    <a:pt x="94" y="22"/>
                  </a:lnTo>
                  <a:lnTo>
                    <a:pt x="87" y="15"/>
                  </a:lnTo>
                  <a:lnTo>
                    <a:pt x="79" y="7"/>
                  </a:lnTo>
                  <a:lnTo>
                    <a:pt x="71" y="5"/>
                  </a:lnTo>
                  <a:lnTo>
                    <a:pt x="61" y="0"/>
                  </a:lnTo>
                  <a:lnTo>
                    <a:pt x="51" y="0"/>
                  </a:lnTo>
                </a:path>
              </a:pathLst>
            </a:custGeom>
            <a:noFill/>
            <a:ln w="508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07" name="Freeform 143">
              <a:extLst>
                <a:ext uri="{FF2B5EF4-FFF2-40B4-BE49-F238E27FC236}">
                  <a16:creationId xmlns:a16="http://schemas.microsoft.com/office/drawing/2014/main" id="{39D0C1AF-03E0-4E38-9905-E206159DF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" y="4251"/>
              <a:ext cx="190" cy="190"/>
            </a:xfrm>
            <a:custGeom>
              <a:avLst/>
              <a:gdLst>
                <a:gd name="T0" fmla="*/ 56 w 190"/>
                <a:gd name="T1" fmla="*/ 0 h 190"/>
                <a:gd name="T2" fmla="*/ 0 w 190"/>
                <a:gd name="T3" fmla="*/ 56 h 190"/>
                <a:gd name="T4" fmla="*/ 0 w 190"/>
                <a:gd name="T5" fmla="*/ 134 h 190"/>
                <a:gd name="T6" fmla="*/ 56 w 190"/>
                <a:gd name="T7" fmla="*/ 190 h 190"/>
                <a:gd name="T8" fmla="*/ 135 w 190"/>
                <a:gd name="T9" fmla="*/ 190 h 190"/>
                <a:gd name="T10" fmla="*/ 190 w 190"/>
                <a:gd name="T11" fmla="*/ 134 h 190"/>
                <a:gd name="T12" fmla="*/ 190 w 190"/>
                <a:gd name="T13" fmla="*/ 56 h 190"/>
                <a:gd name="T14" fmla="*/ 135 w 190"/>
                <a:gd name="T15" fmla="*/ 0 h 190"/>
                <a:gd name="T16" fmla="*/ 56 w 190"/>
                <a:gd name="T17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90">
                  <a:moveTo>
                    <a:pt x="56" y="0"/>
                  </a:moveTo>
                  <a:lnTo>
                    <a:pt x="0" y="56"/>
                  </a:lnTo>
                  <a:lnTo>
                    <a:pt x="0" y="134"/>
                  </a:lnTo>
                  <a:lnTo>
                    <a:pt x="56" y="190"/>
                  </a:lnTo>
                  <a:lnTo>
                    <a:pt x="135" y="190"/>
                  </a:lnTo>
                  <a:lnTo>
                    <a:pt x="190" y="134"/>
                  </a:lnTo>
                  <a:lnTo>
                    <a:pt x="190" y="56"/>
                  </a:lnTo>
                  <a:lnTo>
                    <a:pt x="135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08" name="Freeform 144">
              <a:extLst>
                <a:ext uri="{FF2B5EF4-FFF2-40B4-BE49-F238E27FC236}">
                  <a16:creationId xmlns:a16="http://schemas.microsoft.com/office/drawing/2014/main" id="{B74FFA4B-AC0F-4157-8B22-7DA47BB9F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" y="4251"/>
              <a:ext cx="190" cy="190"/>
            </a:xfrm>
            <a:custGeom>
              <a:avLst/>
              <a:gdLst>
                <a:gd name="T0" fmla="*/ 56 w 190"/>
                <a:gd name="T1" fmla="*/ 0 h 190"/>
                <a:gd name="T2" fmla="*/ 0 w 190"/>
                <a:gd name="T3" fmla="*/ 56 h 190"/>
                <a:gd name="T4" fmla="*/ 0 w 190"/>
                <a:gd name="T5" fmla="*/ 134 h 190"/>
                <a:gd name="T6" fmla="*/ 56 w 190"/>
                <a:gd name="T7" fmla="*/ 190 h 190"/>
                <a:gd name="T8" fmla="*/ 135 w 190"/>
                <a:gd name="T9" fmla="*/ 190 h 190"/>
                <a:gd name="T10" fmla="*/ 190 w 190"/>
                <a:gd name="T11" fmla="*/ 134 h 190"/>
                <a:gd name="T12" fmla="*/ 190 w 190"/>
                <a:gd name="T13" fmla="*/ 56 h 190"/>
                <a:gd name="T14" fmla="*/ 135 w 190"/>
                <a:gd name="T15" fmla="*/ 0 h 190"/>
                <a:gd name="T16" fmla="*/ 56 w 190"/>
                <a:gd name="T17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90">
                  <a:moveTo>
                    <a:pt x="56" y="0"/>
                  </a:moveTo>
                  <a:lnTo>
                    <a:pt x="0" y="56"/>
                  </a:lnTo>
                  <a:lnTo>
                    <a:pt x="0" y="134"/>
                  </a:lnTo>
                  <a:lnTo>
                    <a:pt x="56" y="190"/>
                  </a:lnTo>
                  <a:lnTo>
                    <a:pt x="135" y="190"/>
                  </a:lnTo>
                  <a:lnTo>
                    <a:pt x="190" y="134"/>
                  </a:lnTo>
                  <a:lnTo>
                    <a:pt x="190" y="56"/>
                  </a:lnTo>
                  <a:lnTo>
                    <a:pt x="135" y="0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508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09" name="Freeform 145">
              <a:extLst>
                <a:ext uri="{FF2B5EF4-FFF2-40B4-BE49-F238E27FC236}">
                  <a16:creationId xmlns:a16="http://schemas.microsoft.com/office/drawing/2014/main" id="{FF7D55C1-E84C-4209-949C-1D96EFE98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6" y="4294"/>
              <a:ext cx="102" cy="104"/>
            </a:xfrm>
            <a:custGeom>
              <a:avLst/>
              <a:gdLst>
                <a:gd name="T0" fmla="*/ 51 w 102"/>
                <a:gd name="T1" fmla="*/ 0 h 104"/>
                <a:gd name="T2" fmla="*/ 41 w 102"/>
                <a:gd name="T3" fmla="*/ 3 h 104"/>
                <a:gd name="T4" fmla="*/ 33 w 102"/>
                <a:gd name="T5" fmla="*/ 5 h 104"/>
                <a:gd name="T6" fmla="*/ 23 w 102"/>
                <a:gd name="T7" fmla="*/ 10 h 104"/>
                <a:gd name="T8" fmla="*/ 16 w 102"/>
                <a:gd name="T9" fmla="*/ 15 h 104"/>
                <a:gd name="T10" fmla="*/ 10 w 102"/>
                <a:gd name="T11" fmla="*/ 23 h 104"/>
                <a:gd name="T12" fmla="*/ 5 w 102"/>
                <a:gd name="T13" fmla="*/ 33 h 104"/>
                <a:gd name="T14" fmla="*/ 3 w 102"/>
                <a:gd name="T15" fmla="*/ 43 h 104"/>
                <a:gd name="T16" fmla="*/ 0 w 102"/>
                <a:gd name="T17" fmla="*/ 53 h 104"/>
                <a:gd name="T18" fmla="*/ 3 w 102"/>
                <a:gd name="T19" fmla="*/ 63 h 104"/>
                <a:gd name="T20" fmla="*/ 5 w 102"/>
                <a:gd name="T21" fmla="*/ 71 h 104"/>
                <a:gd name="T22" fmla="*/ 10 w 102"/>
                <a:gd name="T23" fmla="*/ 81 h 104"/>
                <a:gd name="T24" fmla="*/ 16 w 102"/>
                <a:gd name="T25" fmla="*/ 89 h 104"/>
                <a:gd name="T26" fmla="*/ 23 w 102"/>
                <a:gd name="T27" fmla="*/ 94 h 104"/>
                <a:gd name="T28" fmla="*/ 33 w 102"/>
                <a:gd name="T29" fmla="*/ 99 h 104"/>
                <a:gd name="T30" fmla="*/ 41 w 102"/>
                <a:gd name="T31" fmla="*/ 101 h 104"/>
                <a:gd name="T32" fmla="*/ 51 w 102"/>
                <a:gd name="T33" fmla="*/ 104 h 104"/>
                <a:gd name="T34" fmla="*/ 61 w 102"/>
                <a:gd name="T35" fmla="*/ 101 h 104"/>
                <a:gd name="T36" fmla="*/ 71 w 102"/>
                <a:gd name="T37" fmla="*/ 99 h 104"/>
                <a:gd name="T38" fmla="*/ 79 w 102"/>
                <a:gd name="T39" fmla="*/ 94 h 104"/>
                <a:gd name="T40" fmla="*/ 87 w 102"/>
                <a:gd name="T41" fmla="*/ 89 h 104"/>
                <a:gd name="T42" fmla="*/ 94 w 102"/>
                <a:gd name="T43" fmla="*/ 81 h 104"/>
                <a:gd name="T44" fmla="*/ 99 w 102"/>
                <a:gd name="T45" fmla="*/ 71 h 104"/>
                <a:gd name="T46" fmla="*/ 102 w 102"/>
                <a:gd name="T47" fmla="*/ 63 h 104"/>
                <a:gd name="T48" fmla="*/ 102 w 102"/>
                <a:gd name="T49" fmla="*/ 53 h 104"/>
                <a:gd name="T50" fmla="*/ 102 w 102"/>
                <a:gd name="T51" fmla="*/ 43 h 104"/>
                <a:gd name="T52" fmla="*/ 99 w 102"/>
                <a:gd name="T53" fmla="*/ 33 h 104"/>
                <a:gd name="T54" fmla="*/ 94 w 102"/>
                <a:gd name="T55" fmla="*/ 23 h 104"/>
                <a:gd name="T56" fmla="*/ 87 w 102"/>
                <a:gd name="T57" fmla="*/ 15 h 104"/>
                <a:gd name="T58" fmla="*/ 79 w 102"/>
                <a:gd name="T59" fmla="*/ 10 h 104"/>
                <a:gd name="T60" fmla="*/ 71 w 102"/>
                <a:gd name="T61" fmla="*/ 5 h 104"/>
                <a:gd name="T62" fmla="*/ 61 w 102"/>
                <a:gd name="T63" fmla="*/ 3 h 104"/>
                <a:gd name="T64" fmla="*/ 51 w 102"/>
                <a:gd name="T6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104">
                  <a:moveTo>
                    <a:pt x="51" y="0"/>
                  </a:moveTo>
                  <a:lnTo>
                    <a:pt x="41" y="3"/>
                  </a:lnTo>
                  <a:lnTo>
                    <a:pt x="33" y="5"/>
                  </a:lnTo>
                  <a:lnTo>
                    <a:pt x="23" y="10"/>
                  </a:lnTo>
                  <a:lnTo>
                    <a:pt x="16" y="15"/>
                  </a:lnTo>
                  <a:lnTo>
                    <a:pt x="10" y="23"/>
                  </a:lnTo>
                  <a:lnTo>
                    <a:pt x="5" y="33"/>
                  </a:lnTo>
                  <a:lnTo>
                    <a:pt x="3" y="43"/>
                  </a:lnTo>
                  <a:lnTo>
                    <a:pt x="0" y="53"/>
                  </a:lnTo>
                  <a:lnTo>
                    <a:pt x="3" y="63"/>
                  </a:lnTo>
                  <a:lnTo>
                    <a:pt x="5" y="71"/>
                  </a:lnTo>
                  <a:lnTo>
                    <a:pt x="10" y="81"/>
                  </a:lnTo>
                  <a:lnTo>
                    <a:pt x="16" y="89"/>
                  </a:lnTo>
                  <a:lnTo>
                    <a:pt x="23" y="94"/>
                  </a:lnTo>
                  <a:lnTo>
                    <a:pt x="33" y="99"/>
                  </a:lnTo>
                  <a:lnTo>
                    <a:pt x="41" y="101"/>
                  </a:lnTo>
                  <a:lnTo>
                    <a:pt x="51" y="104"/>
                  </a:lnTo>
                  <a:lnTo>
                    <a:pt x="61" y="101"/>
                  </a:lnTo>
                  <a:lnTo>
                    <a:pt x="71" y="99"/>
                  </a:lnTo>
                  <a:lnTo>
                    <a:pt x="79" y="94"/>
                  </a:lnTo>
                  <a:lnTo>
                    <a:pt x="87" y="89"/>
                  </a:lnTo>
                  <a:lnTo>
                    <a:pt x="94" y="81"/>
                  </a:lnTo>
                  <a:lnTo>
                    <a:pt x="99" y="71"/>
                  </a:lnTo>
                  <a:lnTo>
                    <a:pt x="102" y="63"/>
                  </a:lnTo>
                  <a:lnTo>
                    <a:pt x="102" y="53"/>
                  </a:lnTo>
                  <a:lnTo>
                    <a:pt x="102" y="43"/>
                  </a:lnTo>
                  <a:lnTo>
                    <a:pt x="99" y="33"/>
                  </a:lnTo>
                  <a:lnTo>
                    <a:pt x="94" y="23"/>
                  </a:lnTo>
                  <a:lnTo>
                    <a:pt x="87" y="15"/>
                  </a:lnTo>
                  <a:lnTo>
                    <a:pt x="79" y="10"/>
                  </a:lnTo>
                  <a:lnTo>
                    <a:pt x="71" y="5"/>
                  </a:lnTo>
                  <a:lnTo>
                    <a:pt x="61" y="3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10" name="Freeform 146">
              <a:extLst>
                <a:ext uri="{FF2B5EF4-FFF2-40B4-BE49-F238E27FC236}">
                  <a16:creationId xmlns:a16="http://schemas.microsoft.com/office/drawing/2014/main" id="{5EB100E7-9F00-4D21-8571-7E71F4555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6" y="4294"/>
              <a:ext cx="102" cy="104"/>
            </a:xfrm>
            <a:custGeom>
              <a:avLst/>
              <a:gdLst>
                <a:gd name="T0" fmla="*/ 51 w 102"/>
                <a:gd name="T1" fmla="*/ 0 h 104"/>
                <a:gd name="T2" fmla="*/ 41 w 102"/>
                <a:gd name="T3" fmla="*/ 3 h 104"/>
                <a:gd name="T4" fmla="*/ 33 w 102"/>
                <a:gd name="T5" fmla="*/ 5 h 104"/>
                <a:gd name="T6" fmla="*/ 23 w 102"/>
                <a:gd name="T7" fmla="*/ 10 h 104"/>
                <a:gd name="T8" fmla="*/ 16 w 102"/>
                <a:gd name="T9" fmla="*/ 15 h 104"/>
                <a:gd name="T10" fmla="*/ 10 w 102"/>
                <a:gd name="T11" fmla="*/ 23 h 104"/>
                <a:gd name="T12" fmla="*/ 5 w 102"/>
                <a:gd name="T13" fmla="*/ 33 h 104"/>
                <a:gd name="T14" fmla="*/ 3 w 102"/>
                <a:gd name="T15" fmla="*/ 43 h 104"/>
                <a:gd name="T16" fmla="*/ 0 w 102"/>
                <a:gd name="T17" fmla="*/ 53 h 104"/>
                <a:gd name="T18" fmla="*/ 3 w 102"/>
                <a:gd name="T19" fmla="*/ 63 h 104"/>
                <a:gd name="T20" fmla="*/ 5 w 102"/>
                <a:gd name="T21" fmla="*/ 71 h 104"/>
                <a:gd name="T22" fmla="*/ 10 w 102"/>
                <a:gd name="T23" fmla="*/ 81 h 104"/>
                <a:gd name="T24" fmla="*/ 16 w 102"/>
                <a:gd name="T25" fmla="*/ 89 h 104"/>
                <a:gd name="T26" fmla="*/ 23 w 102"/>
                <a:gd name="T27" fmla="*/ 94 h 104"/>
                <a:gd name="T28" fmla="*/ 33 w 102"/>
                <a:gd name="T29" fmla="*/ 99 h 104"/>
                <a:gd name="T30" fmla="*/ 41 w 102"/>
                <a:gd name="T31" fmla="*/ 101 h 104"/>
                <a:gd name="T32" fmla="*/ 51 w 102"/>
                <a:gd name="T33" fmla="*/ 104 h 104"/>
                <a:gd name="T34" fmla="*/ 61 w 102"/>
                <a:gd name="T35" fmla="*/ 101 h 104"/>
                <a:gd name="T36" fmla="*/ 71 w 102"/>
                <a:gd name="T37" fmla="*/ 99 h 104"/>
                <a:gd name="T38" fmla="*/ 79 w 102"/>
                <a:gd name="T39" fmla="*/ 94 h 104"/>
                <a:gd name="T40" fmla="*/ 87 w 102"/>
                <a:gd name="T41" fmla="*/ 89 h 104"/>
                <a:gd name="T42" fmla="*/ 94 w 102"/>
                <a:gd name="T43" fmla="*/ 81 h 104"/>
                <a:gd name="T44" fmla="*/ 99 w 102"/>
                <a:gd name="T45" fmla="*/ 71 h 104"/>
                <a:gd name="T46" fmla="*/ 102 w 102"/>
                <a:gd name="T47" fmla="*/ 63 h 104"/>
                <a:gd name="T48" fmla="*/ 102 w 102"/>
                <a:gd name="T49" fmla="*/ 53 h 104"/>
                <a:gd name="T50" fmla="*/ 102 w 102"/>
                <a:gd name="T51" fmla="*/ 43 h 104"/>
                <a:gd name="T52" fmla="*/ 99 w 102"/>
                <a:gd name="T53" fmla="*/ 33 h 104"/>
                <a:gd name="T54" fmla="*/ 94 w 102"/>
                <a:gd name="T55" fmla="*/ 23 h 104"/>
                <a:gd name="T56" fmla="*/ 87 w 102"/>
                <a:gd name="T57" fmla="*/ 15 h 104"/>
                <a:gd name="T58" fmla="*/ 79 w 102"/>
                <a:gd name="T59" fmla="*/ 10 h 104"/>
                <a:gd name="T60" fmla="*/ 71 w 102"/>
                <a:gd name="T61" fmla="*/ 5 h 104"/>
                <a:gd name="T62" fmla="*/ 61 w 102"/>
                <a:gd name="T63" fmla="*/ 3 h 104"/>
                <a:gd name="T64" fmla="*/ 51 w 102"/>
                <a:gd name="T6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104">
                  <a:moveTo>
                    <a:pt x="51" y="0"/>
                  </a:moveTo>
                  <a:lnTo>
                    <a:pt x="41" y="3"/>
                  </a:lnTo>
                  <a:lnTo>
                    <a:pt x="33" y="5"/>
                  </a:lnTo>
                  <a:lnTo>
                    <a:pt x="23" y="10"/>
                  </a:lnTo>
                  <a:lnTo>
                    <a:pt x="16" y="15"/>
                  </a:lnTo>
                  <a:lnTo>
                    <a:pt x="10" y="23"/>
                  </a:lnTo>
                  <a:lnTo>
                    <a:pt x="5" y="33"/>
                  </a:lnTo>
                  <a:lnTo>
                    <a:pt x="3" y="43"/>
                  </a:lnTo>
                  <a:lnTo>
                    <a:pt x="0" y="53"/>
                  </a:lnTo>
                  <a:lnTo>
                    <a:pt x="3" y="63"/>
                  </a:lnTo>
                  <a:lnTo>
                    <a:pt x="5" y="71"/>
                  </a:lnTo>
                  <a:lnTo>
                    <a:pt x="10" y="81"/>
                  </a:lnTo>
                  <a:lnTo>
                    <a:pt x="16" y="89"/>
                  </a:lnTo>
                  <a:lnTo>
                    <a:pt x="23" y="94"/>
                  </a:lnTo>
                  <a:lnTo>
                    <a:pt x="33" y="99"/>
                  </a:lnTo>
                  <a:lnTo>
                    <a:pt x="41" y="101"/>
                  </a:lnTo>
                  <a:lnTo>
                    <a:pt x="51" y="104"/>
                  </a:lnTo>
                  <a:lnTo>
                    <a:pt x="61" y="101"/>
                  </a:lnTo>
                  <a:lnTo>
                    <a:pt x="71" y="99"/>
                  </a:lnTo>
                  <a:lnTo>
                    <a:pt x="79" y="94"/>
                  </a:lnTo>
                  <a:lnTo>
                    <a:pt x="87" y="89"/>
                  </a:lnTo>
                  <a:lnTo>
                    <a:pt x="94" y="81"/>
                  </a:lnTo>
                  <a:lnTo>
                    <a:pt x="99" y="71"/>
                  </a:lnTo>
                  <a:lnTo>
                    <a:pt x="102" y="63"/>
                  </a:lnTo>
                  <a:lnTo>
                    <a:pt x="102" y="53"/>
                  </a:lnTo>
                  <a:lnTo>
                    <a:pt x="102" y="43"/>
                  </a:lnTo>
                  <a:lnTo>
                    <a:pt x="99" y="33"/>
                  </a:lnTo>
                  <a:lnTo>
                    <a:pt x="94" y="23"/>
                  </a:lnTo>
                  <a:lnTo>
                    <a:pt x="87" y="15"/>
                  </a:lnTo>
                  <a:lnTo>
                    <a:pt x="79" y="10"/>
                  </a:lnTo>
                  <a:lnTo>
                    <a:pt x="71" y="5"/>
                  </a:lnTo>
                  <a:lnTo>
                    <a:pt x="61" y="3"/>
                  </a:lnTo>
                  <a:lnTo>
                    <a:pt x="51" y="0"/>
                  </a:lnTo>
                </a:path>
              </a:pathLst>
            </a:custGeom>
            <a:noFill/>
            <a:ln w="508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11" name="Freeform 147">
              <a:extLst>
                <a:ext uri="{FF2B5EF4-FFF2-40B4-BE49-F238E27FC236}">
                  <a16:creationId xmlns:a16="http://schemas.microsoft.com/office/drawing/2014/main" id="{C765F764-2D49-44E2-AA57-938E64B71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" y="4670"/>
              <a:ext cx="190" cy="190"/>
            </a:xfrm>
            <a:custGeom>
              <a:avLst/>
              <a:gdLst>
                <a:gd name="T0" fmla="*/ 56 w 190"/>
                <a:gd name="T1" fmla="*/ 0 h 190"/>
                <a:gd name="T2" fmla="*/ 0 w 190"/>
                <a:gd name="T3" fmla="*/ 56 h 190"/>
                <a:gd name="T4" fmla="*/ 0 w 190"/>
                <a:gd name="T5" fmla="*/ 134 h 190"/>
                <a:gd name="T6" fmla="*/ 56 w 190"/>
                <a:gd name="T7" fmla="*/ 190 h 190"/>
                <a:gd name="T8" fmla="*/ 135 w 190"/>
                <a:gd name="T9" fmla="*/ 190 h 190"/>
                <a:gd name="T10" fmla="*/ 190 w 190"/>
                <a:gd name="T11" fmla="*/ 134 h 190"/>
                <a:gd name="T12" fmla="*/ 190 w 190"/>
                <a:gd name="T13" fmla="*/ 56 h 190"/>
                <a:gd name="T14" fmla="*/ 135 w 190"/>
                <a:gd name="T15" fmla="*/ 0 h 190"/>
                <a:gd name="T16" fmla="*/ 56 w 190"/>
                <a:gd name="T17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90">
                  <a:moveTo>
                    <a:pt x="56" y="0"/>
                  </a:moveTo>
                  <a:lnTo>
                    <a:pt x="0" y="56"/>
                  </a:lnTo>
                  <a:lnTo>
                    <a:pt x="0" y="134"/>
                  </a:lnTo>
                  <a:lnTo>
                    <a:pt x="56" y="190"/>
                  </a:lnTo>
                  <a:lnTo>
                    <a:pt x="135" y="190"/>
                  </a:lnTo>
                  <a:lnTo>
                    <a:pt x="190" y="134"/>
                  </a:lnTo>
                  <a:lnTo>
                    <a:pt x="190" y="56"/>
                  </a:lnTo>
                  <a:lnTo>
                    <a:pt x="135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12" name="Freeform 148">
              <a:extLst>
                <a:ext uri="{FF2B5EF4-FFF2-40B4-BE49-F238E27FC236}">
                  <a16:creationId xmlns:a16="http://schemas.microsoft.com/office/drawing/2014/main" id="{51B2DEF8-F617-43B3-B929-EF09820BC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" y="4670"/>
              <a:ext cx="190" cy="190"/>
            </a:xfrm>
            <a:custGeom>
              <a:avLst/>
              <a:gdLst>
                <a:gd name="T0" fmla="*/ 56 w 190"/>
                <a:gd name="T1" fmla="*/ 0 h 190"/>
                <a:gd name="T2" fmla="*/ 0 w 190"/>
                <a:gd name="T3" fmla="*/ 56 h 190"/>
                <a:gd name="T4" fmla="*/ 0 w 190"/>
                <a:gd name="T5" fmla="*/ 134 h 190"/>
                <a:gd name="T6" fmla="*/ 56 w 190"/>
                <a:gd name="T7" fmla="*/ 190 h 190"/>
                <a:gd name="T8" fmla="*/ 135 w 190"/>
                <a:gd name="T9" fmla="*/ 190 h 190"/>
                <a:gd name="T10" fmla="*/ 190 w 190"/>
                <a:gd name="T11" fmla="*/ 134 h 190"/>
                <a:gd name="T12" fmla="*/ 190 w 190"/>
                <a:gd name="T13" fmla="*/ 56 h 190"/>
                <a:gd name="T14" fmla="*/ 135 w 190"/>
                <a:gd name="T15" fmla="*/ 0 h 190"/>
                <a:gd name="T16" fmla="*/ 56 w 190"/>
                <a:gd name="T17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90">
                  <a:moveTo>
                    <a:pt x="56" y="0"/>
                  </a:moveTo>
                  <a:lnTo>
                    <a:pt x="0" y="56"/>
                  </a:lnTo>
                  <a:lnTo>
                    <a:pt x="0" y="134"/>
                  </a:lnTo>
                  <a:lnTo>
                    <a:pt x="56" y="190"/>
                  </a:lnTo>
                  <a:lnTo>
                    <a:pt x="135" y="190"/>
                  </a:lnTo>
                  <a:lnTo>
                    <a:pt x="190" y="134"/>
                  </a:lnTo>
                  <a:lnTo>
                    <a:pt x="190" y="56"/>
                  </a:lnTo>
                  <a:lnTo>
                    <a:pt x="135" y="0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508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13" name="Freeform 149">
              <a:extLst>
                <a:ext uri="{FF2B5EF4-FFF2-40B4-BE49-F238E27FC236}">
                  <a16:creationId xmlns:a16="http://schemas.microsoft.com/office/drawing/2014/main" id="{62E384B3-EC36-4EF7-9369-5359EEA53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6" y="4713"/>
              <a:ext cx="102" cy="101"/>
            </a:xfrm>
            <a:custGeom>
              <a:avLst/>
              <a:gdLst>
                <a:gd name="T0" fmla="*/ 51 w 102"/>
                <a:gd name="T1" fmla="*/ 0 h 101"/>
                <a:gd name="T2" fmla="*/ 41 w 102"/>
                <a:gd name="T3" fmla="*/ 3 h 101"/>
                <a:gd name="T4" fmla="*/ 33 w 102"/>
                <a:gd name="T5" fmla="*/ 5 h 101"/>
                <a:gd name="T6" fmla="*/ 23 w 102"/>
                <a:gd name="T7" fmla="*/ 10 h 101"/>
                <a:gd name="T8" fmla="*/ 16 w 102"/>
                <a:gd name="T9" fmla="*/ 15 h 101"/>
                <a:gd name="T10" fmla="*/ 10 w 102"/>
                <a:gd name="T11" fmla="*/ 23 h 101"/>
                <a:gd name="T12" fmla="*/ 5 w 102"/>
                <a:gd name="T13" fmla="*/ 30 h 101"/>
                <a:gd name="T14" fmla="*/ 3 w 102"/>
                <a:gd name="T15" fmla="*/ 41 h 101"/>
                <a:gd name="T16" fmla="*/ 0 w 102"/>
                <a:gd name="T17" fmla="*/ 51 h 101"/>
                <a:gd name="T18" fmla="*/ 3 w 102"/>
                <a:gd name="T19" fmla="*/ 61 h 101"/>
                <a:gd name="T20" fmla="*/ 5 w 102"/>
                <a:gd name="T21" fmla="*/ 71 h 101"/>
                <a:gd name="T22" fmla="*/ 10 w 102"/>
                <a:gd name="T23" fmla="*/ 78 h 101"/>
                <a:gd name="T24" fmla="*/ 16 w 102"/>
                <a:gd name="T25" fmla="*/ 86 h 101"/>
                <a:gd name="T26" fmla="*/ 23 w 102"/>
                <a:gd name="T27" fmla="*/ 94 h 101"/>
                <a:gd name="T28" fmla="*/ 33 w 102"/>
                <a:gd name="T29" fmla="*/ 99 h 101"/>
                <a:gd name="T30" fmla="*/ 41 w 102"/>
                <a:gd name="T31" fmla="*/ 101 h 101"/>
                <a:gd name="T32" fmla="*/ 51 w 102"/>
                <a:gd name="T33" fmla="*/ 101 h 101"/>
                <a:gd name="T34" fmla="*/ 61 w 102"/>
                <a:gd name="T35" fmla="*/ 101 h 101"/>
                <a:gd name="T36" fmla="*/ 71 w 102"/>
                <a:gd name="T37" fmla="*/ 99 h 101"/>
                <a:gd name="T38" fmla="*/ 79 w 102"/>
                <a:gd name="T39" fmla="*/ 94 h 101"/>
                <a:gd name="T40" fmla="*/ 87 w 102"/>
                <a:gd name="T41" fmla="*/ 86 h 101"/>
                <a:gd name="T42" fmla="*/ 94 w 102"/>
                <a:gd name="T43" fmla="*/ 78 h 101"/>
                <a:gd name="T44" fmla="*/ 99 w 102"/>
                <a:gd name="T45" fmla="*/ 71 h 101"/>
                <a:gd name="T46" fmla="*/ 102 w 102"/>
                <a:gd name="T47" fmla="*/ 61 h 101"/>
                <a:gd name="T48" fmla="*/ 102 w 102"/>
                <a:gd name="T49" fmla="*/ 51 h 101"/>
                <a:gd name="T50" fmla="*/ 102 w 102"/>
                <a:gd name="T51" fmla="*/ 41 h 101"/>
                <a:gd name="T52" fmla="*/ 99 w 102"/>
                <a:gd name="T53" fmla="*/ 30 h 101"/>
                <a:gd name="T54" fmla="*/ 94 w 102"/>
                <a:gd name="T55" fmla="*/ 23 h 101"/>
                <a:gd name="T56" fmla="*/ 87 w 102"/>
                <a:gd name="T57" fmla="*/ 15 h 101"/>
                <a:gd name="T58" fmla="*/ 79 w 102"/>
                <a:gd name="T59" fmla="*/ 10 h 101"/>
                <a:gd name="T60" fmla="*/ 71 w 102"/>
                <a:gd name="T61" fmla="*/ 5 h 101"/>
                <a:gd name="T62" fmla="*/ 61 w 102"/>
                <a:gd name="T63" fmla="*/ 3 h 101"/>
                <a:gd name="T64" fmla="*/ 51 w 102"/>
                <a:gd name="T6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101">
                  <a:moveTo>
                    <a:pt x="51" y="0"/>
                  </a:moveTo>
                  <a:lnTo>
                    <a:pt x="41" y="3"/>
                  </a:lnTo>
                  <a:lnTo>
                    <a:pt x="33" y="5"/>
                  </a:lnTo>
                  <a:lnTo>
                    <a:pt x="23" y="10"/>
                  </a:lnTo>
                  <a:lnTo>
                    <a:pt x="16" y="15"/>
                  </a:lnTo>
                  <a:lnTo>
                    <a:pt x="10" y="23"/>
                  </a:lnTo>
                  <a:lnTo>
                    <a:pt x="5" y="30"/>
                  </a:lnTo>
                  <a:lnTo>
                    <a:pt x="3" y="41"/>
                  </a:lnTo>
                  <a:lnTo>
                    <a:pt x="0" y="51"/>
                  </a:lnTo>
                  <a:lnTo>
                    <a:pt x="3" y="61"/>
                  </a:lnTo>
                  <a:lnTo>
                    <a:pt x="5" y="71"/>
                  </a:lnTo>
                  <a:lnTo>
                    <a:pt x="10" y="78"/>
                  </a:lnTo>
                  <a:lnTo>
                    <a:pt x="16" y="86"/>
                  </a:lnTo>
                  <a:lnTo>
                    <a:pt x="23" y="94"/>
                  </a:lnTo>
                  <a:lnTo>
                    <a:pt x="33" y="99"/>
                  </a:lnTo>
                  <a:lnTo>
                    <a:pt x="41" y="101"/>
                  </a:lnTo>
                  <a:lnTo>
                    <a:pt x="51" y="101"/>
                  </a:lnTo>
                  <a:lnTo>
                    <a:pt x="61" y="101"/>
                  </a:lnTo>
                  <a:lnTo>
                    <a:pt x="71" y="99"/>
                  </a:lnTo>
                  <a:lnTo>
                    <a:pt x="79" y="94"/>
                  </a:lnTo>
                  <a:lnTo>
                    <a:pt x="87" y="86"/>
                  </a:lnTo>
                  <a:lnTo>
                    <a:pt x="94" y="78"/>
                  </a:lnTo>
                  <a:lnTo>
                    <a:pt x="99" y="71"/>
                  </a:lnTo>
                  <a:lnTo>
                    <a:pt x="102" y="61"/>
                  </a:lnTo>
                  <a:lnTo>
                    <a:pt x="102" y="51"/>
                  </a:lnTo>
                  <a:lnTo>
                    <a:pt x="102" y="41"/>
                  </a:lnTo>
                  <a:lnTo>
                    <a:pt x="99" y="30"/>
                  </a:lnTo>
                  <a:lnTo>
                    <a:pt x="94" y="23"/>
                  </a:lnTo>
                  <a:lnTo>
                    <a:pt x="87" y="15"/>
                  </a:lnTo>
                  <a:lnTo>
                    <a:pt x="79" y="10"/>
                  </a:lnTo>
                  <a:lnTo>
                    <a:pt x="71" y="5"/>
                  </a:lnTo>
                  <a:lnTo>
                    <a:pt x="61" y="3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14" name="Freeform 150">
              <a:extLst>
                <a:ext uri="{FF2B5EF4-FFF2-40B4-BE49-F238E27FC236}">
                  <a16:creationId xmlns:a16="http://schemas.microsoft.com/office/drawing/2014/main" id="{C751A706-62CF-4C52-95E1-62851D7A7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6" y="4713"/>
              <a:ext cx="102" cy="101"/>
            </a:xfrm>
            <a:custGeom>
              <a:avLst/>
              <a:gdLst>
                <a:gd name="T0" fmla="*/ 51 w 102"/>
                <a:gd name="T1" fmla="*/ 0 h 101"/>
                <a:gd name="T2" fmla="*/ 41 w 102"/>
                <a:gd name="T3" fmla="*/ 3 h 101"/>
                <a:gd name="T4" fmla="*/ 33 w 102"/>
                <a:gd name="T5" fmla="*/ 5 h 101"/>
                <a:gd name="T6" fmla="*/ 23 w 102"/>
                <a:gd name="T7" fmla="*/ 10 h 101"/>
                <a:gd name="T8" fmla="*/ 16 w 102"/>
                <a:gd name="T9" fmla="*/ 15 h 101"/>
                <a:gd name="T10" fmla="*/ 10 w 102"/>
                <a:gd name="T11" fmla="*/ 23 h 101"/>
                <a:gd name="T12" fmla="*/ 5 w 102"/>
                <a:gd name="T13" fmla="*/ 30 h 101"/>
                <a:gd name="T14" fmla="*/ 3 w 102"/>
                <a:gd name="T15" fmla="*/ 41 h 101"/>
                <a:gd name="T16" fmla="*/ 0 w 102"/>
                <a:gd name="T17" fmla="*/ 51 h 101"/>
                <a:gd name="T18" fmla="*/ 3 w 102"/>
                <a:gd name="T19" fmla="*/ 61 h 101"/>
                <a:gd name="T20" fmla="*/ 5 w 102"/>
                <a:gd name="T21" fmla="*/ 71 h 101"/>
                <a:gd name="T22" fmla="*/ 10 w 102"/>
                <a:gd name="T23" fmla="*/ 78 h 101"/>
                <a:gd name="T24" fmla="*/ 16 w 102"/>
                <a:gd name="T25" fmla="*/ 86 h 101"/>
                <a:gd name="T26" fmla="*/ 23 w 102"/>
                <a:gd name="T27" fmla="*/ 94 h 101"/>
                <a:gd name="T28" fmla="*/ 33 w 102"/>
                <a:gd name="T29" fmla="*/ 99 h 101"/>
                <a:gd name="T30" fmla="*/ 41 w 102"/>
                <a:gd name="T31" fmla="*/ 101 h 101"/>
                <a:gd name="T32" fmla="*/ 51 w 102"/>
                <a:gd name="T33" fmla="*/ 101 h 101"/>
                <a:gd name="T34" fmla="*/ 61 w 102"/>
                <a:gd name="T35" fmla="*/ 101 h 101"/>
                <a:gd name="T36" fmla="*/ 71 w 102"/>
                <a:gd name="T37" fmla="*/ 99 h 101"/>
                <a:gd name="T38" fmla="*/ 79 w 102"/>
                <a:gd name="T39" fmla="*/ 94 h 101"/>
                <a:gd name="T40" fmla="*/ 87 w 102"/>
                <a:gd name="T41" fmla="*/ 86 h 101"/>
                <a:gd name="T42" fmla="*/ 94 w 102"/>
                <a:gd name="T43" fmla="*/ 78 h 101"/>
                <a:gd name="T44" fmla="*/ 99 w 102"/>
                <a:gd name="T45" fmla="*/ 71 h 101"/>
                <a:gd name="T46" fmla="*/ 102 w 102"/>
                <a:gd name="T47" fmla="*/ 61 h 101"/>
                <a:gd name="T48" fmla="*/ 102 w 102"/>
                <a:gd name="T49" fmla="*/ 51 h 101"/>
                <a:gd name="T50" fmla="*/ 102 w 102"/>
                <a:gd name="T51" fmla="*/ 41 h 101"/>
                <a:gd name="T52" fmla="*/ 99 w 102"/>
                <a:gd name="T53" fmla="*/ 30 h 101"/>
                <a:gd name="T54" fmla="*/ 94 w 102"/>
                <a:gd name="T55" fmla="*/ 23 h 101"/>
                <a:gd name="T56" fmla="*/ 87 w 102"/>
                <a:gd name="T57" fmla="*/ 15 h 101"/>
                <a:gd name="T58" fmla="*/ 79 w 102"/>
                <a:gd name="T59" fmla="*/ 10 h 101"/>
                <a:gd name="T60" fmla="*/ 71 w 102"/>
                <a:gd name="T61" fmla="*/ 5 h 101"/>
                <a:gd name="T62" fmla="*/ 61 w 102"/>
                <a:gd name="T63" fmla="*/ 3 h 101"/>
                <a:gd name="T64" fmla="*/ 51 w 102"/>
                <a:gd name="T6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101">
                  <a:moveTo>
                    <a:pt x="51" y="0"/>
                  </a:moveTo>
                  <a:lnTo>
                    <a:pt x="41" y="3"/>
                  </a:lnTo>
                  <a:lnTo>
                    <a:pt x="33" y="5"/>
                  </a:lnTo>
                  <a:lnTo>
                    <a:pt x="23" y="10"/>
                  </a:lnTo>
                  <a:lnTo>
                    <a:pt x="16" y="15"/>
                  </a:lnTo>
                  <a:lnTo>
                    <a:pt x="10" y="23"/>
                  </a:lnTo>
                  <a:lnTo>
                    <a:pt x="5" y="30"/>
                  </a:lnTo>
                  <a:lnTo>
                    <a:pt x="3" y="41"/>
                  </a:lnTo>
                  <a:lnTo>
                    <a:pt x="0" y="51"/>
                  </a:lnTo>
                  <a:lnTo>
                    <a:pt x="3" y="61"/>
                  </a:lnTo>
                  <a:lnTo>
                    <a:pt x="5" y="71"/>
                  </a:lnTo>
                  <a:lnTo>
                    <a:pt x="10" y="78"/>
                  </a:lnTo>
                  <a:lnTo>
                    <a:pt x="16" y="86"/>
                  </a:lnTo>
                  <a:lnTo>
                    <a:pt x="23" y="94"/>
                  </a:lnTo>
                  <a:lnTo>
                    <a:pt x="33" y="99"/>
                  </a:lnTo>
                  <a:lnTo>
                    <a:pt x="41" y="101"/>
                  </a:lnTo>
                  <a:lnTo>
                    <a:pt x="51" y="101"/>
                  </a:lnTo>
                  <a:lnTo>
                    <a:pt x="61" y="101"/>
                  </a:lnTo>
                  <a:lnTo>
                    <a:pt x="71" y="99"/>
                  </a:lnTo>
                  <a:lnTo>
                    <a:pt x="79" y="94"/>
                  </a:lnTo>
                  <a:lnTo>
                    <a:pt x="87" y="86"/>
                  </a:lnTo>
                  <a:lnTo>
                    <a:pt x="94" y="78"/>
                  </a:lnTo>
                  <a:lnTo>
                    <a:pt x="99" y="71"/>
                  </a:lnTo>
                  <a:lnTo>
                    <a:pt x="102" y="61"/>
                  </a:lnTo>
                  <a:lnTo>
                    <a:pt x="102" y="51"/>
                  </a:lnTo>
                  <a:lnTo>
                    <a:pt x="102" y="41"/>
                  </a:lnTo>
                  <a:lnTo>
                    <a:pt x="99" y="30"/>
                  </a:lnTo>
                  <a:lnTo>
                    <a:pt x="94" y="23"/>
                  </a:lnTo>
                  <a:lnTo>
                    <a:pt x="87" y="15"/>
                  </a:lnTo>
                  <a:lnTo>
                    <a:pt x="79" y="10"/>
                  </a:lnTo>
                  <a:lnTo>
                    <a:pt x="71" y="5"/>
                  </a:lnTo>
                  <a:lnTo>
                    <a:pt x="61" y="3"/>
                  </a:lnTo>
                  <a:lnTo>
                    <a:pt x="51" y="0"/>
                  </a:lnTo>
                </a:path>
              </a:pathLst>
            </a:custGeom>
            <a:noFill/>
            <a:ln w="508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15" name="Freeform 151">
              <a:extLst>
                <a:ext uri="{FF2B5EF4-FFF2-40B4-BE49-F238E27FC236}">
                  <a16:creationId xmlns:a16="http://schemas.microsoft.com/office/drawing/2014/main" id="{0255B4F4-09D3-4031-816B-FFC6942CA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" y="3525"/>
              <a:ext cx="444" cy="207"/>
            </a:xfrm>
            <a:custGeom>
              <a:avLst/>
              <a:gdLst>
                <a:gd name="T0" fmla="*/ 33 w 444"/>
                <a:gd name="T1" fmla="*/ 0 h 207"/>
                <a:gd name="T2" fmla="*/ 25 w 444"/>
                <a:gd name="T3" fmla="*/ 2 h 207"/>
                <a:gd name="T4" fmla="*/ 20 w 444"/>
                <a:gd name="T5" fmla="*/ 5 h 207"/>
                <a:gd name="T6" fmla="*/ 15 w 444"/>
                <a:gd name="T7" fmla="*/ 7 h 207"/>
                <a:gd name="T8" fmla="*/ 10 w 444"/>
                <a:gd name="T9" fmla="*/ 10 h 207"/>
                <a:gd name="T10" fmla="*/ 5 w 444"/>
                <a:gd name="T11" fmla="*/ 15 h 207"/>
                <a:gd name="T12" fmla="*/ 2 w 444"/>
                <a:gd name="T13" fmla="*/ 22 h 207"/>
                <a:gd name="T14" fmla="*/ 0 w 444"/>
                <a:gd name="T15" fmla="*/ 28 h 207"/>
                <a:gd name="T16" fmla="*/ 0 w 444"/>
                <a:gd name="T17" fmla="*/ 35 h 207"/>
                <a:gd name="T18" fmla="*/ 0 w 444"/>
                <a:gd name="T19" fmla="*/ 171 h 207"/>
                <a:gd name="T20" fmla="*/ 0 w 444"/>
                <a:gd name="T21" fmla="*/ 179 h 207"/>
                <a:gd name="T22" fmla="*/ 2 w 444"/>
                <a:gd name="T23" fmla="*/ 184 h 207"/>
                <a:gd name="T24" fmla="*/ 5 w 444"/>
                <a:gd name="T25" fmla="*/ 192 h 207"/>
                <a:gd name="T26" fmla="*/ 10 w 444"/>
                <a:gd name="T27" fmla="*/ 197 h 207"/>
                <a:gd name="T28" fmla="*/ 15 w 444"/>
                <a:gd name="T29" fmla="*/ 199 h 207"/>
                <a:gd name="T30" fmla="*/ 20 w 444"/>
                <a:gd name="T31" fmla="*/ 204 h 207"/>
                <a:gd name="T32" fmla="*/ 25 w 444"/>
                <a:gd name="T33" fmla="*/ 204 h 207"/>
                <a:gd name="T34" fmla="*/ 33 w 444"/>
                <a:gd name="T35" fmla="*/ 207 h 207"/>
                <a:gd name="T36" fmla="*/ 408 w 444"/>
                <a:gd name="T37" fmla="*/ 207 h 207"/>
                <a:gd name="T38" fmla="*/ 416 w 444"/>
                <a:gd name="T39" fmla="*/ 204 h 207"/>
                <a:gd name="T40" fmla="*/ 421 w 444"/>
                <a:gd name="T41" fmla="*/ 204 h 207"/>
                <a:gd name="T42" fmla="*/ 428 w 444"/>
                <a:gd name="T43" fmla="*/ 199 h 207"/>
                <a:gd name="T44" fmla="*/ 434 w 444"/>
                <a:gd name="T45" fmla="*/ 197 h 207"/>
                <a:gd name="T46" fmla="*/ 436 w 444"/>
                <a:gd name="T47" fmla="*/ 192 h 207"/>
                <a:gd name="T48" fmla="*/ 441 w 444"/>
                <a:gd name="T49" fmla="*/ 184 h 207"/>
                <a:gd name="T50" fmla="*/ 441 w 444"/>
                <a:gd name="T51" fmla="*/ 179 h 207"/>
                <a:gd name="T52" fmla="*/ 444 w 444"/>
                <a:gd name="T53" fmla="*/ 171 h 207"/>
                <a:gd name="T54" fmla="*/ 444 w 444"/>
                <a:gd name="T55" fmla="*/ 35 h 207"/>
                <a:gd name="T56" fmla="*/ 441 w 444"/>
                <a:gd name="T57" fmla="*/ 28 h 207"/>
                <a:gd name="T58" fmla="*/ 441 w 444"/>
                <a:gd name="T59" fmla="*/ 22 h 207"/>
                <a:gd name="T60" fmla="*/ 436 w 444"/>
                <a:gd name="T61" fmla="*/ 15 h 207"/>
                <a:gd name="T62" fmla="*/ 434 w 444"/>
                <a:gd name="T63" fmla="*/ 10 h 207"/>
                <a:gd name="T64" fmla="*/ 428 w 444"/>
                <a:gd name="T65" fmla="*/ 7 h 207"/>
                <a:gd name="T66" fmla="*/ 421 w 444"/>
                <a:gd name="T67" fmla="*/ 5 h 207"/>
                <a:gd name="T68" fmla="*/ 416 w 444"/>
                <a:gd name="T69" fmla="*/ 2 h 207"/>
                <a:gd name="T70" fmla="*/ 408 w 444"/>
                <a:gd name="T71" fmla="*/ 0 h 207"/>
                <a:gd name="T72" fmla="*/ 33 w 444"/>
                <a:gd name="T73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4" h="207">
                  <a:moveTo>
                    <a:pt x="33" y="0"/>
                  </a:moveTo>
                  <a:lnTo>
                    <a:pt x="25" y="2"/>
                  </a:lnTo>
                  <a:lnTo>
                    <a:pt x="20" y="5"/>
                  </a:lnTo>
                  <a:lnTo>
                    <a:pt x="15" y="7"/>
                  </a:lnTo>
                  <a:lnTo>
                    <a:pt x="10" y="10"/>
                  </a:lnTo>
                  <a:lnTo>
                    <a:pt x="5" y="15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0" y="35"/>
                  </a:lnTo>
                  <a:lnTo>
                    <a:pt x="0" y="171"/>
                  </a:lnTo>
                  <a:lnTo>
                    <a:pt x="0" y="179"/>
                  </a:lnTo>
                  <a:lnTo>
                    <a:pt x="2" y="184"/>
                  </a:lnTo>
                  <a:lnTo>
                    <a:pt x="5" y="192"/>
                  </a:lnTo>
                  <a:lnTo>
                    <a:pt x="10" y="197"/>
                  </a:lnTo>
                  <a:lnTo>
                    <a:pt x="15" y="199"/>
                  </a:lnTo>
                  <a:lnTo>
                    <a:pt x="20" y="204"/>
                  </a:lnTo>
                  <a:lnTo>
                    <a:pt x="25" y="204"/>
                  </a:lnTo>
                  <a:lnTo>
                    <a:pt x="33" y="207"/>
                  </a:lnTo>
                  <a:lnTo>
                    <a:pt x="408" y="207"/>
                  </a:lnTo>
                  <a:lnTo>
                    <a:pt x="416" y="204"/>
                  </a:lnTo>
                  <a:lnTo>
                    <a:pt x="421" y="204"/>
                  </a:lnTo>
                  <a:lnTo>
                    <a:pt x="428" y="199"/>
                  </a:lnTo>
                  <a:lnTo>
                    <a:pt x="434" y="197"/>
                  </a:lnTo>
                  <a:lnTo>
                    <a:pt x="436" y="192"/>
                  </a:lnTo>
                  <a:lnTo>
                    <a:pt x="441" y="184"/>
                  </a:lnTo>
                  <a:lnTo>
                    <a:pt x="441" y="179"/>
                  </a:lnTo>
                  <a:lnTo>
                    <a:pt x="444" y="171"/>
                  </a:lnTo>
                  <a:lnTo>
                    <a:pt x="444" y="35"/>
                  </a:lnTo>
                  <a:lnTo>
                    <a:pt x="441" y="28"/>
                  </a:lnTo>
                  <a:lnTo>
                    <a:pt x="441" y="22"/>
                  </a:lnTo>
                  <a:lnTo>
                    <a:pt x="436" y="15"/>
                  </a:lnTo>
                  <a:lnTo>
                    <a:pt x="434" y="10"/>
                  </a:lnTo>
                  <a:lnTo>
                    <a:pt x="428" y="7"/>
                  </a:lnTo>
                  <a:lnTo>
                    <a:pt x="421" y="5"/>
                  </a:lnTo>
                  <a:lnTo>
                    <a:pt x="416" y="2"/>
                  </a:lnTo>
                  <a:lnTo>
                    <a:pt x="408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16" name="Freeform 152">
              <a:extLst>
                <a:ext uri="{FF2B5EF4-FFF2-40B4-BE49-F238E27FC236}">
                  <a16:creationId xmlns:a16="http://schemas.microsoft.com/office/drawing/2014/main" id="{338F8203-14C5-47D7-AC62-D76258C43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" y="3525"/>
              <a:ext cx="444" cy="207"/>
            </a:xfrm>
            <a:custGeom>
              <a:avLst/>
              <a:gdLst>
                <a:gd name="T0" fmla="*/ 33 w 444"/>
                <a:gd name="T1" fmla="*/ 0 h 207"/>
                <a:gd name="T2" fmla="*/ 25 w 444"/>
                <a:gd name="T3" fmla="*/ 2 h 207"/>
                <a:gd name="T4" fmla="*/ 20 w 444"/>
                <a:gd name="T5" fmla="*/ 5 h 207"/>
                <a:gd name="T6" fmla="*/ 15 w 444"/>
                <a:gd name="T7" fmla="*/ 7 h 207"/>
                <a:gd name="T8" fmla="*/ 10 w 444"/>
                <a:gd name="T9" fmla="*/ 10 h 207"/>
                <a:gd name="T10" fmla="*/ 5 w 444"/>
                <a:gd name="T11" fmla="*/ 15 h 207"/>
                <a:gd name="T12" fmla="*/ 2 w 444"/>
                <a:gd name="T13" fmla="*/ 22 h 207"/>
                <a:gd name="T14" fmla="*/ 0 w 444"/>
                <a:gd name="T15" fmla="*/ 28 h 207"/>
                <a:gd name="T16" fmla="*/ 0 w 444"/>
                <a:gd name="T17" fmla="*/ 35 h 207"/>
                <a:gd name="T18" fmla="*/ 0 w 444"/>
                <a:gd name="T19" fmla="*/ 171 h 207"/>
                <a:gd name="T20" fmla="*/ 0 w 444"/>
                <a:gd name="T21" fmla="*/ 179 h 207"/>
                <a:gd name="T22" fmla="*/ 2 w 444"/>
                <a:gd name="T23" fmla="*/ 184 h 207"/>
                <a:gd name="T24" fmla="*/ 5 w 444"/>
                <a:gd name="T25" fmla="*/ 192 h 207"/>
                <a:gd name="T26" fmla="*/ 10 w 444"/>
                <a:gd name="T27" fmla="*/ 197 h 207"/>
                <a:gd name="T28" fmla="*/ 15 w 444"/>
                <a:gd name="T29" fmla="*/ 199 h 207"/>
                <a:gd name="T30" fmla="*/ 20 w 444"/>
                <a:gd name="T31" fmla="*/ 204 h 207"/>
                <a:gd name="T32" fmla="*/ 25 w 444"/>
                <a:gd name="T33" fmla="*/ 204 h 207"/>
                <a:gd name="T34" fmla="*/ 33 w 444"/>
                <a:gd name="T35" fmla="*/ 207 h 207"/>
                <a:gd name="T36" fmla="*/ 408 w 444"/>
                <a:gd name="T37" fmla="*/ 207 h 207"/>
                <a:gd name="T38" fmla="*/ 416 w 444"/>
                <a:gd name="T39" fmla="*/ 204 h 207"/>
                <a:gd name="T40" fmla="*/ 421 w 444"/>
                <a:gd name="T41" fmla="*/ 204 h 207"/>
                <a:gd name="T42" fmla="*/ 428 w 444"/>
                <a:gd name="T43" fmla="*/ 199 h 207"/>
                <a:gd name="T44" fmla="*/ 434 w 444"/>
                <a:gd name="T45" fmla="*/ 197 h 207"/>
                <a:gd name="T46" fmla="*/ 436 w 444"/>
                <a:gd name="T47" fmla="*/ 192 h 207"/>
                <a:gd name="T48" fmla="*/ 441 w 444"/>
                <a:gd name="T49" fmla="*/ 184 h 207"/>
                <a:gd name="T50" fmla="*/ 441 w 444"/>
                <a:gd name="T51" fmla="*/ 179 h 207"/>
                <a:gd name="T52" fmla="*/ 444 w 444"/>
                <a:gd name="T53" fmla="*/ 171 h 207"/>
                <a:gd name="T54" fmla="*/ 444 w 444"/>
                <a:gd name="T55" fmla="*/ 35 h 207"/>
                <a:gd name="T56" fmla="*/ 441 w 444"/>
                <a:gd name="T57" fmla="*/ 28 h 207"/>
                <a:gd name="T58" fmla="*/ 441 w 444"/>
                <a:gd name="T59" fmla="*/ 22 h 207"/>
                <a:gd name="T60" fmla="*/ 436 w 444"/>
                <a:gd name="T61" fmla="*/ 15 h 207"/>
                <a:gd name="T62" fmla="*/ 434 w 444"/>
                <a:gd name="T63" fmla="*/ 10 h 207"/>
                <a:gd name="T64" fmla="*/ 428 w 444"/>
                <a:gd name="T65" fmla="*/ 7 h 207"/>
                <a:gd name="T66" fmla="*/ 421 w 444"/>
                <a:gd name="T67" fmla="*/ 5 h 207"/>
                <a:gd name="T68" fmla="*/ 416 w 444"/>
                <a:gd name="T69" fmla="*/ 2 h 207"/>
                <a:gd name="T70" fmla="*/ 408 w 444"/>
                <a:gd name="T71" fmla="*/ 0 h 207"/>
                <a:gd name="T72" fmla="*/ 33 w 444"/>
                <a:gd name="T73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4" h="207">
                  <a:moveTo>
                    <a:pt x="33" y="0"/>
                  </a:moveTo>
                  <a:lnTo>
                    <a:pt x="25" y="2"/>
                  </a:lnTo>
                  <a:lnTo>
                    <a:pt x="20" y="5"/>
                  </a:lnTo>
                  <a:lnTo>
                    <a:pt x="15" y="7"/>
                  </a:lnTo>
                  <a:lnTo>
                    <a:pt x="10" y="10"/>
                  </a:lnTo>
                  <a:lnTo>
                    <a:pt x="5" y="15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0" y="35"/>
                  </a:lnTo>
                  <a:lnTo>
                    <a:pt x="0" y="171"/>
                  </a:lnTo>
                  <a:lnTo>
                    <a:pt x="0" y="179"/>
                  </a:lnTo>
                  <a:lnTo>
                    <a:pt x="2" y="184"/>
                  </a:lnTo>
                  <a:lnTo>
                    <a:pt x="5" y="192"/>
                  </a:lnTo>
                  <a:lnTo>
                    <a:pt x="10" y="197"/>
                  </a:lnTo>
                  <a:lnTo>
                    <a:pt x="15" y="199"/>
                  </a:lnTo>
                  <a:lnTo>
                    <a:pt x="20" y="204"/>
                  </a:lnTo>
                  <a:lnTo>
                    <a:pt x="25" y="204"/>
                  </a:lnTo>
                  <a:lnTo>
                    <a:pt x="33" y="207"/>
                  </a:lnTo>
                  <a:lnTo>
                    <a:pt x="408" y="207"/>
                  </a:lnTo>
                  <a:lnTo>
                    <a:pt x="416" y="204"/>
                  </a:lnTo>
                  <a:lnTo>
                    <a:pt x="421" y="204"/>
                  </a:lnTo>
                  <a:lnTo>
                    <a:pt x="428" y="199"/>
                  </a:lnTo>
                  <a:lnTo>
                    <a:pt x="434" y="197"/>
                  </a:lnTo>
                  <a:lnTo>
                    <a:pt x="436" y="192"/>
                  </a:lnTo>
                  <a:lnTo>
                    <a:pt x="441" y="184"/>
                  </a:lnTo>
                  <a:lnTo>
                    <a:pt x="441" y="179"/>
                  </a:lnTo>
                  <a:lnTo>
                    <a:pt x="444" y="171"/>
                  </a:lnTo>
                  <a:lnTo>
                    <a:pt x="444" y="35"/>
                  </a:lnTo>
                  <a:lnTo>
                    <a:pt x="441" y="28"/>
                  </a:lnTo>
                  <a:lnTo>
                    <a:pt x="441" y="22"/>
                  </a:lnTo>
                  <a:lnTo>
                    <a:pt x="436" y="15"/>
                  </a:lnTo>
                  <a:lnTo>
                    <a:pt x="434" y="10"/>
                  </a:lnTo>
                  <a:lnTo>
                    <a:pt x="428" y="7"/>
                  </a:lnTo>
                  <a:lnTo>
                    <a:pt x="421" y="5"/>
                  </a:lnTo>
                  <a:lnTo>
                    <a:pt x="416" y="2"/>
                  </a:lnTo>
                  <a:lnTo>
                    <a:pt x="408" y="0"/>
                  </a:lnTo>
                  <a:lnTo>
                    <a:pt x="33" y="0"/>
                  </a:lnTo>
                </a:path>
              </a:pathLst>
            </a:custGeom>
            <a:noFill/>
            <a:ln w="1460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17" name="Freeform 153">
              <a:extLst>
                <a:ext uri="{FF2B5EF4-FFF2-40B4-BE49-F238E27FC236}">
                  <a16:creationId xmlns:a16="http://schemas.microsoft.com/office/drawing/2014/main" id="{7BFA7AEC-129A-464F-8930-0569786C4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9" y="3616"/>
              <a:ext cx="218" cy="333"/>
            </a:xfrm>
            <a:custGeom>
              <a:avLst/>
              <a:gdLst>
                <a:gd name="T0" fmla="*/ 0 w 218"/>
                <a:gd name="T1" fmla="*/ 320 h 333"/>
                <a:gd name="T2" fmla="*/ 5 w 218"/>
                <a:gd name="T3" fmla="*/ 323 h 333"/>
                <a:gd name="T4" fmla="*/ 10 w 218"/>
                <a:gd name="T5" fmla="*/ 325 h 333"/>
                <a:gd name="T6" fmla="*/ 20 w 218"/>
                <a:gd name="T7" fmla="*/ 330 h 333"/>
                <a:gd name="T8" fmla="*/ 27 w 218"/>
                <a:gd name="T9" fmla="*/ 330 h 333"/>
                <a:gd name="T10" fmla="*/ 38 w 218"/>
                <a:gd name="T11" fmla="*/ 333 h 333"/>
                <a:gd name="T12" fmla="*/ 45 w 218"/>
                <a:gd name="T13" fmla="*/ 330 h 333"/>
                <a:gd name="T14" fmla="*/ 50 w 218"/>
                <a:gd name="T15" fmla="*/ 330 h 333"/>
                <a:gd name="T16" fmla="*/ 55 w 218"/>
                <a:gd name="T17" fmla="*/ 330 h 333"/>
                <a:gd name="T18" fmla="*/ 63 w 218"/>
                <a:gd name="T19" fmla="*/ 330 h 333"/>
                <a:gd name="T20" fmla="*/ 68 w 218"/>
                <a:gd name="T21" fmla="*/ 330 h 333"/>
                <a:gd name="T22" fmla="*/ 78 w 218"/>
                <a:gd name="T23" fmla="*/ 328 h 333"/>
                <a:gd name="T24" fmla="*/ 86 w 218"/>
                <a:gd name="T25" fmla="*/ 328 h 333"/>
                <a:gd name="T26" fmla="*/ 93 w 218"/>
                <a:gd name="T27" fmla="*/ 325 h 333"/>
                <a:gd name="T28" fmla="*/ 101 w 218"/>
                <a:gd name="T29" fmla="*/ 320 h 333"/>
                <a:gd name="T30" fmla="*/ 109 w 218"/>
                <a:gd name="T31" fmla="*/ 318 h 333"/>
                <a:gd name="T32" fmla="*/ 114 w 218"/>
                <a:gd name="T33" fmla="*/ 312 h 333"/>
                <a:gd name="T34" fmla="*/ 124 w 218"/>
                <a:gd name="T35" fmla="*/ 300 h 333"/>
                <a:gd name="T36" fmla="*/ 131 w 218"/>
                <a:gd name="T37" fmla="*/ 290 h 333"/>
                <a:gd name="T38" fmla="*/ 139 w 218"/>
                <a:gd name="T39" fmla="*/ 277 h 333"/>
                <a:gd name="T40" fmla="*/ 144 w 218"/>
                <a:gd name="T41" fmla="*/ 270 h 333"/>
                <a:gd name="T42" fmla="*/ 149 w 218"/>
                <a:gd name="T43" fmla="*/ 265 h 333"/>
                <a:gd name="T44" fmla="*/ 162 w 218"/>
                <a:gd name="T45" fmla="*/ 232 h 333"/>
                <a:gd name="T46" fmla="*/ 172 w 218"/>
                <a:gd name="T47" fmla="*/ 199 h 333"/>
                <a:gd name="T48" fmla="*/ 182 w 218"/>
                <a:gd name="T49" fmla="*/ 164 h 333"/>
                <a:gd name="T50" fmla="*/ 192 w 218"/>
                <a:gd name="T51" fmla="*/ 131 h 333"/>
                <a:gd name="T52" fmla="*/ 195 w 218"/>
                <a:gd name="T53" fmla="*/ 121 h 333"/>
                <a:gd name="T54" fmla="*/ 195 w 218"/>
                <a:gd name="T55" fmla="*/ 108 h 333"/>
                <a:gd name="T56" fmla="*/ 197 w 218"/>
                <a:gd name="T57" fmla="*/ 83 h 333"/>
                <a:gd name="T58" fmla="*/ 200 w 218"/>
                <a:gd name="T59" fmla="*/ 73 h 333"/>
                <a:gd name="T60" fmla="*/ 203 w 218"/>
                <a:gd name="T61" fmla="*/ 60 h 333"/>
                <a:gd name="T62" fmla="*/ 208 w 218"/>
                <a:gd name="T63" fmla="*/ 50 h 333"/>
                <a:gd name="T64" fmla="*/ 213 w 218"/>
                <a:gd name="T65" fmla="*/ 40 h 333"/>
                <a:gd name="T66" fmla="*/ 213 w 218"/>
                <a:gd name="T67" fmla="*/ 35 h 333"/>
                <a:gd name="T68" fmla="*/ 215 w 218"/>
                <a:gd name="T69" fmla="*/ 30 h 333"/>
                <a:gd name="T70" fmla="*/ 215 w 218"/>
                <a:gd name="T71" fmla="*/ 27 h 333"/>
                <a:gd name="T72" fmla="*/ 215 w 218"/>
                <a:gd name="T73" fmla="*/ 22 h 333"/>
                <a:gd name="T74" fmla="*/ 215 w 218"/>
                <a:gd name="T75" fmla="*/ 20 h 333"/>
                <a:gd name="T76" fmla="*/ 218 w 218"/>
                <a:gd name="T77" fmla="*/ 17 h 333"/>
                <a:gd name="T78" fmla="*/ 218 w 218"/>
                <a:gd name="T79" fmla="*/ 15 h 333"/>
                <a:gd name="T80" fmla="*/ 218 w 218"/>
                <a:gd name="T81" fmla="*/ 12 h 333"/>
                <a:gd name="T82" fmla="*/ 218 w 218"/>
                <a:gd name="T83" fmla="*/ 7 h 333"/>
                <a:gd name="T84" fmla="*/ 218 w 218"/>
                <a:gd name="T85" fmla="*/ 5 h 333"/>
                <a:gd name="T86" fmla="*/ 218 w 218"/>
                <a:gd name="T87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8" h="333">
                  <a:moveTo>
                    <a:pt x="0" y="320"/>
                  </a:moveTo>
                  <a:lnTo>
                    <a:pt x="5" y="323"/>
                  </a:lnTo>
                  <a:lnTo>
                    <a:pt x="10" y="325"/>
                  </a:lnTo>
                  <a:lnTo>
                    <a:pt x="20" y="330"/>
                  </a:lnTo>
                  <a:lnTo>
                    <a:pt x="27" y="330"/>
                  </a:lnTo>
                  <a:lnTo>
                    <a:pt x="38" y="333"/>
                  </a:lnTo>
                  <a:lnTo>
                    <a:pt x="45" y="330"/>
                  </a:lnTo>
                  <a:lnTo>
                    <a:pt x="50" y="330"/>
                  </a:lnTo>
                  <a:lnTo>
                    <a:pt x="55" y="330"/>
                  </a:lnTo>
                  <a:lnTo>
                    <a:pt x="63" y="330"/>
                  </a:lnTo>
                  <a:lnTo>
                    <a:pt x="68" y="330"/>
                  </a:lnTo>
                  <a:lnTo>
                    <a:pt x="78" y="328"/>
                  </a:lnTo>
                  <a:lnTo>
                    <a:pt x="86" y="328"/>
                  </a:lnTo>
                  <a:lnTo>
                    <a:pt x="93" y="325"/>
                  </a:lnTo>
                  <a:lnTo>
                    <a:pt x="101" y="320"/>
                  </a:lnTo>
                  <a:lnTo>
                    <a:pt x="109" y="318"/>
                  </a:lnTo>
                  <a:lnTo>
                    <a:pt x="114" y="312"/>
                  </a:lnTo>
                  <a:lnTo>
                    <a:pt x="124" y="300"/>
                  </a:lnTo>
                  <a:lnTo>
                    <a:pt x="131" y="290"/>
                  </a:lnTo>
                  <a:lnTo>
                    <a:pt x="139" y="277"/>
                  </a:lnTo>
                  <a:lnTo>
                    <a:pt x="144" y="270"/>
                  </a:lnTo>
                  <a:lnTo>
                    <a:pt x="149" y="265"/>
                  </a:lnTo>
                  <a:lnTo>
                    <a:pt x="162" y="232"/>
                  </a:lnTo>
                  <a:lnTo>
                    <a:pt x="172" y="199"/>
                  </a:lnTo>
                  <a:lnTo>
                    <a:pt x="182" y="164"/>
                  </a:lnTo>
                  <a:lnTo>
                    <a:pt x="192" y="131"/>
                  </a:lnTo>
                  <a:lnTo>
                    <a:pt x="195" y="121"/>
                  </a:lnTo>
                  <a:lnTo>
                    <a:pt x="195" y="108"/>
                  </a:lnTo>
                  <a:lnTo>
                    <a:pt x="197" y="83"/>
                  </a:lnTo>
                  <a:lnTo>
                    <a:pt x="200" y="73"/>
                  </a:lnTo>
                  <a:lnTo>
                    <a:pt x="203" y="60"/>
                  </a:lnTo>
                  <a:lnTo>
                    <a:pt x="208" y="50"/>
                  </a:lnTo>
                  <a:lnTo>
                    <a:pt x="213" y="40"/>
                  </a:lnTo>
                  <a:lnTo>
                    <a:pt x="213" y="35"/>
                  </a:lnTo>
                  <a:lnTo>
                    <a:pt x="215" y="30"/>
                  </a:lnTo>
                  <a:lnTo>
                    <a:pt x="215" y="27"/>
                  </a:lnTo>
                  <a:lnTo>
                    <a:pt x="215" y="22"/>
                  </a:lnTo>
                  <a:lnTo>
                    <a:pt x="215" y="20"/>
                  </a:lnTo>
                  <a:lnTo>
                    <a:pt x="218" y="17"/>
                  </a:lnTo>
                  <a:lnTo>
                    <a:pt x="218" y="15"/>
                  </a:lnTo>
                  <a:lnTo>
                    <a:pt x="218" y="12"/>
                  </a:lnTo>
                  <a:lnTo>
                    <a:pt x="218" y="7"/>
                  </a:lnTo>
                  <a:lnTo>
                    <a:pt x="218" y="5"/>
                  </a:lnTo>
                  <a:lnTo>
                    <a:pt x="218" y="0"/>
                  </a:lnTo>
                </a:path>
              </a:pathLst>
            </a:custGeom>
            <a:noFill/>
            <a:ln w="1460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18" name="Freeform 154">
              <a:extLst>
                <a:ext uri="{FF2B5EF4-FFF2-40B4-BE49-F238E27FC236}">
                  <a16:creationId xmlns:a16="http://schemas.microsoft.com/office/drawing/2014/main" id="{72F0FEF1-2041-4466-BD94-187E7F028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3" y="3661"/>
              <a:ext cx="290" cy="681"/>
            </a:xfrm>
            <a:custGeom>
              <a:avLst/>
              <a:gdLst>
                <a:gd name="T0" fmla="*/ 11 w 290"/>
                <a:gd name="T1" fmla="*/ 679 h 681"/>
                <a:gd name="T2" fmla="*/ 26 w 290"/>
                <a:gd name="T3" fmla="*/ 676 h 681"/>
                <a:gd name="T4" fmla="*/ 33 w 290"/>
                <a:gd name="T5" fmla="*/ 676 h 681"/>
                <a:gd name="T6" fmla="*/ 41 w 290"/>
                <a:gd name="T7" fmla="*/ 676 h 681"/>
                <a:gd name="T8" fmla="*/ 46 w 290"/>
                <a:gd name="T9" fmla="*/ 674 h 681"/>
                <a:gd name="T10" fmla="*/ 54 w 290"/>
                <a:gd name="T11" fmla="*/ 674 h 681"/>
                <a:gd name="T12" fmla="*/ 59 w 290"/>
                <a:gd name="T13" fmla="*/ 671 h 681"/>
                <a:gd name="T14" fmla="*/ 69 w 290"/>
                <a:gd name="T15" fmla="*/ 664 h 681"/>
                <a:gd name="T16" fmla="*/ 79 w 290"/>
                <a:gd name="T17" fmla="*/ 654 h 681"/>
                <a:gd name="T18" fmla="*/ 99 w 290"/>
                <a:gd name="T19" fmla="*/ 643 h 681"/>
                <a:gd name="T20" fmla="*/ 120 w 290"/>
                <a:gd name="T21" fmla="*/ 628 h 681"/>
                <a:gd name="T22" fmla="*/ 135 w 290"/>
                <a:gd name="T23" fmla="*/ 613 h 681"/>
                <a:gd name="T24" fmla="*/ 148 w 290"/>
                <a:gd name="T25" fmla="*/ 598 h 681"/>
                <a:gd name="T26" fmla="*/ 155 w 290"/>
                <a:gd name="T27" fmla="*/ 585 h 681"/>
                <a:gd name="T28" fmla="*/ 160 w 290"/>
                <a:gd name="T29" fmla="*/ 573 h 681"/>
                <a:gd name="T30" fmla="*/ 163 w 290"/>
                <a:gd name="T31" fmla="*/ 565 h 681"/>
                <a:gd name="T32" fmla="*/ 163 w 290"/>
                <a:gd name="T33" fmla="*/ 560 h 681"/>
                <a:gd name="T34" fmla="*/ 163 w 290"/>
                <a:gd name="T35" fmla="*/ 560 h 681"/>
                <a:gd name="T36" fmla="*/ 165 w 290"/>
                <a:gd name="T37" fmla="*/ 558 h 681"/>
                <a:gd name="T38" fmla="*/ 168 w 290"/>
                <a:gd name="T39" fmla="*/ 553 h 681"/>
                <a:gd name="T40" fmla="*/ 176 w 290"/>
                <a:gd name="T41" fmla="*/ 548 h 681"/>
                <a:gd name="T42" fmla="*/ 181 w 290"/>
                <a:gd name="T43" fmla="*/ 522 h 681"/>
                <a:gd name="T44" fmla="*/ 188 w 290"/>
                <a:gd name="T45" fmla="*/ 500 h 681"/>
                <a:gd name="T46" fmla="*/ 191 w 290"/>
                <a:gd name="T47" fmla="*/ 487 h 681"/>
                <a:gd name="T48" fmla="*/ 193 w 290"/>
                <a:gd name="T49" fmla="*/ 482 h 681"/>
                <a:gd name="T50" fmla="*/ 196 w 290"/>
                <a:gd name="T51" fmla="*/ 479 h 681"/>
                <a:gd name="T52" fmla="*/ 196 w 290"/>
                <a:gd name="T53" fmla="*/ 482 h 681"/>
                <a:gd name="T54" fmla="*/ 196 w 290"/>
                <a:gd name="T55" fmla="*/ 487 h 681"/>
                <a:gd name="T56" fmla="*/ 196 w 290"/>
                <a:gd name="T57" fmla="*/ 484 h 681"/>
                <a:gd name="T58" fmla="*/ 201 w 290"/>
                <a:gd name="T59" fmla="*/ 477 h 681"/>
                <a:gd name="T60" fmla="*/ 211 w 290"/>
                <a:gd name="T61" fmla="*/ 449 h 681"/>
                <a:gd name="T62" fmla="*/ 226 w 290"/>
                <a:gd name="T63" fmla="*/ 399 h 681"/>
                <a:gd name="T64" fmla="*/ 239 w 290"/>
                <a:gd name="T65" fmla="*/ 358 h 681"/>
                <a:gd name="T66" fmla="*/ 247 w 290"/>
                <a:gd name="T67" fmla="*/ 315 h 681"/>
                <a:gd name="T68" fmla="*/ 252 w 290"/>
                <a:gd name="T69" fmla="*/ 288 h 681"/>
                <a:gd name="T70" fmla="*/ 262 w 290"/>
                <a:gd name="T71" fmla="*/ 262 h 681"/>
                <a:gd name="T72" fmla="*/ 272 w 290"/>
                <a:gd name="T73" fmla="*/ 169 h 681"/>
                <a:gd name="T74" fmla="*/ 280 w 290"/>
                <a:gd name="T75" fmla="*/ 73 h 681"/>
                <a:gd name="T76" fmla="*/ 280 w 290"/>
                <a:gd name="T77" fmla="*/ 33 h 681"/>
                <a:gd name="T78" fmla="*/ 285 w 290"/>
                <a:gd name="T79" fmla="*/ 13 h 681"/>
                <a:gd name="T80" fmla="*/ 287 w 290"/>
                <a:gd name="T81" fmla="*/ 3 h 681"/>
                <a:gd name="T82" fmla="*/ 290 w 290"/>
                <a:gd name="T83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0" h="681">
                  <a:moveTo>
                    <a:pt x="0" y="681"/>
                  </a:moveTo>
                  <a:lnTo>
                    <a:pt x="11" y="679"/>
                  </a:lnTo>
                  <a:lnTo>
                    <a:pt x="18" y="679"/>
                  </a:lnTo>
                  <a:lnTo>
                    <a:pt x="26" y="676"/>
                  </a:lnTo>
                  <a:lnTo>
                    <a:pt x="31" y="676"/>
                  </a:lnTo>
                  <a:lnTo>
                    <a:pt x="33" y="676"/>
                  </a:lnTo>
                  <a:lnTo>
                    <a:pt x="39" y="676"/>
                  </a:lnTo>
                  <a:lnTo>
                    <a:pt x="41" y="676"/>
                  </a:lnTo>
                  <a:lnTo>
                    <a:pt x="44" y="676"/>
                  </a:lnTo>
                  <a:lnTo>
                    <a:pt x="46" y="674"/>
                  </a:lnTo>
                  <a:lnTo>
                    <a:pt x="51" y="674"/>
                  </a:lnTo>
                  <a:lnTo>
                    <a:pt x="54" y="674"/>
                  </a:lnTo>
                  <a:lnTo>
                    <a:pt x="56" y="671"/>
                  </a:lnTo>
                  <a:lnTo>
                    <a:pt x="59" y="671"/>
                  </a:lnTo>
                  <a:lnTo>
                    <a:pt x="64" y="669"/>
                  </a:lnTo>
                  <a:lnTo>
                    <a:pt x="69" y="664"/>
                  </a:lnTo>
                  <a:lnTo>
                    <a:pt x="74" y="659"/>
                  </a:lnTo>
                  <a:lnTo>
                    <a:pt x="79" y="654"/>
                  </a:lnTo>
                  <a:lnTo>
                    <a:pt x="87" y="651"/>
                  </a:lnTo>
                  <a:lnTo>
                    <a:pt x="99" y="643"/>
                  </a:lnTo>
                  <a:lnTo>
                    <a:pt x="112" y="638"/>
                  </a:lnTo>
                  <a:lnTo>
                    <a:pt x="120" y="628"/>
                  </a:lnTo>
                  <a:lnTo>
                    <a:pt x="127" y="621"/>
                  </a:lnTo>
                  <a:lnTo>
                    <a:pt x="135" y="613"/>
                  </a:lnTo>
                  <a:lnTo>
                    <a:pt x="143" y="606"/>
                  </a:lnTo>
                  <a:lnTo>
                    <a:pt x="148" y="598"/>
                  </a:lnTo>
                  <a:lnTo>
                    <a:pt x="153" y="593"/>
                  </a:lnTo>
                  <a:lnTo>
                    <a:pt x="155" y="585"/>
                  </a:lnTo>
                  <a:lnTo>
                    <a:pt x="160" y="578"/>
                  </a:lnTo>
                  <a:lnTo>
                    <a:pt x="160" y="573"/>
                  </a:lnTo>
                  <a:lnTo>
                    <a:pt x="163" y="568"/>
                  </a:lnTo>
                  <a:lnTo>
                    <a:pt x="163" y="565"/>
                  </a:lnTo>
                  <a:lnTo>
                    <a:pt x="163" y="563"/>
                  </a:lnTo>
                  <a:lnTo>
                    <a:pt x="163" y="560"/>
                  </a:lnTo>
                  <a:lnTo>
                    <a:pt x="163" y="560"/>
                  </a:lnTo>
                  <a:lnTo>
                    <a:pt x="163" y="560"/>
                  </a:lnTo>
                  <a:lnTo>
                    <a:pt x="163" y="558"/>
                  </a:lnTo>
                  <a:lnTo>
                    <a:pt x="165" y="558"/>
                  </a:lnTo>
                  <a:lnTo>
                    <a:pt x="165" y="555"/>
                  </a:lnTo>
                  <a:lnTo>
                    <a:pt x="168" y="553"/>
                  </a:lnTo>
                  <a:lnTo>
                    <a:pt x="170" y="550"/>
                  </a:lnTo>
                  <a:lnTo>
                    <a:pt x="176" y="548"/>
                  </a:lnTo>
                  <a:lnTo>
                    <a:pt x="178" y="535"/>
                  </a:lnTo>
                  <a:lnTo>
                    <a:pt x="181" y="522"/>
                  </a:lnTo>
                  <a:lnTo>
                    <a:pt x="183" y="510"/>
                  </a:lnTo>
                  <a:lnTo>
                    <a:pt x="188" y="500"/>
                  </a:lnTo>
                  <a:lnTo>
                    <a:pt x="191" y="492"/>
                  </a:lnTo>
                  <a:lnTo>
                    <a:pt x="191" y="487"/>
                  </a:lnTo>
                  <a:lnTo>
                    <a:pt x="193" y="482"/>
                  </a:lnTo>
                  <a:lnTo>
                    <a:pt x="193" y="482"/>
                  </a:lnTo>
                  <a:lnTo>
                    <a:pt x="196" y="479"/>
                  </a:lnTo>
                  <a:lnTo>
                    <a:pt x="196" y="479"/>
                  </a:lnTo>
                  <a:lnTo>
                    <a:pt x="196" y="482"/>
                  </a:lnTo>
                  <a:lnTo>
                    <a:pt x="196" y="482"/>
                  </a:lnTo>
                  <a:lnTo>
                    <a:pt x="196" y="484"/>
                  </a:lnTo>
                  <a:lnTo>
                    <a:pt x="196" y="487"/>
                  </a:lnTo>
                  <a:lnTo>
                    <a:pt x="196" y="487"/>
                  </a:lnTo>
                  <a:lnTo>
                    <a:pt x="196" y="484"/>
                  </a:lnTo>
                  <a:lnTo>
                    <a:pt x="198" y="482"/>
                  </a:lnTo>
                  <a:lnTo>
                    <a:pt x="201" y="477"/>
                  </a:lnTo>
                  <a:lnTo>
                    <a:pt x="203" y="472"/>
                  </a:lnTo>
                  <a:lnTo>
                    <a:pt x="211" y="449"/>
                  </a:lnTo>
                  <a:lnTo>
                    <a:pt x="221" y="424"/>
                  </a:lnTo>
                  <a:lnTo>
                    <a:pt x="226" y="399"/>
                  </a:lnTo>
                  <a:lnTo>
                    <a:pt x="234" y="373"/>
                  </a:lnTo>
                  <a:lnTo>
                    <a:pt x="239" y="358"/>
                  </a:lnTo>
                  <a:lnTo>
                    <a:pt x="241" y="346"/>
                  </a:lnTo>
                  <a:lnTo>
                    <a:pt x="247" y="315"/>
                  </a:lnTo>
                  <a:lnTo>
                    <a:pt x="247" y="303"/>
                  </a:lnTo>
                  <a:lnTo>
                    <a:pt x="252" y="288"/>
                  </a:lnTo>
                  <a:lnTo>
                    <a:pt x="257" y="275"/>
                  </a:lnTo>
                  <a:lnTo>
                    <a:pt x="262" y="262"/>
                  </a:lnTo>
                  <a:lnTo>
                    <a:pt x="267" y="214"/>
                  </a:lnTo>
                  <a:lnTo>
                    <a:pt x="272" y="169"/>
                  </a:lnTo>
                  <a:lnTo>
                    <a:pt x="274" y="121"/>
                  </a:lnTo>
                  <a:lnTo>
                    <a:pt x="280" y="73"/>
                  </a:lnTo>
                  <a:lnTo>
                    <a:pt x="280" y="45"/>
                  </a:lnTo>
                  <a:lnTo>
                    <a:pt x="280" y="33"/>
                  </a:lnTo>
                  <a:lnTo>
                    <a:pt x="282" y="18"/>
                  </a:lnTo>
                  <a:lnTo>
                    <a:pt x="285" y="13"/>
                  </a:lnTo>
                  <a:lnTo>
                    <a:pt x="287" y="5"/>
                  </a:lnTo>
                  <a:lnTo>
                    <a:pt x="287" y="3"/>
                  </a:lnTo>
                  <a:lnTo>
                    <a:pt x="290" y="0"/>
                  </a:lnTo>
                  <a:lnTo>
                    <a:pt x="290" y="0"/>
                  </a:lnTo>
                  <a:lnTo>
                    <a:pt x="290" y="0"/>
                  </a:lnTo>
                </a:path>
              </a:pathLst>
            </a:custGeom>
            <a:noFill/>
            <a:ln w="1460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19" name="Freeform 155">
              <a:extLst>
                <a:ext uri="{FF2B5EF4-FFF2-40B4-BE49-F238E27FC236}">
                  <a16:creationId xmlns:a16="http://schemas.microsoft.com/office/drawing/2014/main" id="{E1049CD0-3DCA-425A-B02E-0B2A00A97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3" y="3643"/>
              <a:ext cx="363" cy="1053"/>
            </a:xfrm>
            <a:custGeom>
              <a:avLst/>
              <a:gdLst>
                <a:gd name="T0" fmla="*/ 360 w 363"/>
                <a:gd name="T1" fmla="*/ 53 h 1053"/>
                <a:gd name="T2" fmla="*/ 355 w 363"/>
                <a:gd name="T3" fmla="*/ 119 h 1053"/>
                <a:gd name="T4" fmla="*/ 350 w 363"/>
                <a:gd name="T5" fmla="*/ 149 h 1053"/>
                <a:gd name="T6" fmla="*/ 340 w 363"/>
                <a:gd name="T7" fmla="*/ 195 h 1053"/>
                <a:gd name="T8" fmla="*/ 335 w 363"/>
                <a:gd name="T9" fmla="*/ 225 h 1053"/>
                <a:gd name="T10" fmla="*/ 327 w 363"/>
                <a:gd name="T11" fmla="*/ 291 h 1053"/>
                <a:gd name="T12" fmla="*/ 320 w 363"/>
                <a:gd name="T13" fmla="*/ 354 h 1053"/>
                <a:gd name="T14" fmla="*/ 307 w 363"/>
                <a:gd name="T15" fmla="*/ 414 h 1053"/>
                <a:gd name="T16" fmla="*/ 289 w 363"/>
                <a:gd name="T17" fmla="*/ 477 h 1053"/>
                <a:gd name="T18" fmla="*/ 284 w 363"/>
                <a:gd name="T19" fmla="*/ 500 h 1053"/>
                <a:gd name="T20" fmla="*/ 277 w 363"/>
                <a:gd name="T21" fmla="*/ 530 h 1053"/>
                <a:gd name="T22" fmla="*/ 272 w 363"/>
                <a:gd name="T23" fmla="*/ 550 h 1053"/>
                <a:gd name="T24" fmla="*/ 261 w 363"/>
                <a:gd name="T25" fmla="*/ 578 h 1053"/>
                <a:gd name="T26" fmla="*/ 249 w 363"/>
                <a:gd name="T27" fmla="*/ 611 h 1053"/>
                <a:gd name="T28" fmla="*/ 234 w 363"/>
                <a:gd name="T29" fmla="*/ 646 h 1053"/>
                <a:gd name="T30" fmla="*/ 218 w 363"/>
                <a:gd name="T31" fmla="*/ 687 h 1053"/>
                <a:gd name="T32" fmla="*/ 208 w 363"/>
                <a:gd name="T33" fmla="*/ 702 h 1053"/>
                <a:gd name="T34" fmla="*/ 206 w 363"/>
                <a:gd name="T35" fmla="*/ 714 h 1053"/>
                <a:gd name="T36" fmla="*/ 198 w 363"/>
                <a:gd name="T37" fmla="*/ 735 h 1053"/>
                <a:gd name="T38" fmla="*/ 190 w 363"/>
                <a:gd name="T39" fmla="*/ 747 h 1053"/>
                <a:gd name="T40" fmla="*/ 188 w 363"/>
                <a:gd name="T41" fmla="*/ 762 h 1053"/>
                <a:gd name="T42" fmla="*/ 183 w 363"/>
                <a:gd name="T43" fmla="*/ 785 h 1053"/>
                <a:gd name="T44" fmla="*/ 175 w 363"/>
                <a:gd name="T45" fmla="*/ 800 h 1053"/>
                <a:gd name="T46" fmla="*/ 168 w 363"/>
                <a:gd name="T47" fmla="*/ 828 h 1053"/>
                <a:gd name="T48" fmla="*/ 152 w 363"/>
                <a:gd name="T49" fmla="*/ 866 h 1053"/>
                <a:gd name="T50" fmla="*/ 145 w 363"/>
                <a:gd name="T51" fmla="*/ 883 h 1053"/>
                <a:gd name="T52" fmla="*/ 130 w 363"/>
                <a:gd name="T53" fmla="*/ 924 h 1053"/>
                <a:gd name="T54" fmla="*/ 109 w 363"/>
                <a:gd name="T55" fmla="*/ 959 h 1053"/>
                <a:gd name="T56" fmla="*/ 102 w 363"/>
                <a:gd name="T57" fmla="*/ 969 h 1053"/>
                <a:gd name="T58" fmla="*/ 94 w 363"/>
                <a:gd name="T59" fmla="*/ 979 h 1053"/>
                <a:gd name="T60" fmla="*/ 86 w 363"/>
                <a:gd name="T61" fmla="*/ 984 h 1053"/>
                <a:gd name="T62" fmla="*/ 76 w 363"/>
                <a:gd name="T63" fmla="*/ 994 h 1053"/>
                <a:gd name="T64" fmla="*/ 71 w 363"/>
                <a:gd name="T65" fmla="*/ 1005 h 1053"/>
                <a:gd name="T66" fmla="*/ 66 w 363"/>
                <a:gd name="T67" fmla="*/ 1010 h 1053"/>
                <a:gd name="T68" fmla="*/ 56 w 363"/>
                <a:gd name="T69" fmla="*/ 1017 h 1053"/>
                <a:gd name="T70" fmla="*/ 43 w 363"/>
                <a:gd name="T71" fmla="*/ 1025 h 1053"/>
                <a:gd name="T72" fmla="*/ 36 w 363"/>
                <a:gd name="T73" fmla="*/ 1032 h 1053"/>
                <a:gd name="T74" fmla="*/ 28 w 363"/>
                <a:gd name="T75" fmla="*/ 1040 h 1053"/>
                <a:gd name="T76" fmla="*/ 20 w 363"/>
                <a:gd name="T77" fmla="*/ 1042 h 1053"/>
                <a:gd name="T78" fmla="*/ 10 w 363"/>
                <a:gd name="T79" fmla="*/ 1047 h 1053"/>
                <a:gd name="T80" fmla="*/ 3 w 363"/>
                <a:gd name="T81" fmla="*/ 1053 h 1053"/>
                <a:gd name="T82" fmla="*/ 0 w 363"/>
                <a:gd name="T83" fmla="*/ 1053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63" h="1053">
                  <a:moveTo>
                    <a:pt x="363" y="0"/>
                  </a:moveTo>
                  <a:lnTo>
                    <a:pt x="360" y="53"/>
                  </a:lnTo>
                  <a:lnTo>
                    <a:pt x="358" y="104"/>
                  </a:lnTo>
                  <a:lnTo>
                    <a:pt x="355" y="119"/>
                  </a:lnTo>
                  <a:lnTo>
                    <a:pt x="353" y="134"/>
                  </a:lnTo>
                  <a:lnTo>
                    <a:pt x="350" y="149"/>
                  </a:lnTo>
                  <a:lnTo>
                    <a:pt x="345" y="164"/>
                  </a:lnTo>
                  <a:lnTo>
                    <a:pt x="340" y="195"/>
                  </a:lnTo>
                  <a:lnTo>
                    <a:pt x="335" y="210"/>
                  </a:lnTo>
                  <a:lnTo>
                    <a:pt x="335" y="225"/>
                  </a:lnTo>
                  <a:lnTo>
                    <a:pt x="330" y="258"/>
                  </a:lnTo>
                  <a:lnTo>
                    <a:pt x="327" y="291"/>
                  </a:lnTo>
                  <a:lnTo>
                    <a:pt x="325" y="323"/>
                  </a:lnTo>
                  <a:lnTo>
                    <a:pt x="320" y="354"/>
                  </a:lnTo>
                  <a:lnTo>
                    <a:pt x="315" y="384"/>
                  </a:lnTo>
                  <a:lnTo>
                    <a:pt x="307" y="414"/>
                  </a:lnTo>
                  <a:lnTo>
                    <a:pt x="300" y="447"/>
                  </a:lnTo>
                  <a:lnTo>
                    <a:pt x="289" y="477"/>
                  </a:lnTo>
                  <a:lnTo>
                    <a:pt x="287" y="487"/>
                  </a:lnTo>
                  <a:lnTo>
                    <a:pt x="284" y="500"/>
                  </a:lnTo>
                  <a:lnTo>
                    <a:pt x="279" y="520"/>
                  </a:lnTo>
                  <a:lnTo>
                    <a:pt x="277" y="530"/>
                  </a:lnTo>
                  <a:lnTo>
                    <a:pt x="274" y="540"/>
                  </a:lnTo>
                  <a:lnTo>
                    <a:pt x="272" y="550"/>
                  </a:lnTo>
                  <a:lnTo>
                    <a:pt x="267" y="561"/>
                  </a:lnTo>
                  <a:lnTo>
                    <a:pt x="261" y="578"/>
                  </a:lnTo>
                  <a:lnTo>
                    <a:pt x="256" y="596"/>
                  </a:lnTo>
                  <a:lnTo>
                    <a:pt x="249" y="611"/>
                  </a:lnTo>
                  <a:lnTo>
                    <a:pt x="239" y="629"/>
                  </a:lnTo>
                  <a:lnTo>
                    <a:pt x="234" y="646"/>
                  </a:lnTo>
                  <a:lnTo>
                    <a:pt x="226" y="666"/>
                  </a:lnTo>
                  <a:lnTo>
                    <a:pt x="218" y="687"/>
                  </a:lnTo>
                  <a:lnTo>
                    <a:pt x="213" y="694"/>
                  </a:lnTo>
                  <a:lnTo>
                    <a:pt x="208" y="702"/>
                  </a:lnTo>
                  <a:lnTo>
                    <a:pt x="206" y="709"/>
                  </a:lnTo>
                  <a:lnTo>
                    <a:pt x="206" y="714"/>
                  </a:lnTo>
                  <a:lnTo>
                    <a:pt x="201" y="725"/>
                  </a:lnTo>
                  <a:lnTo>
                    <a:pt x="198" y="735"/>
                  </a:lnTo>
                  <a:lnTo>
                    <a:pt x="196" y="740"/>
                  </a:lnTo>
                  <a:lnTo>
                    <a:pt x="190" y="747"/>
                  </a:lnTo>
                  <a:lnTo>
                    <a:pt x="190" y="755"/>
                  </a:lnTo>
                  <a:lnTo>
                    <a:pt x="188" y="762"/>
                  </a:lnTo>
                  <a:lnTo>
                    <a:pt x="185" y="778"/>
                  </a:lnTo>
                  <a:lnTo>
                    <a:pt x="183" y="785"/>
                  </a:lnTo>
                  <a:lnTo>
                    <a:pt x="180" y="793"/>
                  </a:lnTo>
                  <a:lnTo>
                    <a:pt x="175" y="800"/>
                  </a:lnTo>
                  <a:lnTo>
                    <a:pt x="173" y="810"/>
                  </a:lnTo>
                  <a:lnTo>
                    <a:pt x="168" y="828"/>
                  </a:lnTo>
                  <a:lnTo>
                    <a:pt x="160" y="848"/>
                  </a:lnTo>
                  <a:lnTo>
                    <a:pt x="152" y="866"/>
                  </a:lnTo>
                  <a:lnTo>
                    <a:pt x="150" y="876"/>
                  </a:lnTo>
                  <a:lnTo>
                    <a:pt x="145" y="883"/>
                  </a:lnTo>
                  <a:lnTo>
                    <a:pt x="137" y="904"/>
                  </a:lnTo>
                  <a:lnTo>
                    <a:pt x="130" y="924"/>
                  </a:lnTo>
                  <a:lnTo>
                    <a:pt x="119" y="942"/>
                  </a:lnTo>
                  <a:lnTo>
                    <a:pt x="109" y="959"/>
                  </a:lnTo>
                  <a:lnTo>
                    <a:pt x="104" y="964"/>
                  </a:lnTo>
                  <a:lnTo>
                    <a:pt x="102" y="969"/>
                  </a:lnTo>
                  <a:lnTo>
                    <a:pt x="97" y="977"/>
                  </a:lnTo>
                  <a:lnTo>
                    <a:pt x="94" y="979"/>
                  </a:lnTo>
                  <a:lnTo>
                    <a:pt x="89" y="982"/>
                  </a:lnTo>
                  <a:lnTo>
                    <a:pt x="86" y="984"/>
                  </a:lnTo>
                  <a:lnTo>
                    <a:pt x="81" y="987"/>
                  </a:lnTo>
                  <a:lnTo>
                    <a:pt x="76" y="994"/>
                  </a:lnTo>
                  <a:lnTo>
                    <a:pt x="74" y="1000"/>
                  </a:lnTo>
                  <a:lnTo>
                    <a:pt x="71" y="1005"/>
                  </a:lnTo>
                  <a:lnTo>
                    <a:pt x="69" y="1007"/>
                  </a:lnTo>
                  <a:lnTo>
                    <a:pt x="66" y="1010"/>
                  </a:lnTo>
                  <a:lnTo>
                    <a:pt x="61" y="1015"/>
                  </a:lnTo>
                  <a:lnTo>
                    <a:pt x="56" y="1017"/>
                  </a:lnTo>
                  <a:lnTo>
                    <a:pt x="48" y="1017"/>
                  </a:lnTo>
                  <a:lnTo>
                    <a:pt x="43" y="1025"/>
                  </a:lnTo>
                  <a:lnTo>
                    <a:pt x="41" y="1027"/>
                  </a:lnTo>
                  <a:lnTo>
                    <a:pt x="36" y="1032"/>
                  </a:lnTo>
                  <a:lnTo>
                    <a:pt x="33" y="1035"/>
                  </a:lnTo>
                  <a:lnTo>
                    <a:pt x="28" y="1040"/>
                  </a:lnTo>
                  <a:lnTo>
                    <a:pt x="26" y="1042"/>
                  </a:lnTo>
                  <a:lnTo>
                    <a:pt x="20" y="1042"/>
                  </a:lnTo>
                  <a:lnTo>
                    <a:pt x="13" y="1045"/>
                  </a:lnTo>
                  <a:lnTo>
                    <a:pt x="10" y="1047"/>
                  </a:lnTo>
                  <a:lnTo>
                    <a:pt x="5" y="1050"/>
                  </a:lnTo>
                  <a:lnTo>
                    <a:pt x="3" y="1053"/>
                  </a:lnTo>
                  <a:lnTo>
                    <a:pt x="0" y="1053"/>
                  </a:lnTo>
                  <a:lnTo>
                    <a:pt x="0" y="1053"/>
                  </a:lnTo>
                </a:path>
              </a:pathLst>
            </a:custGeom>
            <a:noFill/>
            <a:ln w="1460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20" name="Freeform 156">
              <a:extLst>
                <a:ext uri="{FF2B5EF4-FFF2-40B4-BE49-F238E27FC236}">
                  <a16:creationId xmlns:a16="http://schemas.microsoft.com/office/drawing/2014/main" id="{CF0053A5-C910-46F7-9E16-B7D56EE51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9" y="3656"/>
              <a:ext cx="264" cy="1151"/>
            </a:xfrm>
            <a:custGeom>
              <a:avLst/>
              <a:gdLst>
                <a:gd name="T0" fmla="*/ 3 w 264"/>
                <a:gd name="T1" fmla="*/ 18 h 1151"/>
                <a:gd name="T2" fmla="*/ 8 w 264"/>
                <a:gd name="T3" fmla="*/ 48 h 1151"/>
                <a:gd name="T4" fmla="*/ 13 w 264"/>
                <a:gd name="T5" fmla="*/ 71 h 1151"/>
                <a:gd name="T6" fmla="*/ 16 w 264"/>
                <a:gd name="T7" fmla="*/ 86 h 1151"/>
                <a:gd name="T8" fmla="*/ 18 w 264"/>
                <a:gd name="T9" fmla="*/ 98 h 1151"/>
                <a:gd name="T10" fmla="*/ 18 w 264"/>
                <a:gd name="T11" fmla="*/ 116 h 1151"/>
                <a:gd name="T12" fmla="*/ 16 w 264"/>
                <a:gd name="T13" fmla="*/ 131 h 1151"/>
                <a:gd name="T14" fmla="*/ 13 w 264"/>
                <a:gd name="T15" fmla="*/ 146 h 1151"/>
                <a:gd name="T16" fmla="*/ 11 w 264"/>
                <a:gd name="T17" fmla="*/ 167 h 1151"/>
                <a:gd name="T18" fmla="*/ 8 w 264"/>
                <a:gd name="T19" fmla="*/ 194 h 1151"/>
                <a:gd name="T20" fmla="*/ 8 w 264"/>
                <a:gd name="T21" fmla="*/ 219 h 1151"/>
                <a:gd name="T22" fmla="*/ 5 w 264"/>
                <a:gd name="T23" fmla="*/ 240 h 1151"/>
                <a:gd name="T24" fmla="*/ 5 w 264"/>
                <a:gd name="T25" fmla="*/ 262 h 1151"/>
                <a:gd name="T26" fmla="*/ 3 w 264"/>
                <a:gd name="T27" fmla="*/ 288 h 1151"/>
                <a:gd name="T28" fmla="*/ 3 w 264"/>
                <a:gd name="T29" fmla="*/ 318 h 1151"/>
                <a:gd name="T30" fmla="*/ 0 w 264"/>
                <a:gd name="T31" fmla="*/ 348 h 1151"/>
                <a:gd name="T32" fmla="*/ 0 w 264"/>
                <a:gd name="T33" fmla="*/ 384 h 1151"/>
                <a:gd name="T34" fmla="*/ 0 w 264"/>
                <a:gd name="T35" fmla="*/ 424 h 1151"/>
                <a:gd name="T36" fmla="*/ 0 w 264"/>
                <a:gd name="T37" fmla="*/ 467 h 1151"/>
                <a:gd name="T38" fmla="*/ 0 w 264"/>
                <a:gd name="T39" fmla="*/ 515 h 1151"/>
                <a:gd name="T40" fmla="*/ 0 w 264"/>
                <a:gd name="T41" fmla="*/ 646 h 1151"/>
                <a:gd name="T42" fmla="*/ 5 w 264"/>
                <a:gd name="T43" fmla="*/ 855 h 1151"/>
                <a:gd name="T44" fmla="*/ 8 w 264"/>
                <a:gd name="T45" fmla="*/ 979 h 1151"/>
                <a:gd name="T46" fmla="*/ 18 w 264"/>
                <a:gd name="T47" fmla="*/ 1009 h 1151"/>
                <a:gd name="T48" fmla="*/ 28 w 264"/>
                <a:gd name="T49" fmla="*/ 1032 h 1151"/>
                <a:gd name="T50" fmla="*/ 28 w 264"/>
                <a:gd name="T51" fmla="*/ 1042 h 1151"/>
                <a:gd name="T52" fmla="*/ 33 w 264"/>
                <a:gd name="T53" fmla="*/ 1052 h 1151"/>
                <a:gd name="T54" fmla="*/ 41 w 264"/>
                <a:gd name="T55" fmla="*/ 1055 h 1151"/>
                <a:gd name="T56" fmla="*/ 46 w 264"/>
                <a:gd name="T57" fmla="*/ 1060 h 1151"/>
                <a:gd name="T58" fmla="*/ 49 w 264"/>
                <a:gd name="T59" fmla="*/ 1067 h 1151"/>
                <a:gd name="T60" fmla="*/ 61 w 264"/>
                <a:gd name="T61" fmla="*/ 1082 h 1151"/>
                <a:gd name="T62" fmla="*/ 89 w 264"/>
                <a:gd name="T63" fmla="*/ 1095 h 1151"/>
                <a:gd name="T64" fmla="*/ 107 w 264"/>
                <a:gd name="T65" fmla="*/ 1105 h 1151"/>
                <a:gd name="T66" fmla="*/ 115 w 264"/>
                <a:gd name="T67" fmla="*/ 1113 h 1151"/>
                <a:gd name="T68" fmla="*/ 122 w 264"/>
                <a:gd name="T69" fmla="*/ 1115 h 1151"/>
                <a:gd name="T70" fmla="*/ 132 w 264"/>
                <a:gd name="T71" fmla="*/ 1118 h 1151"/>
                <a:gd name="T72" fmla="*/ 153 w 264"/>
                <a:gd name="T73" fmla="*/ 1128 h 1151"/>
                <a:gd name="T74" fmla="*/ 183 w 264"/>
                <a:gd name="T75" fmla="*/ 1140 h 1151"/>
                <a:gd name="T76" fmla="*/ 213 w 264"/>
                <a:gd name="T77" fmla="*/ 1148 h 1151"/>
                <a:gd name="T78" fmla="*/ 246 w 264"/>
                <a:gd name="T79" fmla="*/ 1151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4" h="1151">
                  <a:moveTo>
                    <a:pt x="0" y="0"/>
                  </a:moveTo>
                  <a:lnTo>
                    <a:pt x="3" y="18"/>
                  </a:lnTo>
                  <a:lnTo>
                    <a:pt x="5" y="33"/>
                  </a:lnTo>
                  <a:lnTo>
                    <a:pt x="8" y="48"/>
                  </a:lnTo>
                  <a:lnTo>
                    <a:pt x="11" y="61"/>
                  </a:lnTo>
                  <a:lnTo>
                    <a:pt x="13" y="71"/>
                  </a:lnTo>
                  <a:lnTo>
                    <a:pt x="16" y="78"/>
                  </a:lnTo>
                  <a:lnTo>
                    <a:pt x="16" y="86"/>
                  </a:lnTo>
                  <a:lnTo>
                    <a:pt x="18" y="93"/>
                  </a:lnTo>
                  <a:lnTo>
                    <a:pt x="18" y="98"/>
                  </a:lnTo>
                  <a:lnTo>
                    <a:pt x="18" y="106"/>
                  </a:lnTo>
                  <a:lnTo>
                    <a:pt x="18" y="116"/>
                  </a:lnTo>
                  <a:lnTo>
                    <a:pt x="16" y="126"/>
                  </a:lnTo>
                  <a:lnTo>
                    <a:pt x="16" y="131"/>
                  </a:lnTo>
                  <a:lnTo>
                    <a:pt x="16" y="139"/>
                  </a:lnTo>
                  <a:lnTo>
                    <a:pt x="13" y="146"/>
                  </a:lnTo>
                  <a:lnTo>
                    <a:pt x="13" y="156"/>
                  </a:lnTo>
                  <a:lnTo>
                    <a:pt x="11" y="167"/>
                  </a:lnTo>
                  <a:lnTo>
                    <a:pt x="11" y="179"/>
                  </a:lnTo>
                  <a:lnTo>
                    <a:pt x="8" y="194"/>
                  </a:lnTo>
                  <a:lnTo>
                    <a:pt x="8" y="209"/>
                  </a:lnTo>
                  <a:lnTo>
                    <a:pt x="8" y="219"/>
                  </a:lnTo>
                  <a:lnTo>
                    <a:pt x="5" y="230"/>
                  </a:lnTo>
                  <a:lnTo>
                    <a:pt x="5" y="240"/>
                  </a:lnTo>
                  <a:lnTo>
                    <a:pt x="5" y="250"/>
                  </a:lnTo>
                  <a:lnTo>
                    <a:pt x="5" y="262"/>
                  </a:lnTo>
                  <a:lnTo>
                    <a:pt x="3" y="275"/>
                  </a:lnTo>
                  <a:lnTo>
                    <a:pt x="3" y="288"/>
                  </a:lnTo>
                  <a:lnTo>
                    <a:pt x="3" y="303"/>
                  </a:lnTo>
                  <a:lnTo>
                    <a:pt x="3" y="318"/>
                  </a:lnTo>
                  <a:lnTo>
                    <a:pt x="3" y="333"/>
                  </a:lnTo>
                  <a:lnTo>
                    <a:pt x="0" y="348"/>
                  </a:lnTo>
                  <a:lnTo>
                    <a:pt x="0" y="366"/>
                  </a:lnTo>
                  <a:lnTo>
                    <a:pt x="0" y="384"/>
                  </a:lnTo>
                  <a:lnTo>
                    <a:pt x="0" y="404"/>
                  </a:lnTo>
                  <a:lnTo>
                    <a:pt x="0" y="424"/>
                  </a:lnTo>
                  <a:lnTo>
                    <a:pt x="0" y="444"/>
                  </a:lnTo>
                  <a:lnTo>
                    <a:pt x="0" y="467"/>
                  </a:lnTo>
                  <a:lnTo>
                    <a:pt x="0" y="489"/>
                  </a:lnTo>
                  <a:lnTo>
                    <a:pt x="0" y="515"/>
                  </a:lnTo>
                  <a:lnTo>
                    <a:pt x="0" y="540"/>
                  </a:lnTo>
                  <a:lnTo>
                    <a:pt x="0" y="646"/>
                  </a:lnTo>
                  <a:lnTo>
                    <a:pt x="3" y="752"/>
                  </a:lnTo>
                  <a:lnTo>
                    <a:pt x="5" y="855"/>
                  </a:lnTo>
                  <a:lnTo>
                    <a:pt x="8" y="961"/>
                  </a:lnTo>
                  <a:lnTo>
                    <a:pt x="8" y="979"/>
                  </a:lnTo>
                  <a:lnTo>
                    <a:pt x="13" y="994"/>
                  </a:lnTo>
                  <a:lnTo>
                    <a:pt x="18" y="1009"/>
                  </a:lnTo>
                  <a:lnTo>
                    <a:pt x="26" y="1024"/>
                  </a:lnTo>
                  <a:lnTo>
                    <a:pt x="28" y="1032"/>
                  </a:lnTo>
                  <a:lnTo>
                    <a:pt x="28" y="1037"/>
                  </a:lnTo>
                  <a:lnTo>
                    <a:pt x="28" y="1042"/>
                  </a:lnTo>
                  <a:lnTo>
                    <a:pt x="31" y="1050"/>
                  </a:lnTo>
                  <a:lnTo>
                    <a:pt x="33" y="1052"/>
                  </a:lnTo>
                  <a:lnTo>
                    <a:pt x="36" y="1052"/>
                  </a:lnTo>
                  <a:lnTo>
                    <a:pt x="41" y="1055"/>
                  </a:lnTo>
                  <a:lnTo>
                    <a:pt x="44" y="1057"/>
                  </a:lnTo>
                  <a:lnTo>
                    <a:pt x="46" y="1060"/>
                  </a:lnTo>
                  <a:lnTo>
                    <a:pt x="46" y="1065"/>
                  </a:lnTo>
                  <a:lnTo>
                    <a:pt x="49" y="1067"/>
                  </a:lnTo>
                  <a:lnTo>
                    <a:pt x="51" y="1072"/>
                  </a:lnTo>
                  <a:lnTo>
                    <a:pt x="61" y="1082"/>
                  </a:lnTo>
                  <a:lnTo>
                    <a:pt x="74" y="1090"/>
                  </a:lnTo>
                  <a:lnTo>
                    <a:pt x="89" y="1095"/>
                  </a:lnTo>
                  <a:lnTo>
                    <a:pt x="102" y="1100"/>
                  </a:lnTo>
                  <a:lnTo>
                    <a:pt x="107" y="1105"/>
                  </a:lnTo>
                  <a:lnTo>
                    <a:pt x="109" y="1108"/>
                  </a:lnTo>
                  <a:lnTo>
                    <a:pt x="115" y="1113"/>
                  </a:lnTo>
                  <a:lnTo>
                    <a:pt x="117" y="1113"/>
                  </a:lnTo>
                  <a:lnTo>
                    <a:pt x="122" y="1115"/>
                  </a:lnTo>
                  <a:lnTo>
                    <a:pt x="127" y="1118"/>
                  </a:lnTo>
                  <a:lnTo>
                    <a:pt x="132" y="1118"/>
                  </a:lnTo>
                  <a:lnTo>
                    <a:pt x="137" y="1120"/>
                  </a:lnTo>
                  <a:lnTo>
                    <a:pt x="153" y="1128"/>
                  </a:lnTo>
                  <a:lnTo>
                    <a:pt x="168" y="1135"/>
                  </a:lnTo>
                  <a:lnTo>
                    <a:pt x="183" y="1140"/>
                  </a:lnTo>
                  <a:lnTo>
                    <a:pt x="198" y="1146"/>
                  </a:lnTo>
                  <a:lnTo>
                    <a:pt x="213" y="1148"/>
                  </a:lnTo>
                  <a:lnTo>
                    <a:pt x="229" y="1151"/>
                  </a:lnTo>
                  <a:lnTo>
                    <a:pt x="246" y="1151"/>
                  </a:lnTo>
                  <a:lnTo>
                    <a:pt x="264" y="1151"/>
                  </a:lnTo>
                </a:path>
              </a:pathLst>
            </a:custGeom>
            <a:noFill/>
            <a:ln w="1460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21" name="Freeform 157">
              <a:extLst>
                <a:ext uri="{FF2B5EF4-FFF2-40B4-BE49-F238E27FC236}">
                  <a16:creationId xmlns:a16="http://schemas.microsoft.com/office/drawing/2014/main" id="{B20C1496-9C89-49E7-9664-4C746AA67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0" y="3648"/>
              <a:ext cx="196" cy="687"/>
            </a:xfrm>
            <a:custGeom>
              <a:avLst/>
              <a:gdLst>
                <a:gd name="T0" fmla="*/ 3 w 196"/>
                <a:gd name="T1" fmla="*/ 0 h 687"/>
                <a:gd name="T2" fmla="*/ 0 w 196"/>
                <a:gd name="T3" fmla="*/ 3 h 687"/>
                <a:gd name="T4" fmla="*/ 0 w 196"/>
                <a:gd name="T5" fmla="*/ 8 h 687"/>
                <a:gd name="T6" fmla="*/ 0 w 196"/>
                <a:gd name="T7" fmla="*/ 13 h 687"/>
                <a:gd name="T8" fmla="*/ 0 w 196"/>
                <a:gd name="T9" fmla="*/ 18 h 687"/>
                <a:gd name="T10" fmla="*/ 0 w 196"/>
                <a:gd name="T11" fmla="*/ 21 h 687"/>
                <a:gd name="T12" fmla="*/ 3 w 196"/>
                <a:gd name="T13" fmla="*/ 23 h 687"/>
                <a:gd name="T14" fmla="*/ 5 w 196"/>
                <a:gd name="T15" fmla="*/ 28 h 687"/>
                <a:gd name="T16" fmla="*/ 8 w 196"/>
                <a:gd name="T17" fmla="*/ 33 h 687"/>
                <a:gd name="T18" fmla="*/ 10 w 196"/>
                <a:gd name="T19" fmla="*/ 38 h 687"/>
                <a:gd name="T20" fmla="*/ 15 w 196"/>
                <a:gd name="T21" fmla="*/ 81 h 687"/>
                <a:gd name="T22" fmla="*/ 18 w 196"/>
                <a:gd name="T23" fmla="*/ 124 h 687"/>
                <a:gd name="T24" fmla="*/ 21 w 196"/>
                <a:gd name="T25" fmla="*/ 167 h 687"/>
                <a:gd name="T26" fmla="*/ 21 w 196"/>
                <a:gd name="T27" fmla="*/ 210 h 687"/>
                <a:gd name="T28" fmla="*/ 18 w 196"/>
                <a:gd name="T29" fmla="*/ 250 h 687"/>
                <a:gd name="T30" fmla="*/ 15 w 196"/>
                <a:gd name="T31" fmla="*/ 293 h 687"/>
                <a:gd name="T32" fmla="*/ 13 w 196"/>
                <a:gd name="T33" fmla="*/ 336 h 687"/>
                <a:gd name="T34" fmla="*/ 10 w 196"/>
                <a:gd name="T35" fmla="*/ 379 h 687"/>
                <a:gd name="T36" fmla="*/ 10 w 196"/>
                <a:gd name="T37" fmla="*/ 409 h 687"/>
                <a:gd name="T38" fmla="*/ 10 w 196"/>
                <a:gd name="T39" fmla="*/ 437 h 687"/>
                <a:gd name="T40" fmla="*/ 13 w 196"/>
                <a:gd name="T41" fmla="*/ 465 h 687"/>
                <a:gd name="T42" fmla="*/ 13 w 196"/>
                <a:gd name="T43" fmla="*/ 495 h 687"/>
                <a:gd name="T44" fmla="*/ 15 w 196"/>
                <a:gd name="T45" fmla="*/ 523 h 687"/>
                <a:gd name="T46" fmla="*/ 21 w 196"/>
                <a:gd name="T47" fmla="*/ 550 h 687"/>
                <a:gd name="T48" fmla="*/ 23 w 196"/>
                <a:gd name="T49" fmla="*/ 578 h 687"/>
                <a:gd name="T50" fmla="*/ 28 w 196"/>
                <a:gd name="T51" fmla="*/ 606 h 687"/>
                <a:gd name="T52" fmla="*/ 31 w 196"/>
                <a:gd name="T53" fmla="*/ 611 h 687"/>
                <a:gd name="T54" fmla="*/ 31 w 196"/>
                <a:gd name="T55" fmla="*/ 616 h 687"/>
                <a:gd name="T56" fmla="*/ 33 w 196"/>
                <a:gd name="T57" fmla="*/ 629 h 687"/>
                <a:gd name="T58" fmla="*/ 36 w 196"/>
                <a:gd name="T59" fmla="*/ 634 h 687"/>
                <a:gd name="T60" fmla="*/ 36 w 196"/>
                <a:gd name="T61" fmla="*/ 639 h 687"/>
                <a:gd name="T62" fmla="*/ 38 w 196"/>
                <a:gd name="T63" fmla="*/ 644 h 687"/>
                <a:gd name="T64" fmla="*/ 41 w 196"/>
                <a:gd name="T65" fmla="*/ 646 h 687"/>
                <a:gd name="T66" fmla="*/ 43 w 196"/>
                <a:gd name="T67" fmla="*/ 649 h 687"/>
                <a:gd name="T68" fmla="*/ 46 w 196"/>
                <a:gd name="T69" fmla="*/ 649 h 687"/>
                <a:gd name="T70" fmla="*/ 51 w 196"/>
                <a:gd name="T71" fmla="*/ 649 h 687"/>
                <a:gd name="T72" fmla="*/ 54 w 196"/>
                <a:gd name="T73" fmla="*/ 651 h 687"/>
                <a:gd name="T74" fmla="*/ 64 w 196"/>
                <a:gd name="T75" fmla="*/ 656 h 687"/>
                <a:gd name="T76" fmla="*/ 71 w 196"/>
                <a:gd name="T77" fmla="*/ 661 h 687"/>
                <a:gd name="T78" fmla="*/ 89 w 196"/>
                <a:gd name="T79" fmla="*/ 669 h 687"/>
                <a:gd name="T80" fmla="*/ 104 w 196"/>
                <a:gd name="T81" fmla="*/ 674 h 687"/>
                <a:gd name="T82" fmla="*/ 120 w 196"/>
                <a:gd name="T83" fmla="*/ 679 h 687"/>
                <a:gd name="T84" fmla="*/ 135 w 196"/>
                <a:gd name="T85" fmla="*/ 682 h 687"/>
                <a:gd name="T86" fmla="*/ 142 w 196"/>
                <a:gd name="T87" fmla="*/ 684 h 687"/>
                <a:gd name="T88" fmla="*/ 152 w 196"/>
                <a:gd name="T89" fmla="*/ 684 h 687"/>
                <a:gd name="T90" fmla="*/ 163 w 196"/>
                <a:gd name="T91" fmla="*/ 684 h 687"/>
                <a:gd name="T92" fmla="*/ 173 w 196"/>
                <a:gd name="T93" fmla="*/ 687 h 687"/>
                <a:gd name="T94" fmla="*/ 183 w 196"/>
                <a:gd name="T95" fmla="*/ 687 h 687"/>
                <a:gd name="T96" fmla="*/ 196 w 196"/>
                <a:gd name="T97" fmla="*/ 687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6" h="687">
                  <a:moveTo>
                    <a:pt x="3" y="0"/>
                  </a:moveTo>
                  <a:lnTo>
                    <a:pt x="0" y="3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3" y="23"/>
                  </a:lnTo>
                  <a:lnTo>
                    <a:pt x="5" y="28"/>
                  </a:lnTo>
                  <a:lnTo>
                    <a:pt x="8" y="33"/>
                  </a:lnTo>
                  <a:lnTo>
                    <a:pt x="10" y="38"/>
                  </a:lnTo>
                  <a:lnTo>
                    <a:pt x="15" y="81"/>
                  </a:lnTo>
                  <a:lnTo>
                    <a:pt x="18" y="124"/>
                  </a:lnTo>
                  <a:lnTo>
                    <a:pt x="21" y="167"/>
                  </a:lnTo>
                  <a:lnTo>
                    <a:pt x="21" y="210"/>
                  </a:lnTo>
                  <a:lnTo>
                    <a:pt x="18" y="250"/>
                  </a:lnTo>
                  <a:lnTo>
                    <a:pt x="15" y="293"/>
                  </a:lnTo>
                  <a:lnTo>
                    <a:pt x="13" y="336"/>
                  </a:lnTo>
                  <a:lnTo>
                    <a:pt x="10" y="379"/>
                  </a:lnTo>
                  <a:lnTo>
                    <a:pt x="10" y="409"/>
                  </a:lnTo>
                  <a:lnTo>
                    <a:pt x="10" y="437"/>
                  </a:lnTo>
                  <a:lnTo>
                    <a:pt x="13" y="465"/>
                  </a:lnTo>
                  <a:lnTo>
                    <a:pt x="13" y="495"/>
                  </a:lnTo>
                  <a:lnTo>
                    <a:pt x="15" y="523"/>
                  </a:lnTo>
                  <a:lnTo>
                    <a:pt x="21" y="550"/>
                  </a:lnTo>
                  <a:lnTo>
                    <a:pt x="23" y="578"/>
                  </a:lnTo>
                  <a:lnTo>
                    <a:pt x="28" y="606"/>
                  </a:lnTo>
                  <a:lnTo>
                    <a:pt x="31" y="611"/>
                  </a:lnTo>
                  <a:lnTo>
                    <a:pt x="31" y="616"/>
                  </a:lnTo>
                  <a:lnTo>
                    <a:pt x="33" y="629"/>
                  </a:lnTo>
                  <a:lnTo>
                    <a:pt x="36" y="634"/>
                  </a:lnTo>
                  <a:lnTo>
                    <a:pt x="36" y="639"/>
                  </a:lnTo>
                  <a:lnTo>
                    <a:pt x="38" y="644"/>
                  </a:lnTo>
                  <a:lnTo>
                    <a:pt x="41" y="646"/>
                  </a:lnTo>
                  <a:lnTo>
                    <a:pt x="43" y="649"/>
                  </a:lnTo>
                  <a:lnTo>
                    <a:pt x="46" y="649"/>
                  </a:lnTo>
                  <a:lnTo>
                    <a:pt x="51" y="649"/>
                  </a:lnTo>
                  <a:lnTo>
                    <a:pt x="54" y="651"/>
                  </a:lnTo>
                  <a:lnTo>
                    <a:pt x="64" y="656"/>
                  </a:lnTo>
                  <a:lnTo>
                    <a:pt x="71" y="661"/>
                  </a:lnTo>
                  <a:lnTo>
                    <a:pt x="89" y="669"/>
                  </a:lnTo>
                  <a:lnTo>
                    <a:pt x="104" y="674"/>
                  </a:lnTo>
                  <a:lnTo>
                    <a:pt x="120" y="679"/>
                  </a:lnTo>
                  <a:lnTo>
                    <a:pt x="135" y="682"/>
                  </a:lnTo>
                  <a:lnTo>
                    <a:pt x="142" y="684"/>
                  </a:lnTo>
                  <a:lnTo>
                    <a:pt x="152" y="684"/>
                  </a:lnTo>
                  <a:lnTo>
                    <a:pt x="163" y="684"/>
                  </a:lnTo>
                  <a:lnTo>
                    <a:pt x="173" y="687"/>
                  </a:lnTo>
                  <a:lnTo>
                    <a:pt x="183" y="687"/>
                  </a:lnTo>
                  <a:lnTo>
                    <a:pt x="196" y="687"/>
                  </a:lnTo>
                </a:path>
              </a:pathLst>
            </a:custGeom>
            <a:noFill/>
            <a:ln w="1460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22" name="Freeform 158">
              <a:extLst>
                <a:ext uri="{FF2B5EF4-FFF2-40B4-BE49-F238E27FC236}">
                  <a16:creationId xmlns:a16="http://schemas.microsoft.com/office/drawing/2014/main" id="{B37D4354-348A-49F1-B9D2-23DDFB55B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" y="3641"/>
              <a:ext cx="139" cy="272"/>
            </a:xfrm>
            <a:custGeom>
              <a:avLst/>
              <a:gdLst>
                <a:gd name="T0" fmla="*/ 0 w 139"/>
                <a:gd name="T1" fmla="*/ 0 h 272"/>
                <a:gd name="T2" fmla="*/ 2 w 139"/>
                <a:gd name="T3" fmla="*/ 5 h 272"/>
                <a:gd name="T4" fmla="*/ 2 w 139"/>
                <a:gd name="T5" fmla="*/ 10 h 272"/>
                <a:gd name="T6" fmla="*/ 5 w 139"/>
                <a:gd name="T7" fmla="*/ 12 h 272"/>
                <a:gd name="T8" fmla="*/ 5 w 139"/>
                <a:gd name="T9" fmla="*/ 15 h 272"/>
                <a:gd name="T10" fmla="*/ 5 w 139"/>
                <a:gd name="T11" fmla="*/ 12 h 272"/>
                <a:gd name="T12" fmla="*/ 5 w 139"/>
                <a:gd name="T13" fmla="*/ 12 h 272"/>
                <a:gd name="T14" fmla="*/ 2 w 139"/>
                <a:gd name="T15" fmla="*/ 10 h 272"/>
                <a:gd name="T16" fmla="*/ 2 w 139"/>
                <a:gd name="T17" fmla="*/ 7 h 272"/>
                <a:gd name="T18" fmla="*/ 2 w 139"/>
                <a:gd name="T19" fmla="*/ 5 h 272"/>
                <a:gd name="T20" fmla="*/ 2 w 139"/>
                <a:gd name="T21" fmla="*/ 5 h 272"/>
                <a:gd name="T22" fmla="*/ 5 w 139"/>
                <a:gd name="T23" fmla="*/ 5 h 272"/>
                <a:gd name="T24" fmla="*/ 5 w 139"/>
                <a:gd name="T25" fmla="*/ 7 h 272"/>
                <a:gd name="T26" fmla="*/ 7 w 139"/>
                <a:gd name="T27" fmla="*/ 10 h 272"/>
                <a:gd name="T28" fmla="*/ 10 w 139"/>
                <a:gd name="T29" fmla="*/ 15 h 272"/>
                <a:gd name="T30" fmla="*/ 12 w 139"/>
                <a:gd name="T31" fmla="*/ 18 h 272"/>
                <a:gd name="T32" fmla="*/ 15 w 139"/>
                <a:gd name="T33" fmla="*/ 23 h 272"/>
                <a:gd name="T34" fmla="*/ 20 w 139"/>
                <a:gd name="T35" fmla="*/ 33 h 272"/>
                <a:gd name="T36" fmla="*/ 22 w 139"/>
                <a:gd name="T37" fmla="*/ 40 h 272"/>
                <a:gd name="T38" fmla="*/ 25 w 139"/>
                <a:gd name="T39" fmla="*/ 50 h 272"/>
                <a:gd name="T40" fmla="*/ 27 w 139"/>
                <a:gd name="T41" fmla="*/ 60 h 272"/>
                <a:gd name="T42" fmla="*/ 33 w 139"/>
                <a:gd name="T43" fmla="*/ 81 h 272"/>
                <a:gd name="T44" fmla="*/ 35 w 139"/>
                <a:gd name="T45" fmla="*/ 88 h 272"/>
                <a:gd name="T46" fmla="*/ 38 w 139"/>
                <a:gd name="T47" fmla="*/ 98 h 272"/>
                <a:gd name="T48" fmla="*/ 40 w 139"/>
                <a:gd name="T49" fmla="*/ 103 h 272"/>
                <a:gd name="T50" fmla="*/ 40 w 139"/>
                <a:gd name="T51" fmla="*/ 113 h 272"/>
                <a:gd name="T52" fmla="*/ 40 w 139"/>
                <a:gd name="T53" fmla="*/ 121 h 272"/>
                <a:gd name="T54" fmla="*/ 40 w 139"/>
                <a:gd name="T55" fmla="*/ 131 h 272"/>
                <a:gd name="T56" fmla="*/ 43 w 139"/>
                <a:gd name="T57" fmla="*/ 149 h 272"/>
                <a:gd name="T58" fmla="*/ 45 w 139"/>
                <a:gd name="T59" fmla="*/ 171 h 272"/>
                <a:gd name="T60" fmla="*/ 48 w 139"/>
                <a:gd name="T61" fmla="*/ 192 h 272"/>
                <a:gd name="T62" fmla="*/ 50 w 139"/>
                <a:gd name="T63" fmla="*/ 199 h 272"/>
                <a:gd name="T64" fmla="*/ 55 w 139"/>
                <a:gd name="T65" fmla="*/ 209 h 272"/>
                <a:gd name="T66" fmla="*/ 58 w 139"/>
                <a:gd name="T67" fmla="*/ 217 h 272"/>
                <a:gd name="T68" fmla="*/ 63 w 139"/>
                <a:gd name="T69" fmla="*/ 224 h 272"/>
                <a:gd name="T70" fmla="*/ 68 w 139"/>
                <a:gd name="T71" fmla="*/ 229 h 272"/>
                <a:gd name="T72" fmla="*/ 76 w 139"/>
                <a:gd name="T73" fmla="*/ 234 h 272"/>
                <a:gd name="T74" fmla="*/ 81 w 139"/>
                <a:gd name="T75" fmla="*/ 245 h 272"/>
                <a:gd name="T76" fmla="*/ 86 w 139"/>
                <a:gd name="T77" fmla="*/ 250 h 272"/>
                <a:gd name="T78" fmla="*/ 93 w 139"/>
                <a:gd name="T79" fmla="*/ 257 h 272"/>
                <a:gd name="T80" fmla="*/ 101 w 139"/>
                <a:gd name="T81" fmla="*/ 262 h 272"/>
                <a:gd name="T82" fmla="*/ 109 w 139"/>
                <a:gd name="T83" fmla="*/ 265 h 272"/>
                <a:gd name="T84" fmla="*/ 119 w 139"/>
                <a:gd name="T85" fmla="*/ 270 h 272"/>
                <a:gd name="T86" fmla="*/ 129 w 139"/>
                <a:gd name="T87" fmla="*/ 270 h 272"/>
                <a:gd name="T88" fmla="*/ 139 w 139"/>
                <a:gd name="T89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9" h="272">
                  <a:moveTo>
                    <a:pt x="0" y="0"/>
                  </a:moveTo>
                  <a:lnTo>
                    <a:pt x="2" y="5"/>
                  </a:lnTo>
                  <a:lnTo>
                    <a:pt x="2" y="10"/>
                  </a:lnTo>
                  <a:lnTo>
                    <a:pt x="5" y="12"/>
                  </a:lnTo>
                  <a:lnTo>
                    <a:pt x="5" y="15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2" y="10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7" y="10"/>
                  </a:lnTo>
                  <a:lnTo>
                    <a:pt x="10" y="15"/>
                  </a:lnTo>
                  <a:lnTo>
                    <a:pt x="12" y="18"/>
                  </a:lnTo>
                  <a:lnTo>
                    <a:pt x="15" y="23"/>
                  </a:lnTo>
                  <a:lnTo>
                    <a:pt x="20" y="33"/>
                  </a:lnTo>
                  <a:lnTo>
                    <a:pt x="22" y="40"/>
                  </a:lnTo>
                  <a:lnTo>
                    <a:pt x="25" y="50"/>
                  </a:lnTo>
                  <a:lnTo>
                    <a:pt x="27" y="60"/>
                  </a:lnTo>
                  <a:lnTo>
                    <a:pt x="33" y="81"/>
                  </a:lnTo>
                  <a:lnTo>
                    <a:pt x="35" y="88"/>
                  </a:lnTo>
                  <a:lnTo>
                    <a:pt x="38" y="98"/>
                  </a:lnTo>
                  <a:lnTo>
                    <a:pt x="40" y="103"/>
                  </a:lnTo>
                  <a:lnTo>
                    <a:pt x="40" y="113"/>
                  </a:lnTo>
                  <a:lnTo>
                    <a:pt x="40" y="121"/>
                  </a:lnTo>
                  <a:lnTo>
                    <a:pt x="40" y="131"/>
                  </a:lnTo>
                  <a:lnTo>
                    <a:pt x="43" y="149"/>
                  </a:lnTo>
                  <a:lnTo>
                    <a:pt x="45" y="171"/>
                  </a:lnTo>
                  <a:lnTo>
                    <a:pt x="48" y="192"/>
                  </a:lnTo>
                  <a:lnTo>
                    <a:pt x="50" y="199"/>
                  </a:lnTo>
                  <a:lnTo>
                    <a:pt x="55" y="209"/>
                  </a:lnTo>
                  <a:lnTo>
                    <a:pt x="58" y="217"/>
                  </a:lnTo>
                  <a:lnTo>
                    <a:pt x="63" y="224"/>
                  </a:lnTo>
                  <a:lnTo>
                    <a:pt x="68" y="229"/>
                  </a:lnTo>
                  <a:lnTo>
                    <a:pt x="76" y="234"/>
                  </a:lnTo>
                  <a:lnTo>
                    <a:pt x="81" y="245"/>
                  </a:lnTo>
                  <a:lnTo>
                    <a:pt x="86" y="250"/>
                  </a:lnTo>
                  <a:lnTo>
                    <a:pt x="93" y="257"/>
                  </a:lnTo>
                  <a:lnTo>
                    <a:pt x="101" y="262"/>
                  </a:lnTo>
                  <a:lnTo>
                    <a:pt x="109" y="265"/>
                  </a:lnTo>
                  <a:lnTo>
                    <a:pt x="119" y="270"/>
                  </a:lnTo>
                  <a:lnTo>
                    <a:pt x="129" y="270"/>
                  </a:lnTo>
                  <a:lnTo>
                    <a:pt x="139" y="272"/>
                  </a:lnTo>
                </a:path>
              </a:pathLst>
            </a:custGeom>
            <a:noFill/>
            <a:ln w="1460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23" name="Freeform 159">
              <a:extLst>
                <a:ext uri="{FF2B5EF4-FFF2-40B4-BE49-F238E27FC236}">
                  <a16:creationId xmlns:a16="http://schemas.microsoft.com/office/drawing/2014/main" id="{A2DF095A-C161-4CDF-9863-7D7400448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3" y="3805"/>
              <a:ext cx="220" cy="656"/>
            </a:xfrm>
            <a:custGeom>
              <a:avLst/>
              <a:gdLst>
                <a:gd name="T0" fmla="*/ 99 w 220"/>
                <a:gd name="T1" fmla="*/ 0 h 656"/>
                <a:gd name="T2" fmla="*/ 76 w 220"/>
                <a:gd name="T3" fmla="*/ 5 h 656"/>
                <a:gd name="T4" fmla="*/ 58 w 220"/>
                <a:gd name="T5" fmla="*/ 15 h 656"/>
                <a:gd name="T6" fmla="*/ 40 w 220"/>
                <a:gd name="T7" fmla="*/ 25 h 656"/>
                <a:gd name="T8" fmla="*/ 25 w 220"/>
                <a:gd name="T9" fmla="*/ 40 h 656"/>
                <a:gd name="T10" fmla="*/ 12 w 220"/>
                <a:gd name="T11" fmla="*/ 58 h 656"/>
                <a:gd name="T12" fmla="*/ 5 w 220"/>
                <a:gd name="T13" fmla="*/ 78 h 656"/>
                <a:gd name="T14" fmla="*/ 0 w 220"/>
                <a:gd name="T15" fmla="*/ 101 h 656"/>
                <a:gd name="T16" fmla="*/ 0 w 220"/>
                <a:gd name="T17" fmla="*/ 545 h 656"/>
                <a:gd name="T18" fmla="*/ 2 w 220"/>
                <a:gd name="T19" fmla="*/ 568 h 656"/>
                <a:gd name="T20" fmla="*/ 7 w 220"/>
                <a:gd name="T21" fmla="*/ 588 h 656"/>
                <a:gd name="T22" fmla="*/ 18 w 220"/>
                <a:gd name="T23" fmla="*/ 605 h 656"/>
                <a:gd name="T24" fmla="*/ 30 w 220"/>
                <a:gd name="T25" fmla="*/ 623 h 656"/>
                <a:gd name="T26" fmla="*/ 48 w 220"/>
                <a:gd name="T27" fmla="*/ 636 h 656"/>
                <a:gd name="T28" fmla="*/ 66 w 220"/>
                <a:gd name="T29" fmla="*/ 646 h 656"/>
                <a:gd name="T30" fmla="*/ 89 w 220"/>
                <a:gd name="T31" fmla="*/ 653 h 656"/>
                <a:gd name="T32" fmla="*/ 109 w 220"/>
                <a:gd name="T33" fmla="*/ 656 h 656"/>
                <a:gd name="T34" fmla="*/ 132 w 220"/>
                <a:gd name="T35" fmla="*/ 653 h 656"/>
                <a:gd name="T36" fmla="*/ 152 w 220"/>
                <a:gd name="T37" fmla="*/ 646 h 656"/>
                <a:gd name="T38" fmla="*/ 172 w 220"/>
                <a:gd name="T39" fmla="*/ 636 h 656"/>
                <a:gd name="T40" fmla="*/ 188 w 220"/>
                <a:gd name="T41" fmla="*/ 623 h 656"/>
                <a:gd name="T42" fmla="*/ 203 w 220"/>
                <a:gd name="T43" fmla="*/ 605 h 656"/>
                <a:gd name="T44" fmla="*/ 213 w 220"/>
                <a:gd name="T45" fmla="*/ 588 h 656"/>
                <a:gd name="T46" fmla="*/ 218 w 220"/>
                <a:gd name="T47" fmla="*/ 568 h 656"/>
                <a:gd name="T48" fmla="*/ 220 w 220"/>
                <a:gd name="T49" fmla="*/ 545 h 656"/>
                <a:gd name="T50" fmla="*/ 220 w 220"/>
                <a:gd name="T51" fmla="*/ 101 h 656"/>
                <a:gd name="T52" fmla="*/ 215 w 220"/>
                <a:gd name="T53" fmla="*/ 78 h 656"/>
                <a:gd name="T54" fmla="*/ 208 w 220"/>
                <a:gd name="T55" fmla="*/ 58 h 656"/>
                <a:gd name="T56" fmla="*/ 195 w 220"/>
                <a:gd name="T57" fmla="*/ 40 h 656"/>
                <a:gd name="T58" fmla="*/ 180 w 220"/>
                <a:gd name="T59" fmla="*/ 25 h 656"/>
                <a:gd name="T60" fmla="*/ 162 w 220"/>
                <a:gd name="T61" fmla="*/ 15 h 656"/>
                <a:gd name="T62" fmla="*/ 142 w 220"/>
                <a:gd name="T63" fmla="*/ 5 h 656"/>
                <a:gd name="T64" fmla="*/ 122 w 220"/>
                <a:gd name="T65" fmla="*/ 0 h 656"/>
                <a:gd name="T66" fmla="*/ 109 w 220"/>
                <a:gd name="T67" fmla="*/ 0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0" h="656">
                  <a:moveTo>
                    <a:pt x="109" y="0"/>
                  </a:moveTo>
                  <a:lnTo>
                    <a:pt x="99" y="0"/>
                  </a:lnTo>
                  <a:lnTo>
                    <a:pt x="89" y="2"/>
                  </a:lnTo>
                  <a:lnTo>
                    <a:pt x="76" y="5"/>
                  </a:lnTo>
                  <a:lnTo>
                    <a:pt x="66" y="10"/>
                  </a:lnTo>
                  <a:lnTo>
                    <a:pt x="58" y="15"/>
                  </a:lnTo>
                  <a:lnTo>
                    <a:pt x="48" y="20"/>
                  </a:lnTo>
                  <a:lnTo>
                    <a:pt x="40" y="25"/>
                  </a:lnTo>
                  <a:lnTo>
                    <a:pt x="30" y="33"/>
                  </a:lnTo>
                  <a:lnTo>
                    <a:pt x="25" y="40"/>
                  </a:lnTo>
                  <a:lnTo>
                    <a:pt x="18" y="50"/>
                  </a:lnTo>
                  <a:lnTo>
                    <a:pt x="12" y="58"/>
                  </a:lnTo>
                  <a:lnTo>
                    <a:pt x="7" y="68"/>
                  </a:lnTo>
                  <a:lnTo>
                    <a:pt x="5" y="78"/>
                  </a:lnTo>
                  <a:lnTo>
                    <a:pt x="2" y="88"/>
                  </a:lnTo>
                  <a:lnTo>
                    <a:pt x="0" y="101"/>
                  </a:lnTo>
                  <a:lnTo>
                    <a:pt x="0" y="111"/>
                  </a:lnTo>
                  <a:lnTo>
                    <a:pt x="0" y="545"/>
                  </a:lnTo>
                  <a:lnTo>
                    <a:pt x="0" y="555"/>
                  </a:lnTo>
                  <a:lnTo>
                    <a:pt x="2" y="568"/>
                  </a:lnTo>
                  <a:lnTo>
                    <a:pt x="5" y="578"/>
                  </a:lnTo>
                  <a:lnTo>
                    <a:pt x="7" y="588"/>
                  </a:lnTo>
                  <a:lnTo>
                    <a:pt x="12" y="598"/>
                  </a:lnTo>
                  <a:lnTo>
                    <a:pt x="18" y="605"/>
                  </a:lnTo>
                  <a:lnTo>
                    <a:pt x="25" y="616"/>
                  </a:lnTo>
                  <a:lnTo>
                    <a:pt x="30" y="623"/>
                  </a:lnTo>
                  <a:lnTo>
                    <a:pt x="40" y="631"/>
                  </a:lnTo>
                  <a:lnTo>
                    <a:pt x="48" y="636"/>
                  </a:lnTo>
                  <a:lnTo>
                    <a:pt x="58" y="641"/>
                  </a:lnTo>
                  <a:lnTo>
                    <a:pt x="66" y="646"/>
                  </a:lnTo>
                  <a:lnTo>
                    <a:pt x="76" y="651"/>
                  </a:lnTo>
                  <a:lnTo>
                    <a:pt x="89" y="653"/>
                  </a:lnTo>
                  <a:lnTo>
                    <a:pt x="99" y="653"/>
                  </a:lnTo>
                  <a:lnTo>
                    <a:pt x="109" y="656"/>
                  </a:lnTo>
                  <a:lnTo>
                    <a:pt x="122" y="653"/>
                  </a:lnTo>
                  <a:lnTo>
                    <a:pt x="132" y="653"/>
                  </a:lnTo>
                  <a:lnTo>
                    <a:pt x="142" y="651"/>
                  </a:lnTo>
                  <a:lnTo>
                    <a:pt x="152" y="646"/>
                  </a:lnTo>
                  <a:lnTo>
                    <a:pt x="162" y="641"/>
                  </a:lnTo>
                  <a:lnTo>
                    <a:pt x="172" y="636"/>
                  </a:lnTo>
                  <a:lnTo>
                    <a:pt x="180" y="631"/>
                  </a:lnTo>
                  <a:lnTo>
                    <a:pt x="188" y="623"/>
                  </a:lnTo>
                  <a:lnTo>
                    <a:pt x="195" y="616"/>
                  </a:lnTo>
                  <a:lnTo>
                    <a:pt x="203" y="605"/>
                  </a:lnTo>
                  <a:lnTo>
                    <a:pt x="208" y="598"/>
                  </a:lnTo>
                  <a:lnTo>
                    <a:pt x="213" y="588"/>
                  </a:lnTo>
                  <a:lnTo>
                    <a:pt x="215" y="578"/>
                  </a:lnTo>
                  <a:lnTo>
                    <a:pt x="218" y="568"/>
                  </a:lnTo>
                  <a:lnTo>
                    <a:pt x="220" y="555"/>
                  </a:lnTo>
                  <a:lnTo>
                    <a:pt x="220" y="545"/>
                  </a:lnTo>
                  <a:lnTo>
                    <a:pt x="220" y="111"/>
                  </a:lnTo>
                  <a:lnTo>
                    <a:pt x="220" y="101"/>
                  </a:lnTo>
                  <a:lnTo>
                    <a:pt x="218" y="88"/>
                  </a:lnTo>
                  <a:lnTo>
                    <a:pt x="215" y="78"/>
                  </a:lnTo>
                  <a:lnTo>
                    <a:pt x="213" y="68"/>
                  </a:lnTo>
                  <a:lnTo>
                    <a:pt x="208" y="58"/>
                  </a:lnTo>
                  <a:lnTo>
                    <a:pt x="203" y="50"/>
                  </a:lnTo>
                  <a:lnTo>
                    <a:pt x="195" y="40"/>
                  </a:lnTo>
                  <a:lnTo>
                    <a:pt x="188" y="33"/>
                  </a:lnTo>
                  <a:lnTo>
                    <a:pt x="180" y="25"/>
                  </a:lnTo>
                  <a:lnTo>
                    <a:pt x="172" y="20"/>
                  </a:lnTo>
                  <a:lnTo>
                    <a:pt x="162" y="15"/>
                  </a:lnTo>
                  <a:lnTo>
                    <a:pt x="152" y="10"/>
                  </a:lnTo>
                  <a:lnTo>
                    <a:pt x="142" y="5"/>
                  </a:lnTo>
                  <a:lnTo>
                    <a:pt x="132" y="2"/>
                  </a:lnTo>
                  <a:lnTo>
                    <a:pt x="122" y="0"/>
                  </a:lnTo>
                  <a:lnTo>
                    <a:pt x="109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24" name="Freeform 160">
              <a:extLst>
                <a:ext uri="{FF2B5EF4-FFF2-40B4-BE49-F238E27FC236}">
                  <a16:creationId xmlns:a16="http://schemas.microsoft.com/office/drawing/2014/main" id="{E4142AD0-9FE1-451C-849F-43FD017EB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3" y="3805"/>
              <a:ext cx="220" cy="656"/>
            </a:xfrm>
            <a:custGeom>
              <a:avLst/>
              <a:gdLst>
                <a:gd name="T0" fmla="*/ 99 w 220"/>
                <a:gd name="T1" fmla="*/ 0 h 656"/>
                <a:gd name="T2" fmla="*/ 76 w 220"/>
                <a:gd name="T3" fmla="*/ 5 h 656"/>
                <a:gd name="T4" fmla="*/ 58 w 220"/>
                <a:gd name="T5" fmla="*/ 15 h 656"/>
                <a:gd name="T6" fmla="*/ 40 w 220"/>
                <a:gd name="T7" fmla="*/ 25 h 656"/>
                <a:gd name="T8" fmla="*/ 25 w 220"/>
                <a:gd name="T9" fmla="*/ 40 h 656"/>
                <a:gd name="T10" fmla="*/ 12 w 220"/>
                <a:gd name="T11" fmla="*/ 58 h 656"/>
                <a:gd name="T12" fmla="*/ 5 w 220"/>
                <a:gd name="T13" fmla="*/ 78 h 656"/>
                <a:gd name="T14" fmla="*/ 0 w 220"/>
                <a:gd name="T15" fmla="*/ 101 h 656"/>
                <a:gd name="T16" fmla="*/ 0 w 220"/>
                <a:gd name="T17" fmla="*/ 545 h 656"/>
                <a:gd name="T18" fmla="*/ 2 w 220"/>
                <a:gd name="T19" fmla="*/ 568 h 656"/>
                <a:gd name="T20" fmla="*/ 7 w 220"/>
                <a:gd name="T21" fmla="*/ 588 h 656"/>
                <a:gd name="T22" fmla="*/ 18 w 220"/>
                <a:gd name="T23" fmla="*/ 605 h 656"/>
                <a:gd name="T24" fmla="*/ 30 w 220"/>
                <a:gd name="T25" fmla="*/ 623 h 656"/>
                <a:gd name="T26" fmla="*/ 48 w 220"/>
                <a:gd name="T27" fmla="*/ 636 h 656"/>
                <a:gd name="T28" fmla="*/ 66 w 220"/>
                <a:gd name="T29" fmla="*/ 646 h 656"/>
                <a:gd name="T30" fmla="*/ 89 w 220"/>
                <a:gd name="T31" fmla="*/ 653 h 656"/>
                <a:gd name="T32" fmla="*/ 109 w 220"/>
                <a:gd name="T33" fmla="*/ 656 h 656"/>
                <a:gd name="T34" fmla="*/ 132 w 220"/>
                <a:gd name="T35" fmla="*/ 653 h 656"/>
                <a:gd name="T36" fmla="*/ 152 w 220"/>
                <a:gd name="T37" fmla="*/ 646 h 656"/>
                <a:gd name="T38" fmla="*/ 172 w 220"/>
                <a:gd name="T39" fmla="*/ 636 h 656"/>
                <a:gd name="T40" fmla="*/ 188 w 220"/>
                <a:gd name="T41" fmla="*/ 623 h 656"/>
                <a:gd name="T42" fmla="*/ 203 w 220"/>
                <a:gd name="T43" fmla="*/ 605 h 656"/>
                <a:gd name="T44" fmla="*/ 213 w 220"/>
                <a:gd name="T45" fmla="*/ 588 h 656"/>
                <a:gd name="T46" fmla="*/ 218 w 220"/>
                <a:gd name="T47" fmla="*/ 568 h 656"/>
                <a:gd name="T48" fmla="*/ 220 w 220"/>
                <a:gd name="T49" fmla="*/ 545 h 656"/>
                <a:gd name="T50" fmla="*/ 220 w 220"/>
                <a:gd name="T51" fmla="*/ 101 h 656"/>
                <a:gd name="T52" fmla="*/ 215 w 220"/>
                <a:gd name="T53" fmla="*/ 78 h 656"/>
                <a:gd name="T54" fmla="*/ 208 w 220"/>
                <a:gd name="T55" fmla="*/ 58 h 656"/>
                <a:gd name="T56" fmla="*/ 195 w 220"/>
                <a:gd name="T57" fmla="*/ 40 h 656"/>
                <a:gd name="T58" fmla="*/ 180 w 220"/>
                <a:gd name="T59" fmla="*/ 25 h 656"/>
                <a:gd name="T60" fmla="*/ 162 w 220"/>
                <a:gd name="T61" fmla="*/ 15 h 656"/>
                <a:gd name="T62" fmla="*/ 142 w 220"/>
                <a:gd name="T63" fmla="*/ 5 h 656"/>
                <a:gd name="T64" fmla="*/ 122 w 220"/>
                <a:gd name="T65" fmla="*/ 0 h 656"/>
                <a:gd name="T66" fmla="*/ 109 w 220"/>
                <a:gd name="T67" fmla="*/ 0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0" h="656">
                  <a:moveTo>
                    <a:pt x="109" y="0"/>
                  </a:moveTo>
                  <a:lnTo>
                    <a:pt x="99" y="0"/>
                  </a:lnTo>
                  <a:lnTo>
                    <a:pt x="89" y="2"/>
                  </a:lnTo>
                  <a:lnTo>
                    <a:pt x="76" y="5"/>
                  </a:lnTo>
                  <a:lnTo>
                    <a:pt x="66" y="10"/>
                  </a:lnTo>
                  <a:lnTo>
                    <a:pt x="58" y="15"/>
                  </a:lnTo>
                  <a:lnTo>
                    <a:pt x="48" y="20"/>
                  </a:lnTo>
                  <a:lnTo>
                    <a:pt x="40" y="25"/>
                  </a:lnTo>
                  <a:lnTo>
                    <a:pt x="30" y="33"/>
                  </a:lnTo>
                  <a:lnTo>
                    <a:pt x="25" y="40"/>
                  </a:lnTo>
                  <a:lnTo>
                    <a:pt x="18" y="50"/>
                  </a:lnTo>
                  <a:lnTo>
                    <a:pt x="12" y="58"/>
                  </a:lnTo>
                  <a:lnTo>
                    <a:pt x="7" y="68"/>
                  </a:lnTo>
                  <a:lnTo>
                    <a:pt x="5" y="78"/>
                  </a:lnTo>
                  <a:lnTo>
                    <a:pt x="2" y="88"/>
                  </a:lnTo>
                  <a:lnTo>
                    <a:pt x="0" y="101"/>
                  </a:lnTo>
                  <a:lnTo>
                    <a:pt x="0" y="111"/>
                  </a:lnTo>
                  <a:lnTo>
                    <a:pt x="0" y="545"/>
                  </a:lnTo>
                  <a:lnTo>
                    <a:pt x="0" y="555"/>
                  </a:lnTo>
                  <a:lnTo>
                    <a:pt x="2" y="568"/>
                  </a:lnTo>
                  <a:lnTo>
                    <a:pt x="5" y="578"/>
                  </a:lnTo>
                  <a:lnTo>
                    <a:pt x="7" y="588"/>
                  </a:lnTo>
                  <a:lnTo>
                    <a:pt x="12" y="598"/>
                  </a:lnTo>
                  <a:lnTo>
                    <a:pt x="18" y="605"/>
                  </a:lnTo>
                  <a:lnTo>
                    <a:pt x="25" y="616"/>
                  </a:lnTo>
                  <a:lnTo>
                    <a:pt x="30" y="623"/>
                  </a:lnTo>
                  <a:lnTo>
                    <a:pt x="40" y="631"/>
                  </a:lnTo>
                  <a:lnTo>
                    <a:pt x="48" y="636"/>
                  </a:lnTo>
                  <a:lnTo>
                    <a:pt x="58" y="641"/>
                  </a:lnTo>
                  <a:lnTo>
                    <a:pt x="66" y="646"/>
                  </a:lnTo>
                  <a:lnTo>
                    <a:pt x="76" y="651"/>
                  </a:lnTo>
                  <a:lnTo>
                    <a:pt x="89" y="653"/>
                  </a:lnTo>
                  <a:lnTo>
                    <a:pt x="99" y="653"/>
                  </a:lnTo>
                  <a:lnTo>
                    <a:pt x="109" y="656"/>
                  </a:lnTo>
                  <a:lnTo>
                    <a:pt x="122" y="653"/>
                  </a:lnTo>
                  <a:lnTo>
                    <a:pt x="132" y="653"/>
                  </a:lnTo>
                  <a:lnTo>
                    <a:pt x="142" y="651"/>
                  </a:lnTo>
                  <a:lnTo>
                    <a:pt x="152" y="646"/>
                  </a:lnTo>
                  <a:lnTo>
                    <a:pt x="162" y="641"/>
                  </a:lnTo>
                  <a:lnTo>
                    <a:pt x="172" y="636"/>
                  </a:lnTo>
                  <a:lnTo>
                    <a:pt x="180" y="631"/>
                  </a:lnTo>
                  <a:lnTo>
                    <a:pt x="188" y="623"/>
                  </a:lnTo>
                  <a:lnTo>
                    <a:pt x="195" y="616"/>
                  </a:lnTo>
                  <a:lnTo>
                    <a:pt x="203" y="605"/>
                  </a:lnTo>
                  <a:lnTo>
                    <a:pt x="208" y="598"/>
                  </a:lnTo>
                  <a:lnTo>
                    <a:pt x="213" y="588"/>
                  </a:lnTo>
                  <a:lnTo>
                    <a:pt x="215" y="578"/>
                  </a:lnTo>
                  <a:lnTo>
                    <a:pt x="218" y="568"/>
                  </a:lnTo>
                  <a:lnTo>
                    <a:pt x="220" y="555"/>
                  </a:lnTo>
                  <a:lnTo>
                    <a:pt x="220" y="545"/>
                  </a:lnTo>
                  <a:lnTo>
                    <a:pt x="220" y="111"/>
                  </a:lnTo>
                  <a:lnTo>
                    <a:pt x="220" y="101"/>
                  </a:lnTo>
                  <a:lnTo>
                    <a:pt x="218" y="88"/>
                  </a:lnTo>
                  <a:lnTo>
                    <a:pt x="215" y="78"/>
                  </a:lnTo>
                  <a:lnTo>
                    <a:pt x="213" y="68"/>
                  </a:lnTo>
                  <a:lnTo>
                    <a:pt x="208" y="58"/>
                  </a:lnTo>
                  <a:lnTo>
                    <a:pt x="203" y="50"/>
                  </a:lnTo>
                  <a:lnTo>
                    <a:pt x="195" y="40"/>
                  </a:lnTo>
                  <a:lnTo>
                    <a:pt x="188" y="33"/>
                  </a:lnTo>
                  <a:lnTo>
                    <a:pt x="180" y="25"/>
                  </a:lnTo>
                  <a:lnTo>
                    <a:pt x="172" y="20"/>
                  </a:lnTo>
                  <a:lnTo>
                    <a:pt x="162" y="15"/>
                  </a:lnTo>
                  <a:lnTo>
                    <a:pt x="152" y="10"/>
                  </a:lnTo>
                  <a:lnTo>
                    <a:pt x="142" y="5"/>
                  </a:lnTo>
                  <a:lnTo>
                    <a:pt x="132" y="2"/>
                  </a:lnTo>
                  <a:lnTo>
                    <a:pt x="122" y="0"/>
                  </a:lnTo>
                  <a:lnTo>
                    <a:pt x="109" y="0"/>
                  </a:lnTo>
                  <a:lnTo>
                    <a:pt x="109" y="0"/>
                  </a:lnTo>
                </a:path>
              </a:pathLst>
            </a:custGeom>
            <a:noFill/>
            <a:ln w="508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25" name="Freeform 161">
              <a:extLst>
                <a:ext uri="{FF2B5EF4-FFF2-40B4-BE49-F238E27FC236}">
                  <a16:creationId xmlns:a16="http://schemas.microsoft.com/office/drawing/2014/main" id="{E348D1B0-F775-4465-9CB3-DD64AE32C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3" y="4279"/>
              <a:ext cx="220" cy="654"/>
            </a:xfrm>
            <a:custGeom>
              <a:avLst/>
              <a:gdLst>
                <a:gd name="T0" fmla="*/ 99 w 220"/>
                <a:gd name="T1" fmla="*/ 0 h 654"/>
                <a:gd name="T2" fmla="*/ 76 w 220"/>
                <a:gd name="T3" fmla="*/ 5 h 654"/>
                <a:gd name="T4" fmla="*/ 58 w 220"/>
                <a:gd name="T5" fmla="*/ 13 h 654"/>
                <a:gd name="T6" fmla="*/ 40 w 220"/>
                <a:gd name="T7" fmla="*/ 25 h 654"/>
                <a:gd name="T8" fmla="*/ 25 w 220"/>
                <a:gd name="T9" fmla="*/ 41 h 654"/>
                <a:gd name="T10" fmla="*/ 12 w 220"/>
                <a:gd name="T11" fmla="*/ 58 h 654"/>
                <a:gd name="T12" fmla="*/ 5 w 220"/>
                <a:gd name="T13" fmla="*/ 78 h 654"/>
                <a:gd name="T14" fmla="*/ 0 w 220"/>
                <a:gd name="T15" fmla="*/ 99 h 654"/>
                <a:gd name="T16" fmla="*/ 0 w 220"/>
                <a:gd name="T17" fmla="*/ 543 h 654"/>
                <a:gd name="T18" fmla="*/ 2 w 220"/>
                <a:gd name="T19" fmla="*/ 565 h 654"/>
                <a:gd name="T20" fmla="*/ 7 w 220"/>
                <a:gd name="T21" fmla="*/ 586 h 654"/>
                <a:gd name="T22" fmla="*/ 18 w 220"/>
                <a:gd name="T23" fmla="*/ 606 h 654"/>
                <a:gd name="T24" fmla="*/ 30 w 220"/>
                <a:gd name="T25" fmla="*/ 621 h 654"/>
                <a:gd name="T26" fmla="*/ 48 w 220"/>
                <a:gd name="T27" fmla="*/ 636 h 654"/>
                <a:gd name="T28" fmla="*/ 66 w 220"/>
                <a:gd name="T29" fmla="*/ 646 h 654"/>
                <a:gd name="T30" fmla="*/ 89 w 220"/>
                <a:gd name="T31" fmla="*/ 651 h 654"/>
                <a:gd name="T32" fmla="*/ 109 w 220"/>
                <a:gd name="T33" fmla="*/ 654 h 654"/>
                <a:gd name="T34" fmla="*/ 132 w 220"/>
                <a:gd name="T35" fmla="*/ 651 h 654"/>
                <a:gd name="T36" fmla="*/ 152 w 220"/>
                <a:gd name="T37" fmla="*/ 646 h 654"/>
                <a:gd name="T38" fmla="*/ 172 w 220"/>
                <a:gd name="T39" fmla="*/ 636 h 654"/>
                <a:gd name="T40" fmla="*/ 188 w 220"/>
                <a:gd name="T41" fmla="*/ 621 h 654"/>
                <a:gd name="T42" fmla="*/ 203 w 220"/>
                <a:gd name="T43" fmla="*/ 606 h 654"/>
                <a:gd name="T44" fmla="*/ 213 w 220"/>
                <a:gd name="T45" fmla="*/ 586 h 654"/>
                <a:gd name="T46" fmla="*/ 218 w 220"/>
                <a:gd name="T47" fmla="*/ 565 h 654"/>
                <a:gd name="T48" fmla="*/ 220 w 220"/>
                <a:gd name="T49" fmla="*/ 543 h 654"/>
                <a:gd name="T50" fmla="*/ 220 w 220"/>
                <a:gd name="T51" fmla="*/ 99 h 654"/>
                <a:gd name="T52" fmla="*/ 215 w 220"/>
                <a:gd name="T53" fmla="*/ 78 h 654"/>
                <a:gd name="T54" fmla="*/ 208 w 220"/>
                <a:gd name="T55" fmla="*/ 58 h 654"/>
                <a:gd name="T56" fmla="*/ 195 w 220"/>
                <a:gd name="T57" fmla="*/ 41 h 654"/>
                <a:gd name="T58" fmla="*/ 180 w 220"/>
                <a:gd name="T59" fmla="*/ 25 h 654"/>
                <a:gd name="T60" fmla="*/ 162 w 220"/>
                <a:gd name="T61" fmla="*/ 13 h 654"/>
                <a:gd name="T62" fmla="*/ 142 w 220"/>
                <a:gd name="T63" fmla="*/ 5 h 654"/>
                <a:gd name="T64" fmla="*/ 122 w 220"/>
                <a:gd name="T65" fmla="*/ 0 h 654"/>
                <a:gd name="T66" fmla="*/ 109 w 220"/>
                <a:gd name="T67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0" h="654">
                  <a:moveTo>
                    <a:pt x="109" y="0"/>
                  </a:moveTo>
                  <a:lnTo>
                    <a:pt x="99" y="0"/>
                  </a:lnTo>
                  <a:lnTo>
                    <a:pt x="89" y="3"/>
                  </a:lnTo>
                  <a:lnTo>
                    <a:pt x="76" y="5"/>
                  </a:lnTo>
                  <a:lnTo>
                    <a:pt x="66" y="8"/>
                  </a:lnTo>
                  <a:lnTo>
                    <a:pt x="58" y="13"/>
                  </a:lnTo>
                  <a:lnTo>
                    <a:pt x="48" y="18"/>
                  </a:lnTo>
                  <a:lnTo>
                    <a:pt x="40" y="25"/>
                  </a:lnTo>
                  <a:lnTo>
                    <a:pt x="30" y="33"/>
                  </a:lnTo>
                  <a:lnTo>
                    <a:pt x="25" y="41"/>
                  </a:lnTo>
                  <a:lnTo>
                    <a:pt x="18" y="48"/>
                  </a:lnTo>
                  <a:lnTo>
                    <a:pt x="12" y="58"/>
                  </a:lnTo>
                  <a:lnTo>
                    <a:pt x="7" y="68"/>
                  </a:lnTo>
                  <a:lnTo>
                    <a:pt x="5" y="78"/>
                  </a:lnTo>
                  <a:lnTo>
                    <a:pt x="2" y="89"/>
                  </a:lnTo>
                  <a:lnTo>
                    <a:pt x="0" y="99"/>
                  </a:lnTo>
                  <a:lnTo>
                    <a:pt x="0" y="111"/>
                  </a:lnTo>
                  <a:lnTo>
                    <a:pt x="0" y="543"/>
                  </a:lnTo>
                  <a:lnTo>
                    <a:pt x="0" y="555"/>
                  </a:lnTo>
                  <a:lnTo>
                    <a:pt x="2" y="565"/>
                  </a:lnTo>
                  <a:lnTo>
                    <a:pt x="5" y="575"/>
                  </a:lnTo>
                  <a:lnTo>
                    <a:pt x="7" y="586"/>
                  </a:lnTo>
                  <a:lnTo>
                    <a:pt x="12" y="596"/>
                  </a:lnTo>
                  <a:lnTo>
                    <a:pt x="18" y="606"/>
                  </a:lnTo>
                  <a:lnTo>
                    <a:pt x="25" y="613"/>
                  </a:lnTo>
                  <a:lnTo>
                    <a:pt x="30" y="621"/>
                  </a:lnTo>
                  <a:lnTo>
                    <a:pt x="40" y="628"/>
                  </a:lnTo>
                  <a:lnTo>
                    <a:pt x="48" y="636"/>
                  </a:lnTo>
                  <a:lnTo>
                    <a:pt x="58" y="641"/>
                  </a:lnTo>
                  <a:lnTo>
                    <a:pt x="66" y="646"/>
                  </a:lnTo>
                  <a:lnTo>
                    <a:pt x="76" y="649"/>
                  </a:lnTo>
                  <a:lnTo>
                    <a:pt x="89" y="651"/>
                  </a:lnTo>
                  <a:lnTo>
                    <a:pt x="99" y="654"/>
                  </a:lnTo>
                  <a:lnTo>
                    <a:pt x="109" y="654"/>
                  </a:lnTo>
                  <a:lnTo>
                    <a:pt x="122" y="654"/>
                  </a:lnTo>
                  <a:lnTo>
                    <a:pt x="132" y="651"/>
                  </a:lnTo>
                  <a:lnTo>
                    <a:pt x="142" y="649"/>
                  </a:lnTo>
                  <a:lnTo>
                    <a:pt x="152" y="646"/>
                  </a:lnTo>
                  <a:lnTo>
                    <a:pt x="162" y="641"/>
                  </a:lnTo>
                  <a:lnTo>
                    <a:pt x="172" y="636"/>
                  </a:lnTo>
                  <a:lnTo>
                    <a:pt x="180" y="628"/>
                  </a:lnTo>
                  <a:lnTo>
                    <a:pt x="188" y="621"/>
                  </a:lnTo>
                  <a:lnTo>
                    <a:pt x="195" y="613"/>
                  </a:lnTo>
                  <a:lnTo>
                    <a:pt x="203" y="606"/>
                  </a:lnTo>
                  <a:lnTo>
                    <a:pt x="208" y="596"/>
                  </a:lnTo>
                  <a:lnTo>
                    <a:pt x="213" y="586"/>
                  </a:lnTo>
                  <a:lnTo>
                    <a:pt x="215" y="575"/>
                  </a:lnTo>
                  <a:lnTo>
                    <a:pt x="218" y="565"/>
                  </a:lnTo>
                  <a:lnTo>
                    <a:pt x="220" y="555"/>
                  </a:lnTo>
                  <a:lnTo>
                    <a:pt x="220" y="543"/>
                  </a:lnTo>
                  <a:lnTo>
                    <a:pt x="220" y="111"/>
                  </a:lnTo>
                  <a:lnTo>
                    <a:pt x="220" y="99"/>
                  </a:lnTo>
                  <a:lnTo>
                    <a:pt x="218" y="89"/>
                  </a:lnTo>
                  <a:lnTo>
                    <a:pt x="215" y="78"/>
                  </a:lnTo>
                  <a:lnTo>
                    <a:pt x="213" y="68"/>
                  </a:lnTo>
                  <a:lnTo>
                    <a:pt x="208" y="58"/>
                  </a:lnTo>
                  <a:lnTo>
                    <a:pt x="203" y="48"/>
                  </a:lnTo>
                  <a:lnTo>
                    <a:pt x="195" y="41"/>
                  </a:lnTo>
                  <a:lnTo>
                    <a:pt x="188" y="33"/>
                  </a:lnTo>
                  <a:lnTo>
                    <a:pt x="180" y="25"/>
                  </a:lnTo>
                  <a:lnTo>
                    <a:pt x="172" y="18"/>
                  </a:lnTo>
                  <a:lnTo>
                    <a:pt x="162" y="13"/>
                  </a:lnTo>
                  <a:lnTo>
                    <a:pt x="152" y="8"/>
                  </a:lnTo>
                  <a:lnTo>
                    <a:pt x="142" y="5"/>
                  </a:lnTo>
                  <a:lnTo>
                    <a:pt x="132" y="3"/>
                  </a:lnTo>
                  <a:lnTo>
                    <a:pt x="122" y="0"/>
                  </a:lnTo>
                  <a:lnTo>
                    <a:pt x="109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26" name="Freeform 162">
              <a:extLst>
                <a:ext uri="{FF2B5EF4-FFF2-40B4-BE49-F238E27FC236}">
                  <a16:creationId xmlns:a16="http://schemas.microsoft.com/office/drawing/2014/main" id="{035448B5-2898-4CA3-9F2C-07A83E6CB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3" y="4279"/>
              <a:ext cx="220" cy="654"/>
            </a:xfrm>
            <a:custGeom>
              <a:avLst/>
              <a:gdLst>
                <a:gd name="T0" fmla="*/ 99 w 220"/>
                <a:gd name="T1" fmla="*/ 0 h 654"/>
                <a:gd name="T2" fmla="*/ 76 w 220"/>
                <a:gd name="T3" fmla="*/ 5 h 654"/>
                <a:gd name="T4" fmla="*/ 58 w 220"/>
                <a:gd name="T5" fmla="*/ 13 h 654"/>
                <a:gd name="T6" fmla="*/ 40 w 220"/>
                <a:gd name="T7" fmla="*/ 25 h 654"/>
                <a:gd name="T8" fmla="*/ 25 w 220"/>
                <a:gd name="T9" fmla="*/ 41 h 654"/>
                <a:gd name="T10" fmla="*/ 12 w 220"/>
                <a:gd name="T11" fmla="*/ 58 h 654"/>
                <a:gd name="T12" fmla="*/ 5 w 220"/>
                <a:gd name="T13" fmla="*/ 78 h 654"/>
                <a:gd name="T14" fmla="*/ 0 w 220"/>
                <a:gd name="T15" fmla="*/ 99 h 654"/>
                <a:gd name="T16" fmla="*/ 0 w 220"/>
                <a:gd name="T17" fmla="*/ 543 h 654"/>
                <a:gd name="T18" fmla="*/ 2 w 220"/>
                <a:gd name="T19" fmla="*/ 565 h 654"/>
                <a:gd name="T20" fmla="*/ 7 w 220"/>
                <a:gd name="T21" fmla="*/ 586 h 654"/>
                <a:gd name="T22" fmla="*/ 18 w 220"/>
                <a:gd name="T23" fmla="*/ 606 h 654"/>
                <a:gd name="T24" fmla="*/ 30 w 220"/>
                <a:gd name="T25" fmla="*/ 621 h 654"/>
                <a:gd name="T26" fmla="*/ 48 w 220"/>
                <a:gd name="T27" fmla="*/ 636 h 654"/>
                <a:gd name="T28" fmla="*/ 66 w 220"/>
                <a:gd name="T29" fmla="*/ 646 h 654"/>
                <a:gd name="T30" fmla="*/ 89 w 220"/>
                <a:gd name="T31" fmla="*/ 651 h 654"/>
                <a:gd name="T32" fmla="*/ 109 w 220"/>
                <a:gd name="T33" fmla="*/ 654 h 654"/>
                <a:gd name="T34" fmla="*/ 132 w 220"/>
                <a:gd name="T35" fmla="*/ 651 h 654"/>
                <a:gd name="T36" fmla="*/ 152 w 220"/>
                <a:gd name="T37" fmla="*/ 646 h 654"/>
                <a:gd name="T38" fmla="*/ 172 w 220"/>
                <a:gd name="T39" fmla="*/ 636 h 654"/>
                <a:gd name="T40" fmla="*/ 188 w 220"/>
                <a:gd name="T41" fmla="*/ 621 h 654"/>
                <a:gd name="T42" fmla="*/ 203 w 220"/>
                <a:gd name="T43" fmla="*/ 606 h 654"/>
                <a:gd name="T44" fmla="*/ 213 w 220"/>
                <a:gd name="T45" fmla="*/ 586 h 654"/>
                <a:gd name="T46" fmla="*/ 218 w 220"/>
                <a:gd name="T47" fmla="*/ 565 h 654"/>
                <a:gd name="T48" fmla="*/ 220 w 220"/>
                <a:gd name="T49" fmla="*/ 543 h 654"/>
                <a:gd name="T50" fmla="*/ 220 w 220"/>
                <a:gd name="T51" fmla="*/ 99 h 654"/>
                <a:gd name="T52" fmla="*/ 215 w 220"/>
                <a:gd name="T53" fmla="*/ 78 h 654"/>
                <a:gd name="T54" fmla="*/ 208 w 220"/>
                <a:gd name="T55" fmla="*/ 58 h 654"/>
                <a:gd name="T56" fmla="*/ 195 w 220"/>
                <a:gd name="T57" fmla="*/ 41 h 654"/>
                <a:gd name="T58" fmla="*/ 180 w 220"/>
                <a:gd name="T59" fmla="*/ 25 h 654"/>
                <a:gd name="T60" fmla="*/ 162 w 220"/>
                <a:gd name="T61" fmla="*/ 13 h 654"/>
                <a:gd name="T62" fmla="*/ 142 w 220"/>
                <a:gd name="T63" fmla="*/ 5 h 654"/>
                <a:gd name="T64" fmla="*/ 122 w 220"/>
                <a:gd name="T65" fmla="*/ 0 h 654"/>
                <a:gd name="T66" fmla="*/ 109 w 220"/>
                <a:gd name="T67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0" h="654">
                  <a:moveTo>
                    <a:pt x="109" y="0"/>
                  </a:moveTo>
                  <a:lnTo>
                    <a:pt x="99" y="0"/>
                  </a:lnTo>
                  <a:lnTo>
                    <a:pt x="89" y="3"/>
                  </a:lnTo>
                  <a:lnTo>
                    <a:pt x="76" y="5"/>
                  </a:lnTo>
                  <a:lnTo>
                    <a:pt x="66" y="8"/>
                  </a:lnTo>
                  <a:lnTo>
                    <a:pt x="58" y="13"/>
                  </a:lnTo>
                  <a:lnTo>
                    <a:pt x="48" y="18"/>
                  </a:lnTo>
                  <a:lnTo>
                    <a:pt x="40" y="25"/>
                  </a:lnTo>
                  <a:lnTo>
                    <a:pt x="30" y="33"/>
                  </a:lnTo>
                  <a:lnTo>
                    <a:pt x="25" y="41"/>
                  </a:lnTo>
                  <a:lnTo>
                    <a:pt x="18" y="48"/>
                  </a:lnTo>
                  <a:lnTo>
                    <a:pt x="12" y="58"/>
                  </a:lnTo>
                  <a:lnTo>
                    <a:pt x="7" y="68"/>
                  </a:lnTo>
                  <a:lnTo>
                    <a:pt x="5" y="78"/>
                  </a:lnTo>
                  <a:lnTo>
                    <a:pt x="2" y="89"/>
                  </a:lnTo>
                  <a:lnTo>
                    <a:pt x="0" y="99"/>
                  </a:lnTo>
                  <a:lnTo>
                    <a:pt x="0" y="111"/>
                  </a:lnTo>
                  <a:lnTo>
                    <a:pt x="0" y="543"/>
                  </a:lnTo>
                  <a:lnTo>
                    <a:pt x="0" y="555"/>
                  </a:lnTo>
                  <a:lnTo>
                    <a:pt x="2" y="565"/>
                  </a:lnTo>
                  <a:lnTo>
                    <a:pt x="5" y="575"/>
                  </a:lnTo>
                  <a:lnTo>
                    <a:pt x="7" y="586"/>
                  </a:lnTo>
                  <a:lnTo>
                    <a:pt x="12" y="596"/>
                  </a:lnTo>
                  <a:lnTo>
                    <a:pt x="18" y="606"/>
                  </a:lnTo>
                  <a:lnTo>
                    <a:pt x="25" y="613"/>
                  </a:lnTo>
                  <a:lnTo>
                    <a:pt x="30" y="621"/>
                  </a:lnTo>
                  <a:lnTo>
                    <a:pt x="40" y="628"/>
                  </a:lnTo>
                  <a:lnTo>
                    <a:pt x="48" y="636"/>
                  </a:lnTo>
                  <a:lnTo>
                    <a:pt x="58" y="641"/>
                  </a:lnTo>
                  <a:lnTo>
                    <a:pt x="66" y="646"/>
                  </a:lnTo>
                  <a:lnTo>
                    <a:pt x="76" y="649"/>
                  </a:lnTo>
                  <a:lnTo>
                    <a:pt x="89" y="651"/>
                  </a:lnTo>
                  <a:lnTo>
                    <a:pt x="99" y="654"/>
                  </a:lnTo>
                  <a:lnTo>
                    <a:pt x="109" y="654"/>
                  </a:lnTo>
                  <a:lnTo>
                    <a:pt x="122" y="654"/>
                  </a:lnTo>
                  <a:lnTo>
                    <a:pt x="132" y="651"/>
                  </a:lnTo>
                  <a:lnTo>
                    <a:pt x="142" y="649"/>
                  </a:lnTo>
                  <a:lnTo>
                    <a:pt x="152" y="646"/>
                  </a:lnTo>
                  <a:lnTo>
                    <a:pt x="162" y="641"/>
                  </a:lnTo>
                  <a:lnTo>
                    <a:pt x="172" y="636"/>
                  </a:lnTo>
                  <a:lnTo>
                    <a:pt x="180" y="628"/>
                  </a:lnTo>
                  <a:lnTo>
                    <a:pt x="188" y="621"/>
                  </a:lnTo>
                  <a:lnTo>
                    <a:pt x="195" y="613"/>
                  </a:lnTo>
                  <a:lnTo>
                    <a:pt x="203" y="606"/>
                  </a:lnTo>
                  <a:lnTo>
                    <a:pt x="208" y="596"/>
                  </a:lnTo>
                  <a:lnTo>
                    <a:pt x="213" y="586"/>
                  </a:lnTo>
                  <a:lnTo>
                    <a:pt x="215" y="575"/>
                  </a:lnTo>
                  <a:lnTo>
                    <a:pt x="218" y="565"/>
                  </a:lnTo>
                  <a:lnTo>
                    <a:pt x="220" y="555"/>
                  </a:lnTo>
                  <a:lnTo>
                    <a:pt x="220" y="543"/>
                  </a:lnTo>
                  <a:lnTo>
                    <a:pt x="220" y="111"/>
                  </a:lnTo>
                  <a:lnTo>
                    <a:pt x="220" y="99"/>
                  </a:lnTo>
                  <a:lnTo>
                    <a:pt x="218" y="89"/>
                  </a:lnTo>
                  <a:lnTo>
                    <a:pt x="215" y="78"/>
                  </a:lnTo>
                  <a:lnTo>
                    <a:pt x="213" y="68"/>
                  </a:lnTo>
                  <a:lnTo>
                    <a:pt x="208" y="58"/>
                  </a:lnTo>
                  <a:lnTo>
                    <a:pt x="203" y="48"/>
                  </a:lnTo>
                  <a:lnTo>
                    <a:pt x="195" y="41"/>
                  </a:lnTo>
                  <a:lnTo>
                    <a:pt x="188" y="33"/>
                  </a:lnTo>
                  <a:lnTo>
                    <a:pt x="180" y="25"/>
                  </a:lnTo>
                  <a:lnTo>
                    <a:pt x="172" y="18"/>
                  </a:lnTo>
                  <a:lnTo>
                    <a:pt x="162" y="13"/>
                  </a:lnTo>
                  <a:lnTo>
                    <a:pt x="152" y="8"/>
                  </a:lnTo>
                  <a:lnTo>
                    <a:pt x="142" y="5"/>
                  </a:lnTo>
                  <a:lnTo>
                    <a:pt x="132" y="3"/>
                  </a:lnTo>
                  <a:lnTo>
                    <a:pt x="122" y="0"/>
                  </a:lnTo>
                  <a:lnTo>
                    <a:pt x="109" y="0"/>
                  </a:lnTo>
                  <a:lnTo>
                    <a:pt x="109" y="0"/>
                  </a:lnTo>
                </a:path>
              </a:pathLst>
            </a:custGeom>
            <a:noFill/>
            <a:ln w="508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27" name="Freeform 163">
              <a:extLst>
                <a:ext uri="{FF2B5EF4-FFF2-40B4-BE49-F238E27FC236}">
                  <a16:creationId xmlns:a16="http://schemas.microsoft.com/office/drawing/2014/main" id="{78A57FEE-4ECB-44FA-8ACB-3FA8D4E45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" y="3840"/>
              <a:ext cx="190" cy="189"/>
            </a:xfrm>
            <a:custGeom>
              <a:avLst/>
              <a:gdLst>
                <a:gd name="T0" fmla="*/ 56 w 190"/>
                <a:gd name="T1" fmla="*/ 0 h 189"/>
                <a:gd name="T2" fmla="*/ 0 w 190"/>
                <a:gd name="T3" fmla="*/ 56 h 189"/>
                <a:gd name="T4" fmla="*/ 0 w 190"/>
                <a:gd name="T5" fmla="*/ 136 h 189"/>
                <a:gd name="T6" fmla="*/ 56 w 190"/>
                <a:gd name="T7" fmla="*/ 189 h 189"/>
                <a:gd name="T8" fmla="*/ 134 w 190"/>
                <a:gd name="T9" fmla="*/ 189 h 189"/>
                <a:gd name="T10" fmla="*/ 190 w 190"/>
                <a:gd name="T11" fmla="*/ 136 h 189"/>
                <a:gd name="T12" fmla="*/ 190 w 190"/>
                <a:gd name="T13" fmla="*/ 56 h 189"/>
                <a:gd name="T14" fmla="*/ 134 w 190"/>
                <a:gd name="T15" fmla="*/ 0 h 189"/>
                <a:gd name="T16" fmla="*/ 56 w 190"/>
                <a:gd name="T1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89">
                  <a:moveTo>
                    <a:pt x="56" y="0"/>
                  </a:moveTo>
                  <a:lnTo>
                    <a:pt x="0" y="56"/>
                  </a:lnTo>
                  <a:lnTo>
                    <a:pt x="0" y="136"/>
                  </a:lnTo>
                  <a:lnTo>
                    <a:pt x="56" y="189"/>
                  </a:lnTo>
                  <a:lnTo>
                    <a:pt x="134" y="189"/>
                  </a:lnTo>
                  <a:lnTo>
                    <a:pt x="190" y="136"/>
                  </a:lnTo>
                  <a:lnTo>
                    <a:pt x="190" y="56"/>
                  </a:lnTo>
                  <a:lnTo>
                    <a:pt x="134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28" name="Freeform 164">
              <a:extLst>
                <a:ext uri="{FF2B5EF4-FFF2-40B4-BE49-F238E27FC236}">
                  <a16:creationId xmlns:a16="http://schemas.microsoft.com/office/drawing/2014/main" id="{AE739BEF-19B0-492C-B8F8-C62AE5EDC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" y="3840"/>
              <a:ext cx="190" cy="189"/>
            </a:xfrm>
            <a:custGeom>
              <a:avLst/>
              <a:gdLst>
                <a:gd name="T0" fmla="*/ 56 w 190"/>
                <a:gd name="T1" fmla="*/ 0 h 189"/>
                <a:gd name="T2" fmla="*/ 0 w 190"/>
                <a:gd name="T3" fmla="*/ 56 h 189"/>
                <a:gd name="T4" fmla="*/ 0 w 190"/>
                <a:gd name="T5" fmla="*/ 136 h 189"/>
                <a:gd name="T6" fmla="*/ 56 w 190"/>
                <a:gd name="T7" fmla="*/ 189 h 189"/>
                <a:gd name="T8" fmla="*/ 134 w 190"/>
                <a:gd name="T9" fmla="*/ 189 h 189"/>
                <a:gd name="T10" fmla="*/ 190 w 190"/>
                <a:gd name="T11" fmla="*/ 136 h 189"/>
                <a:gd name="T12" fmla="*/ 190 w 190"/>
                <a:gd name="T13" fmla="*/ 56 h 189"/>
                <a:gd name="T14" fmla="*/ 134 w 190"/>
                <a:gd name="T15" fmla="*/ 0 h 189"/>
                <a:gd name="T16" fmla="*/ 56 w 190"/>
                <a:gd name="T1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89">
                  <a:moveTo>
                    <a:pt x="56" y="0"/>
                  </a:moveTo>
                  <a:lnTo>
                    <a:pt x="0" y="56"/>
                  </a:lnTo>
                  <a:lnTo>
                    <a:pt x="0" y="136"/>
                  </a:lnTo>
                  <a:lnTo>
                    <a:pt x="56" y="189"/>
                  </a:lnTo>
                  <a:lnTo>
                    <a:pt x="134" y="189"/>
                  </a:lnTo>
                  <a:lnTo>
                    <a:pt x="190" y="136"/>
                  </a:lnTo>
                  <a:lnTo>
                    <a:pt x="190" y="56"/>
                  </a:lnTo>
                  <a:lnTo>
                    <a:pt x="134" y="0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508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29" name="Freeform 165">
              <a:extLst>
                <a:ext uri="{FF2B5EF4-FFF2-40B4-BE49-F238E27FC236}">
                  <a16:creationId xmlns:a16="http://schemas.microsoft.com/office/drawing/2014/main" id="{D8F24FBE-E909-4FC2-ACD8-4F880FC34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" y="3886"/>
              <a:ext cx="102" cy="101"/>
            </a:xfrm>
            <a:custGeom>
              <a:avLst/>
              <a:gdLst>
                <a:gd name="T0" fmla="*/ 51 w 102"/>
                <a:gd name="T1" fmla="*/ 0 h 101"/>
                <a:gd name="T2" fmla="*/ 41 w 102"/>
                <a:gd name="T3" fmla="*/ 0 h 101"/>
                <a:gd name="T4" fmla="*/ 31 w 102"/>
                <a:gd name="T5" fmla="*/ 5 h 101"/>
                <a:gd name="T6" fmla="*/ 23 w 102"/>
                <a:gd name="T7" fmla="*/ 7 h 101"/>
                <a:gd name="T8" fmla="*/ 15 w 102"/>
                <a:gd name="T9" fmla="*/ 15 h 101"/>
                <a:gd name="T10" fmla="*/ 10 w 102"/>
                <a:gd name="T11" fmla="*/ 22 h 101"/>
                <a:gd name="T12" fmla="*/ 5 w 102"/>
                <a:gd name="T13" fmla="*/ 30 h 101"/>
                <a:gd name="T14" fmla="*/ 3 w 102"/>
                <a:gd name="T15" fmla="*/ 40 h 101"/>
                <a:gd name="T16" fmla="*/ 0 w 102"/>
                <a:gd name="T17" fmla="*/ 50 h 101"/>
                <a:gd name="T18" fmla="*/ 3 w 102"/>
                <a:gd name="T19" fmla="*/ 60 h 101"/>
                <a:gd name="T20" fmla="*/ 5 w 102"/>
                <a:gd name="T21" fmla="*/ 70 h 101"/>
                <a:gd name="T22" fmla="*/ 10 w 102"/>
                <a:gd name="T23" fmla="*/ 78 h 101"/>
                <a:gd name="T24" fmla="*/ 15 w 102"/>
                <a:gd name="T25" fmla="*/ 85 h 101"/>
                <a:gd name="T26" fmla="*/ 23 w 102"/>
                <a:gd name="T27" fmla="*/ 93 h 101"/>
                <a:gd name="T28" fmla="*/ 31 w 102"/>
                <a:gd name="T29" fmla="*/ 98 h 101"/>
                <a:gd name="T30" fmla="*/ 41 w 102"/>
                <a:gd name="T31" fmla="*/ 101 h 101"/>
                <a:gd name="T32" fmla="*/ 51 w 102"/>
                <a:gd name="T33" fmla="*/ 101 h 101"/>
                <a:gd name="T34" fmla="*/ 61 w 102"/>
                <a:gd name="T35" fmla="*/ 101 h 101"/>
                <a:gd name="T36" fmla="*/ 71 w 102"/>
                <a:gd name="T37" fmla="*/ 98 h 101"/>
                <a:gd name="T38" fmla="*/ 79 w 102"/>
                <a:gd name="T39" fmla="*/ 93 h 101"/>
                <a:gd name="T40" fmla="*/ 86 w 102"/>
                <a:gd name="T41" fmla="*/ 85 h 101"/>
                <a:gd name="T42" fmla="*/ 94 w 102"/>
                <a:gd name="T43" fmla="*/ 78 h 101"/>
                <a:gd name="T44" fmla="*/ 99 w 102"/>
                <a:gd name="T45" fmla="*/ 70 h 101"/>
                <a:gd name="T46" fmla="*/ 102 w 102"/>
                <a:gd name="T47" fmla="*/ 60 h 101"/>
                <a:gd name="T48" fmla="*/ 102 w 102"/>
                <a:gd name="T49" fmla="*/ 50 h 101"/>
                <a:gd name="T50" fmla="*/ 102 w 102"/>
                <a:gd name="T51" fmla="*/ 40 h 101"/>
                <a:gd name="T52" fmla="*/ 99 w 102"/>
                <a:gd name="T53" fmla="*/ 30 h 101"/>
                <a:gd name="T54" fmla="*/ 94 w 102"/>
                <a:gd name="T55" fmla="*/ 22 h 101"/>
                <a:gd name="T56" fmla="*/ 86 w 102"/>
                <a:gd name="T57" fmla="*/ 15 h 101"/>
                <a:gd name="T58" fmla="*/ 79 w 102"/>
                <a:gd name="T59" fmla="*/ 7 h 101"/>
                <a:gd name="T60" fmla="*/ 71 w 102"/>
                <a:gd name="T61" fmla="*/ 5 h 101"/>
                <a:gd name="T62" fmla="*/ 61 w 102"/>
                <a:gd name="T63" fmla="*/ 0 h 101"/>
                <a:gd name="T64" fmla="*/ 51 w 102"/>
                <a:gd name="T6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101">
                  <a:moveTo>
                    <a:pt x="51" y="0"/>
                  </a:moveTo>
                  <a:lnTo>
                    <a:pt x="41" y="0"/>
                  </a:lnTo>
                  <a:lnTo>
                    <a:pt x="31" y="5"/>
                  </a:lnTo>
                  <a:lnTo>
                    <a:pt x="23" y="7"/>
                  </a:lnTo>
                  <a:lnTo>
                    <a:pt x="15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3" y="40"/>
                  </a:lnTo>
                  <a:lnTo>
                    <a:pt x="0" y="50"/>
                  </a:lnTo>
                  <a:lnTo>
                    <a:pt x="3" y="60"/>
                  </a:lnTo>
                  <a:lnTo>
                    <a:pt x="5" y="70"/>
                  </a:lnTo>
                  <a:lnTo>
                    <a:pt x="10" y="78"/>
                  </a:lnTo>
                  <a:lnTo>
                    <a:pt x="15" y="85"/>
                  </a:lnTo>
                  <a:lnTo>
                    <a:pt x="23" y="93"/>
                  </a:lnTo>
                  <a:lnTo>
                    <a:pt x="31" y="98"/>
                  </a:lnTo>
                  <a:lnTo>
                    <a:pt x="41" y="101"/>
                  </a:lnTo>
                  <a:lnTo>
                    <a:pt x="51" y="101"/>
                  </a:lnTo>
                  <a:lnTo>
                    <a:pt x="61" y="101"/>
                  </a:lnTo>
                  <a:lnTo>
                    <a:pt x="71" y="98"/>
                  </a:lnTo>
                  <a:lnTo>
                    <a:pt x="79" y="93"/>
                  </a:lnTo>
                  <a:lnTo>
                    <a:pt x="86" y="85"/>
                  </a:lnTo>
                  <a:lnTo>
                    <a:pt x="94" y="78"/>
                  </a:lnTo>
                  <a:lnTo>
                    <a:pt x="99" y="70"/>
                  </a:lnTo>
                  <a:lnTo>
                    <a:pt x="102" y="60"/>
                  </a:lnTo>
                  <a:lnTo>
                    <a:pt x="102" y="50"/>
                  </a:lnTo>
                  <a:lnTo>
                    <a:pt x="102" y="40"/>
                  </a:lnTo>
                  <a:lnTo>
                    <a:pt x="99" y="30"/>
                  </a:lnTo>
                  <a:lnTo>
                    <a:pt x="94" y="22"/>
                  </a:lnTo>
                  <a:lnTo>
                    <a:pt x="86" y="15"/>
                  </a:lnTo>
                  <a:lnTo>
                    <a:pt x="79" y="7"/>
                  </a:lnTo>
                  <a:lnTo>
                    <a:pt x="71" y="5"/>
                  </a:lnTo>
                  <a:lnTo>
                    <a:pt x="6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30" name="Freeform 166">
              <a:extLst>
                <a:ext uri="{FF2B5EF4-FFF2-40B4-BE49-F238E27FC236}">
                  <a16:creationId xmlns:a16="http://schemas.microsoft.com/office/drawing/2014/main" id="{5BF28F6F-E284-49C9-A7AA-2B00E75CB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" y="3886"/>
              <a:ext cx="102" cy="101"/>
            </a:xfrm>
            <a:custGeom>
              <a:avLst/>
              <a:gdLst>
                <a:gd name="T0" fmla="*/ 51 w 102"/>
                <a:gd name="T1" fmla="*/ 0 h 101"/>
                <a:gd name="T2" fmla="*/ 41 w 102"/>
                <a:gd name="T3" fmla="*/ 0 h 101"/>
                <a:gd name="T4" fmla="*/ 31 w 102"/>
                <a:gd name="T5" fmla="*/ 5 h 101"/>
                <a:gd name="T6" fmla="*/ 23 w 102"/>
                <a:gd name="T7" fmla="*/ 7 h 101"/>
                <a:gd name="T8" fmla="*/ 15 w 102"/>
                <a:gd name="T9" fmla="*/ 15 h 101"/>
                <a:gd name="T10" fmla="*/ 10 w 102"/>
                <a:gd name="T11" fmla="*/ 22 h 101"/>
                <a:gd name="T12" fmla="*/ 5 w 102"/>
                <a:gd name="T13" fmla="*/ 30 h 101"/>
                <a:gd name="T14" fmla="*/ 3 w 102"/>
                <a:gd name="T15" fmla="*/ 40 h 101"/>
                <a:gd name="T16" fmla="*/ 0 w 102"/>
                <a:gd name="T17" fmla="*/ 50 h 101"/>
                <a:gd name="T18" fmla="*/ 3 w 102"/>
                <a:gd name="T19" fmla="*/ 60 h 101"/>
                <a:gd name="T20" fmla="*/ 5 w 102"/>
                <a:gd name="T21" fmla="*/ 70 h 101"/>
                <a:gd name="T22" fmla="*/ 10 w 102"/>
                <a:gd name="T23" fmla="*/ 78 h 101"/>
                <a:gd name="T24" fmla="*/ 15 w 102"/>
                <a:gd name="T25" fmla="*/ 85 h 101"/>
                <a:gd name="T26" fmla="*/ 23 w 102"/>
                <a:gd name="T27" fmla="*/ 93 h 101"/>
                <a:gd name="T28" fmla="*/ 31 w 102"/>
                <a:gd name="T29" fmla="*/ 98 h 101"/>
                <a:gd name="T30" fmla="*/ 41 w 102"/>
                <a:gd name="T31" fmla="*/ 101 h 101"/>
                <a:gd name="T32" fmla="*/ 51 w 102"/>
                <a:gd name="T33" fmla="*/ 101 h 101"/>
                <a:gd name="T34" fmla="*/ 61 w 102"/>
                <a:gd name="T35" fmla="*/ 101 h 101"/>
                <a:gd name="T36" fmla="*/ 71 w 102"/>
                <a:gd name="T37" fmla="*/ 98 h 101"/>
                <a:gd name="T38" fmla="*/ 79 w 102"/>
                <a:gd name="T39" fmla="*/ 93 h 101"/>
                <a:gd name="T40" fmla="*/ 86 w 102"/>
                <a:gd name="T41" fmla="*/ 85 h 101"/>
                <a:gd name="T42" fmla="*/ 94 w 102"/>
                <a:gd name="T43" fmla="*/ 78 h 101"/>
                <a:gd name="T44" fmla="*/ 99 w 102"/>
                <a:gd name="T45" fmla="*/ 70 h 101"/>
                <a:gd name="T46" fmla="*/ 102 w 102"/>
                <a:gd name="T47" fmla="*/ 60 h 101"/>
                <a:gd name="T48" fmla="*/ 102 w 102"/>
                <a:gd name="T49" fmla="*/ 50 h 101"/>
                <a:gd name="T50" fmla="*/ 102 w 102"/>
                <a:gd name="T51" fmla="*/ 40 h 101"/>
                <a:gd name="T52" fmla="*/ 99 w 102"/>
                <a:gd name="T53" fmla="*/ 30 h 101"/>
                <a:gd name="T54" fmla="*/ 94 w 102"/>
                <a:gd name="T55" fmla="*/ 22 h 101"/>
                <a:gd name="T56" fmla="*/ 86 w 102"/>
                <a:gd name="T57" fmla="*/ 15 h 101"/>
                <a:gd name="T58" fmla="*/ 79 w 102"/>
                <a:gd name="T59" fmla="*/ 7 h 101"/>
                <a:gd name="T60" fmla="*/ 71 w 102"/>
                <a:gd name="T61" fmla="*/ 5 h 101"/>
                <a:gd name="T62" fmla="*/ 61 w 102"/>
                <a:gd name="T63" fmla="*/ 0 h 101"/>
                <a:gd name="T64" fmla="*/ 51 w 102"/>
                <a:gd name="T6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101">
                  <a:moveTo>
                    <a:pt x="51" y="0"/>
                  </a:moveTo>
                  <a:lnTo>
                    <a:pt x="41" y="0"/>
                  </a:lnTo>
                  <a:lnTo>
                    <a:pt x="31" y="5"/>
                  </a:lnTo>
                  <a:lnTo>
                    <a:pt x="23" y="7"/>
                  </a:lnTo>
                  <a:lnTo>
                    <a:pt x="15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3" y="40"/>
                  </a:lnTo>
                  <a:lnTo>
                    <a:pt x="0" y="50"/>
                  </a:lnTo>
                  <a:lnTo>
                    <a:pt x="3" y="60"/>
                  </a:lnTo>
                  <a:lnTo>
                    <a:pt x="5" y="70"/>
                  </a:lnTo>
                  <a:lnTo>
                    <a:pt x="10" y="78"/>
                  </a:lnTo>
                  <a:lnTo>
                    <a:pt x="15" y="85"/>
                  </a:lnTo>
                  <a:lnTo>
                    <a:pt x="23" y="93"/>
                  </a:lnTo>
                  <a:lnTo>
                    <a:pt x="31" y="98"/>
                  </a:lnTo>
                  <a:lnTo>
                    <a:pt x="41" y="101"/>
                  </a:lnTo>
                  <a:lnTo>
                    <a:pt x="51" y="101"/>
                  </a:lnTo>
                  <a:lnTo>
                    <a:pt x="61" y="101"/>
                  </a:lnTo>
                  <a:lnTo>
                    <a:pt x="71" y="98"/>
                  </a:lnTo>
                  <a:lnTo>
                    <a:pt x="79" y="93"/>
                  </a:lnTo>
                  <a:lnTo>
                    <a:pt x="86" y="85"/>
                  </a:lnTo>
                  <a:lnTo>
                    <a:pt x="94" y="78"/>
                  </a:lnTo>
                  <a:lnTo>
                    <a:pt x="99" y="70"/>
                  </a:lnTo>
                  <a:lnTo>
                    <a:pt x="102" y="60"/>
                  </a:lnTo>
                  <a:lnTo>
                    <a:pt x="102" y="50"/>
                  </a:lnTo>
                  <a:lnTo>
                    <a:pt x="102" y="40"/>
                  </a:lnTo>
                  <a:lnTo>
                    <a:pt x="99" y="30"/>
                  </a:lnTo>
                  <a:lnTo>
                    <a:pt x="94" y="22"/>
                  </a:lnTo>
                  <a:lnTo>
                    <a:pt x="86" y="15"/>
                  </a:lnTo>
                  <a:lnTo>
                    <a:pt x="79" y="7"/>
                  </a:lnTo>
                  <a:lnTo>
                    <a:pt x="71" y="5"/>
                  </a:lnTo>
                  <a:lnTo>
                    <a:pt x="61" y="0"/>
                  </a:lnTo>
                  <a:lnTo>
                    <a:pt x="51" y="0"/>
                  </a:lnTo>
                </a:path>
              </a:pathLst>
            </a:custGeom>
            <a:noFill/>
            <a:ln w="508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31" name="Freeform 167">
              <a:extLst>
                <a:ext uri="{FF2B5EF4-FFF2-40B4-BE49-F238E27FC236}">
                  <a16:creationId xmlns:a16="http://schemas.microsoft.com/office/drawing/2014/main" id="{81E56BDA-F97D-49D0-909B-11F96A30C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" y="4251"/>
              <a:ext cx="190" cy="190"/>
            </a:xfrm>
            <a:custGeom>
              <a:avLst/>
              <a:gdLst>
                <a:gd name="T0" fmla="*/ 56 w 190"/>
                <a:gd name="T1" fmla="*/ 0 h 190"/>
                <a:gd name="T2" fmla="*/ 0 w 190"/>
                <a:gd name="T3" fmla="*/ 56 h 190"/>
                <a:gd name="T4" fmla="*/ 0 w 190"/>
                <a:gd name="T5" fmla="*/ 134 h 190"/>
                <a:gd name="T6" fmla="*/ 56 w 190"/>
                <a:gd name="T7" fmla="*/ 190 h 190"/>
                <a:gd name="T8" fmla="*/ 134 w 190"/>
                <a:gd name="T9" fmla="*/ 190 h 190"/>
                <a:gd name="T10" fmla="*/ 190 w 190"/>
                <a:gd name="T11" fmla="*/ 134 h 190"/>
                <a:gd name="T12" fmla="*/ 190 w 190"/>
                <a:gd name="T13" fmla="*/ 56 h 190"/>
                <a:gd name="T14" fmla="*/ 134 w 190"/>
                <a:gd name="T15" fmla="*/ 0 h 190"/>
                <a:gd name="T16" fmla="*/ 56 w 190"/>
                <a:gd name="T17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90">
                  <a:moveTo>
                    <a:pt x="56" y="0"/>
                  </a:moveTo>
                  <a:lnTo>
                    <a:pt x="0" y="56"/>
                  </a:lnTo>
                  <a:lnTo>
                    <a:pt x="0" y="134"/>
                  </a:lnTo>
                  <a:lnTo>
                    <a:pt x="56" y="190"/>
                  </a:lnTo>
                  <a:lnTo>
                    <a:pt x="134" y="190"/>
                  </a:lnTo>
                  <a:lnTo>
                    <a:pt x="190" y="134"/>
                  </a:lnTo>
                  <a:lnTo>
                    <a:pt x="190" y="56"/>
                  </a:lnTo>
                  <a:lnTo>
                    <a:pt x="134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32" name="Freeform 168">
              <a:extLst>
                <a:ext uri="{FF2B5EF4-FFF2-40B4-BE49-F238E27FC236}">
                  <a16:creationId xmlns:a16="http://schemas.microsoft.com/office/drawing/2014/main" id="{A692AA47-7EAB-495C-9A14-C027300A8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" y="4251"/>
              <a:ext cx="190" cy="190"/>
            </a:xfrm>
            <a:custGeom>
              <a:avLst/>
              <a:gdLst>
                <a:gd name="T0" fmla="*/ 56 w 190"/>
                <a:gd name="T1" fmla="*/ 0 h 190"/>
                <a:gd name="T2" fmla="*/ 0 w 190"/>
                <a:gd name="T3" fmla="*/ 56 h 190"/>
                <a:gd name="T4" fmla="*/ 0 w 190"/>
                <a:gd name="T5" fmla="*/ 134 h 190"/>
                <a:gd name="T6" fmla="*/ 56 w 190"/>
                <a:gd name="T7" fmla="*/ 190 h 190"/>
                <a:gd name="T8" fmla="*/ 134 w 190"/>
                <a:gd name="T9" fmla="*/ 190 h 190"/>
                <a:gd name="T10" fmla="*/ 190 w 190"/>
                <a:gd name="T11" fmla="*/ 134 h 190"/>
                <a:gd name="T12" fmla="*/ 190 w 190"/>
                <a:gd name="T13" fmla="*/ 56 h 190"/>
                <a:gd name="T14" fmla="*/ 134 w 190"/>
                <a:gd name="T15" fmla="*/ 0 h 190"/>
                <a:gd name="T16" fmla="*/ 56 w 190"/>
                <a:gd name="T17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90">
                  <a:moveTo>
                    <a:pt x="56" y="0"/>
                  </a:moveTo>
                  <a:lnTo>
                    <a:pt x="0" y="56"/>
                  </a:lnTo>
                  <a:lnTo>
                    <a:pt x="0" y="134"/>
                  </a:lnTo>
                  <a:lnTo>
                    <a:pt x="56" y="190"/>
                  </a:lnTo>
                  <a:lnTo>
                    <a:pt x="134" y="190"/>
                  </a:lnTo>
                  <a:lnTo>
                    <a:pt x="190" y="134"/>
                  </a:lnTo>
                  <a:lnTo>
                    <a:pt x="190" y="56"/>
                  </a:lnTo>
                  <a:lnTo>
                    <a:pt x="134" y="0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508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33" name="Freeform 169">
              <a:extLst>
                <a:ext uri="{FF2B5EF4-FFF2-40B4-BE49-F238E27FC236}">
                  <a16:creationId xmlns:a16="http://schemas.microsoft.com/office/drawing/2014/main" id="{A55FABDF-EDE2-4378-8DE5-625B933D0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" y="4294"/>
              <a:ext cx="102" cy="104"/>
            </a:xfrm>
            <a:custGeom>
              <a:avLst/>
              <a:gdLst>
                <a:gd name="T0" fmla="*/ 51 w 102"/>
                <a:gd name="T1" fmla="*/ 0 h 104"/>
                <a:gd name="T2" fmla="*/ 41 w 102"/>
                <a:gd name="T3" fmla="*/ 3 h 104"/>
                <a:gd name="T4" fmla="*/ 31 w 102"/>
                <a:gd name="T5" fmla="*/ 5 h 104"/>
                <a:gd name="T6" fmla="*/ 23 w 102"/>
                <a:gd name="T7" fmla="*/ 10 h 104"/>
                <a:gd name="T8" fmla="*/ 15 w 102"/>
                <a:gd name="T9" fmla="*/ 15 h 104"/>
                <a:gd name="T10" fmla="*/ 10 w 102"/>
                <a:gd name="T11" fmla="*/ 23 h 104"/>
                <a:gd name="T12" fmla="*/ 5 w 102"/>
                <a:gd name="T13" fmla="*/ 33 h 104"/>
                <a:gd name="T14" fmla="*/ 3 w 102"/>
                <a:gd name="T15" fmla="*/ 43 h 104"/>
                <a:gd name="T16" fmla="*/ 0 w 102"/>
                <a:gd name="T17" fmla="*/ 53 h 104"/>
                <a:gd name="T18" fmla="*/ 3 w 102"/>
                <a:gd name="T19" fmla="*/ 63 h 104"/>
                <a:gd name="T20" fmla="*/ 5 w 102"/>
                <a:gd name="T21" fmla="*/ 71 h 104"/>
                <a:gd name="T22" fmla="*/ 10 w 102"/>
                <a:gd name="T23" fmla="*/ 81 h 104"/>
                <a:gd name="T24" fmla="*/ 15 w 102"/>
                <a:gd name="T25" fmla="*/ 89 h 104"/>
                <a:gd name="T26" fmla="*/ 23 w 102"/>
                <a:gd name="T27" fmla="*/ 94 h 104"/>
                <a:gd name="T28" fmla="*/ 31 w 102"/>
                <a:gd name="T29" fmla="*/ 99 h 104"/>
                <a:gd name="T30" fmla="*/ 41 w 102"/>
                <a:gd name="T31" fmla="*/ 101 h 104"/>
                <a:gd name="T32" fmla="*/ 51 w 102"/>
                <a:gd name="T33" fmla="*/ 104 h 104"/>
                <a:gd name="T34" fmla="*/ 61 w 102"/>
                <a:gd name="T35" fmla="*/ 101 h 104"/>
                <a:gd name="T36" fmla="*/ 71 w 102"/>
                <a:gd name="T37" fmla="*/ 99 h 104"/>
                <a:gd name="T38" fmla="*/ 79 w 102"/>
                <a:gd name="T39" fmla="*/ 94 h 104"/>
                <a:gd name="T40" fmla="*/ 86 w 102"/>
                <a:gd name="T41" fmla="*/ 89 h 104"/>
                <a:gd name="T42" fmla="*/ 94 w 102"/>
                <a:gd name="T43" fmla="*/ 81 h 104"/>
                <a:gd name="T44" fmla="*/ 99 w 102"/>
                <a:gd name="T45" fmla="*/ 71 h 104"/>
                <a:gd name="T46" fmla="*/ 102 w 102"/>
                <a:gd name="T47" fmla="*/ 63 h 104"/>
                <a:gd name="T48" fmla="*/ 102 w 102"/>
                <a:gd name="T49" fmla="*/ 53 h 104"/>
                <a:gd name="T50" fmla="*/ 102 w 102"/>
                <a:gd name="T51" fmla="*/ 43 h 104"/>
                <a:gd name="T52" fmla="*/ 99 w 102"/>
                <a:gd name="T53" fmla="*/ 33 h 104"/>
                <a:gd name="T54" fmla="*/ 94 w 102"/>
                <a:gd name="T55" fmla="*/ 23 h 104"/>
                <a:gd name="T56" fmla="*/ 86 w 102"/>
                <a:gd name="T57" fmla="*/ 15 h 104"/>
                <a:gd name="T58" fmla="*/ 79 w 102"/>
                <a:gd name="T59" fmla="*/ 10 h 104"/>
                <a:gd name="T60" fmla="*/ 71 w 102"/>
                <a:gd name="T61" fmla="*/ 5 h 104"/>
                <a:gd name="T62" fmla="*/ 61 w 102"/>
                <a:gd name="T63" fmla="*/ 3 h 104"/>
                <a:gd name="T64" fmla="*/ 51 w 102"/>
                <a:gd name="T6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104">
                  <a:moveTo>
                    <a:pt x="51" y="0"/>
                  </a:moveTo>
                  <a:lnTo>
                    <a:pt x="41" y="3"/>
                  </a:lnTo>
                  <a:lnTo>
                    <a:pt x="31" y="5"/>
                  </a:lnTo>
                  <a:lnTo>
                    <a:pt x="23" y="10"/>
                  </a:lnTo>
                  <a:lnTo>
                    <a:pt x="15" y="15"/>
                  </a:lnTo>
                  <a:lnTo>
                    <a:pt x="10" y="23"/>
                  </a:lnTo>
                  <a:lnTo>
                    <a:pt x="5" y="33"/>
                  </a:lnTo>
                  <a:lnTo>
                    <a:pt x="3" y="43"/>
                  </a:lnTo>
                  <a:lnTo>
                    <a:pt x="0" y="53"/>
                  </a:lnTo>
                  <a:lnTo>
                    <a:pt x="3" y="63"/>
                  </a:lnTo>
                  <a:lnTo>
                    <a:pt x="5" y="71"/>
                  </a:lnTo>
                  <a:lnTo>
                    <a:pt x="10" y="81"/>
                  </a:lnTo>
                  <a:lnTo>
                    <a:pt x="15" y="89"/>
                  </a:lnTo>
                  <a:lnTo>
                    <a:pt x="23" y="94"/>
                  </a:lnTo>
                  <a:lnTo>
                    <a:pt x="31" y="99"/>
                  </a:lnTo>
                  <a:lnTo>
                    <a:pt x="41" y="101"/>
                  </a:lnTo>
                  <a:lnTo>
                    <a:pt x="51" y="104"/>
                  </a:lnTo>
                  <a:lnTo>
                    <a:pt x="61" y="101"/>
                  </a:lnTo>
                  <a:lnTo>
                    <a:pt x="71" y="99"/>
                  </a:lnTo>
                  <a:lnTo>
                    <a:pt x="79" y="94"/>
                  </a:lnTo>
                  <a:lnTo>
                    <a:pt x="86" y="89"/>
                  </a:lnTo>
                  <a:lnTo>
                    <a:pt x="94" y="81"/>
                  </a:lnTo>
                  <a:lnTo>
                    <a:pt x="99" y="71"/>
                  </a:lnTo>
                  <a:lnTo>
                    <a:pt x="102" y="63"/>
                  </a:lnTo>
                  <a:lnTo>
                    <a:pt x="102" y="53"/>
                  </a:lnTo>
                  <a:lnTo>
                    <a:pt x="102" y="43"/>
                  </a:lnTo>
                  <a:lnTo>
                    <a:pt x="99" y="33"/>
                  </a:lnTo>
                  <a:lnTo>
                    <a:pt x="94" y="23"/>
                  </a:lnTo>
                  <a:lnTo>
                    <a:pt x="86" y="15"/>
                  </a:lnTo>
                  <a:lnTo>
                    <a:pt x="79" y="10"/>
                  </a:lnTo>
                  <a:lnTo>
                    <a:pt x="71" y="5"/>
                  </a:lnTo>
                  <a:lnTo>
                    <a:pt x="61" y="3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34" name="Freeform 170">
              <a:extLst>
                <a:ext uri="{FF2B5EF4-FFF2-40B4-BE49-F238E27FC236}">
                  <a16:creationId xmlns:a16="http://schemas.microsoft.com/office/drawing/2014/main" id="{B9701AA8-D5F0-4D98-9318-DCF755FA4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" y="4294"/>
              <a:ext cx="102" cy="104"/>
            </a:xfrm>
            <a:custGeom>
              <a:avLst/>
              <a:gdLst>
                <a:gd name="T0" fmla="*/ 51 w 102"/>
                <a:gd name="T1" fmla="*/ 0 h 104"/>
                <a:gd name="T2" fmla="*/ 41 w 102"/>
                <a:gd name="T3" fmla="*/ 3 h 104"/>
                <a:gd name="T4" fmla="*/ 31 w 102"/>
                <a:gd name="T5" fmla="*/ 5 h 104"/>
                <a:gd name="T6" fmla="*/ 23 w 102"/>
                <a:gd name="T7" fmla="*/ 10 h 104"/>
                <a:gd name="T8" fmla="*/ 15 w 102"/>
                <a:gd name="T9" fmla="*/ 15 h 104"/>
                <a:gd name="T10" fmla="*/ 10 w 102"/>
                <a:gd name="T11" fmla="*/ 23 h 104"/>
                <a:gd name="T12" fmla="*/ 5 w 102"/>
                <a:gd name="T13" fmla="*/ 33 h 104"/>
                <a:gd name="T14" fmla="*/ 3 w 102"/>
                <a:gd name="T15" fmla="*/ 43 h 104"/>
                <a:gd name="T16" fmla="*/ 0 w 102"/>
                <a:gd name="T17" fmla="*/ 53 h 104"/>
                <a:gd name="T18" fmla="*/ 3 w 102"/>
                <a:gd name="T19" fmla="*/ 63 h 104"/>
                <a:gd name="T20" fmla="*/ 5 w 102"/>
                <a:gd name="T21" fmla="*/ 71 h 104"/>
                <a:gd name="T22" fmla="*/ 10 w 102"/>
                <a:gd name="T23" fmla="*/ 81 h 104"/>
                <a:gd name="T24" fmla="*/ 15 w 102"/>
                <a:gd name="T25" fmla="*/ 89 h 104"/>
                <a:gd name="T26" fmla="*/ 23 w 102"/>
                <a:gd name="T27" fmla="*/ 94 h 104"/>
                <a:gd name="T28" fmla="*/ 31 w 102"/>
                <a:gd name="T29" fmla="*/ 99 h 104"/>
                <a:gd name="T30" fmla="*/ 41 w 102"/>
                <a:gd name="T31" fmla="*/ 101 h 104"/>
                <a:gd name="T32" fmla="*/ 51 w 102"/>
                <a:gd name="T33" fmla="*/ 104 h 104"/>
                <a:gd name="T34" fmla="*/ 61 w 102"/>
                <a:gd name="T35" fmla="*/ 101 h 104"/>
                <a:gd name="T36" fmla="*/ 71 w 102"/>
                <a:gd name="T37" fmla="*/ 99 h 104"/>
                <a:gd name="T38" fmla="*/ 79 w 102"/>
                <a:gd name="T39" fmla="*/ 94 h 104"/>
                <a:gd name="T40" fmla="*/ 86 w 102"/>
                <a:gd name="T41" fmla="*/ 89 h 104"/>
                <a:gd name="T42" fmla="*/ 94 w 102"/>
                <a:gd name="T43" fmla="*/ 81 h 104"/>
                <a:gd name="T44" fmla="*/ 99 w 102"/>
                <a:gd name="T45" fmla="*/ 71 h 104"/>
                <a:gd name="T46" fmla="*/ 102 w 102"/>
                <a:gd name="T47" fmla="*/ 63 h 104"/>
                <a:gd name="T48" fmla="*/ 102 w 102"/>
                <a:gd name="T49" fmla="*/ 53 h 104"/>
                <a:gd name="T50" fmla="*/ 102 w 102"/>
                <a:gd name="T51" fmla="*/ 43 h 104"/>
                <a:gd name="T52" fmla="*/ 99 w 102"/>
                <a:gd name="T53" fmla="*/ 33 h 104"/>
                <a:gd name="T54" fmla="*/ 94 w 102"/>
                <a:gd name="T55" fmla="*/ 23 h 104"/>
                <a:gd name="T56" fmla="*/ 86 w 102"/>
                <a:gd name="T57" fmla="*/ 15 h 104"/>
                <a:gd name="T58" fmla="*/ 79 w 102"/>
                <a:gd name="T59" fmla="*/ 10 h 104"/>
                <a:gd name="T60" fmla="*/ 71 w 102"/>
                <a:gd name="T61" fmla="*/ 5 h 104"/>
                <a:gd name="T62" fmla="*/ 61 w 102"/>
                <a:gd name="T63" fmla="*/ 3 h 104"/>
                <a:gd name="T64" fmla="*/ 51 w 102"/>
                <a:gd name="T6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104">
                  <a:moveTo>
                    <a:pt x="51" y="0"/>
                  </a:moveTo>
                  <a:lnTo>
                    <a:pt x="41" y="3"/>
                  </a:lnTo>
                  <a:lnTo>
                    <a:pt x="31" y="5"/>
                  </a:lnTo>
                  <a:lnTo>
                    <a:pt x="23" y="10"/>
                  </a:lnTo>
                  <a:lnTo>
                    <a:pt x="15" y="15"/>
                  </a:lnTo>
                  <a:lnTo>
                    <a:pt x="10" y="23"/>
                  </a:lnTo>
                  <a:lnTo>
                    <a:pt x="5" y="33"/>
                  </a:lnTo>
                  <a:lnTo>
                    <a:pt x="3" y="43"/>
                  </a:lnTo>
                  <a:lnTo>
                    <a:pt x="0" y="53"/>
                  </a:lnTo>
                  <a:lnTo>
                    <a:pt x="3" y="63"/>
                  </a:lnTo>
                  <a:lnTo>
                    <a:pt x="5" y="71"/>
                  </a:lnTo>
                  <a:lnTo>
                    <a:pt x="10" y="81"/>
                  </a:lnTo>
                  <a:lnTo>
                    <a:pt x="15" y="89"/>
                  </a:lnTo>
                  <a:lnTo>
                    <a:pt x="23" y="94"/>
                  </a:lnTo>
                  <a:lnTo>
                    <a:pt x="31" y="99"/>
                  </a:lnTo>
                  <a:lnTo>
                    <a:pt x="41" y="101"/>
                  </a:lnTo>
                  <a:lnTo>
                    <a:pt x="51" y="104"/>
                  </a:lnTo>
                  <a:lnTo>
                    <a:pt x="61" y="101"/>
                  </a:lnTo>
                  <a:lnTo>
                    <a:pt x="71" y="99"/>
                  </a:lnTo>
                  <a:lnTo>
                    <a:pt x="79" y="94"/>
                  </a:lnTo>
                  <a:lnTo>
                    <a:pt x="86" y="89"/>
                  </a:lnTo>
                  <a:lnTo>
                    <a:pt x="94" y="81"/>
                  </a:lnTo>
                  <a:lnTo>
                    <a:pt x="99" y="71"/>
                  </a:lnTo>
                  <a:lnTo>
                    <a:pt x="102" y="63"/>
                  </a:lnTo>
                  <a:lnTo>
                    <a:pt x="102" y="53"/>
                  </a:lnTo>
                  <a:lnTo>
                    <a:pt x="102" y="43"/>
                  </a:lnTo>
                  <a:lnTo>
                    <a:pt x="99" y="33"/>
                  </a:lnTo>
                  <a:lnTo>
                    <a:pt x="94" y="23"/>
                  </a:lnTo>
                  <a:lnTo>
                    <a:pt x="86" y="15"/>
                  </a:lnTo>
                  <a:lnTo>
                    <a:pt x="79" y="10"/>
                  </a:lnTo>
                  <a:lnTo>
                    <a:pt x="71" y="5"/>
                  </a:lnTo>
                  <a:lnTo>
                    <a:pt x="61" y="3"/>
                  </a:lnTo>
                  <a:lnTo>
                    <a:pt x="51" y="0"/>
                  </a:lnTo>
                </a:path>
              </a:pathLst>
            </a:custGeom>
            <a:noFill/>
            <a:ln w="508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35" name="Freeform 171">
              <a:extLst>
                <a:ext uri="{FF2B5EF4-FFF2-40B4-BE49-F238E27FC236}">
                  <a16:creationId xmlns:a16="http://schemas.microsoft.com/office/drawing/2014/main" id="{4B1151D8-F170-4AE1-A6DA-ABAA796B8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" y="4670"/>
              <a:ext cx="190" cy="190"/>
            </a:xfrm>
            <a:custGeom>
              <a:avLst/>
              <a:gdLst>
                <a:gd name="T0" fmla="*/ 56 w 190"/>
                <a:gd name="T1" fmla="*/ 0 h 190"/>
                <a:gd name="T2" fmla="*/ 0 w 190"/>
                <a:gd name="T3" fmla="*/ 56 h 190"/>
                <a:gd name="T4" fmla="*/ 0 w 190"/>
                <a:gd name="T5" fmla="*/ 134 h 190"/>
                <a:gd name="T6" fmla="*/ 56 w 190"/>
                <a:gd name="T7" fmla="*/ 190 h 190"/>
                <a:gd name="T8" fmla="*/ 134 w 190"/>
                <a:gd name="T9" fmla="*/ 190 h 190"/>
                <a:gd name="T10" fmla="*/ 190 w 190"/>
                <a:gd name="T11" fmla="*/ 134 h 190"/>
                <a:gd name="T12" fmla="*/ 190 w 190"/>
                <a:gd name="T13" fmla="*/ 56 h 190"/>
                <a:gd name="T14" fmla="*/ 134 w 190"/>
                <a:gd name="T15" fmla="*/ 0 h 190"/>
                <a:gd name="T16" fmla="*/ 56 w 190"/>
                <a:gd name="T17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90">
                  <a:moveTo>
                    <a:pt x="56" y="0"/>
                  </a:moveTo>
                  <a:lnTo>
                    <a:pt x="0" y="56"/>
                  </a:lnTo>
                  <a:lnTo>
                    <a:pt x="0" y="134"/>
                  </a:lnTo>
                  <a:lnTo>
                    <a:pt x="56" y="190"/>
                  </a:lnTo>
                  <a:lnTo>
                    <a:pt x="134" y="190"/>
                  </a:lnTo>
                  <a:lnTo>
                    <a:pt x="190" y="134"/>
                  </a:lnTo>
                  <a:lnTo>
                    <a:pt x="190" y="56"/>
                  </a:lnTo>
                  <a:lnTo>
                    <a:pt x="134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36" name="Freeform 172">
              <a:extLst>
                <a:ext uri="{FF2B5EF4-FFF2-40B4-BE49-F238E27FC236}">
                  <a16:creationId xmlns:a16="http://schemas.microsoft.com/office/drawing/2014/main" id="{762475C6-4E10-48F9-896F-072BB1196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" y="4670"/>
              <a:ext cx="190" cy="190"/>
            </a:xfrm>
            <a:custGeom>
              <a:avLst/>
              <a:gdLst>
                <a:gd name="T0" fmla="*/ 56 w 190"/>
                <a:gd name="T1" fmla="*/ 0 h 190"/>
                <a:gd name="T2" fmla="*/ 0 w 190"/>
                <a:gd name="T3" fmla="*/ 56 h 190"/>
                <a:gd name="T4" fmla="*/ 0 w 190"/>
                <a:gd name="T5" fmla="*/ 134 h 190"/>
                <a:gd name="T6" fmla="*/ 56 w 190"/>
                <a:gd name="T7" fmla="*/ 190 h 190"/>
                <a:gd name="T8" fmla="*/ 134 w 190"/>
                <a:gd name="T9" fmla="*/ 190 h 190"/>
                <a:gd name="T10" fmla="*/ 190 w 190"/>
                <a:gd name="T11" fmla="*/ 134 h 190"/>
                <a:gd name="T12" fmla="*/ 190 w 190"/>
                <a:gd name="T13" fmla="*/ 56 h 190"/>
                <a:gd name="T14" fmla="*/ 134 w 190"/>
                <a:gd name="T15" fmla="*/ 0 h 190"/>
                <a:gd name="T16" fmla="*/ 56 w 190"/>
                <a:gd name="T17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90">
                  <a:moveTo>
                    <a:pt x="56" y="0"/>
                  </a:moveTo>
                  <a:lnTo>
                    <a:pt x="0" y="56"/>
                  </a:lnTo>
                  <a:lnTo>
                    <a:pt x="0" y="134"/>
                  </a:lnTo>
                  <a:lnTo>
                    <a:pt x="56" y="190"/>
                  </a:lnTo>
                  <a:lnTo>
                    <a:pt x="134" y="190"/>
                  </a:lnTo>
                  <a:lnTo>
                    <a:pt x="190" y="134"/>
                  </a:lnTo>
                  <a:lnTo>
                    <a:pt x="190" y="56"/>
                  </a:lnTo>
                  <a:lnTo>
                    <a:pt x="134" y="0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508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37" name="Freeform 173">
              <a:extLst>
                <a:ext uri="{FF2B5EF4-FFF2-40B4-BE49-F238E27FC236}">
                  <a16:creationId xmlns:a16="http://schemas.microsoft.com/office/drawing/2014/main" id="{799160AC-5F9A-454E-8AD8-B0706222A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" y="4713"/>
              <a:ext cx="102" cy="101"/>
            </a:xfrm>
            <a:custGeom>
              <a:avLst/>
              <a:gdLst>
                <a:gd name="T0" fmla="*/ 51 w 102"/>
                <a:gd name="T1" fmla="*/ 0 h 101"/>
                <a:gd name="T2" fmla="*/ 41 w 102"/>
                <a:gd name="T3" fmla="*/ 3 h 101"/>
                <a:gd name="T4" fmla="*/ 31 w 102"/>
                <a:gd name="T5" fmla="*/ 5 h 101"/>
                <a:gd name="T6" fmla="*/ 23 w 102"/>
                <a:gd name="T7" fmla="*/ 10 h 101"/>
                <a:gd name="T8" fmla="*/ 15 w 102"/>
                <a:gd name="T9" fmla="*/ 15 h 101"/>
                <a:gd name="T10" fmla="*/ 10 w 102"/>
                <a:gd name="T11" fmla="*/ 23 h 101"/>
                <a:gd name="T12" fmla="*/ 5 w 102"/>
                <a:gd name="T13" fmla="*/ 30 h 101"/>
                <a:gd name="T14" fmla="*/ 3 w 102"/>
                <a:gd name="T15" fmla="*/ 41 h 101"/>
                <a:gd name="T16" fmla="*/ 0 w 102"/>
                <a:gd name="T17" fmla="*/ 51 h 101"/>
                <a:gd name="T18" fmla="*/ 3 w 102"/>
                <a:gd name="T19" fmla="*/ 61 h 101"/>
                <a:gd name="T20" fmla="*/ 5 w 102"/>
                <a:gd name="T21" fmla="*/ 71 h 101"/>
                <a:gd name="T22" fmla="*/ 10 w 102"/>
                <a:gd name="T23" fmla="*/ 78 h 101"/>
                <a:gd name="T24" fmla="*/ 15 w 102"/>
                <a:gd name="T25" fmla="*/ 86 h 101"/>
                <a:gd name="T26" fmla="*/ 23 w 102"/>
                <a:gd name="T27" fmla="*/ 94 h 101"/>
                <a:gd name="T28" fmla="*/ 31 w 102"/>
                <a:gd name="T29" fmla="*/ 99 h 101"/>
                <a:gd name="T30" fmla="*/ 41 w 102"/>
                <a:gd name="T31" fmla="*/ 101 h 101"/>
                <a:gd name="T32" fmla="*/ 51 w 102"/>
                <a:gd name="T33" fmla="*/ 101 h 101"/>
                <a:gd name="T34" fmla="*/ 61 w 102"/>
                <a:gd name="T35" fmla="*/ 101 h 101"/>
                <a:gd name="T36" fmla="*/ 71 w 102"/>
                <a:gd name="T37" fmla="*/ 99 h 101"/>
                <a:gd name="T38" fmla="*/ 79 w 102"/>
                <a:gd name="T39" fmla="*/ 94 h 101"/>
                <a:gd name="T40" fmla="*/ 86 w 102"/>
                <a:gd name="T41" fmla="*/ 86 h 101"/>
                <a:gd name="T42" fmla="*/ 94 w 102"/>
                <a:gd name="T43" fmla="*/ 78 h 101"/>
                <a:gd name="T44" fmla="*/ 99 w 102"/>
                <a:gd name="T45" fmla="*/ 71 h 101"/>
                <a:gd name="T46" fmla="*/ 102 w 102"/>
                <a:gd name="T47" fmla="*/ 61 h 101"/>
                <a:gd name="T48" fmla="*/ 102 w 102"/>
                <a:gd name="T49" fmla="*/ 51 h 101"/>
                <a:gd name="T50" fmla="*/ 102 w 102"/>
                <a:gd name="T51" fmla="*/ 41 h 101"/>
                <a:gd name="T52" fmla="*/ 99 w 102"/>
                <a:gd name="T53" fmla="*/ 30 h 101"/>
                <a:gd name="T54" fmla="*/ 94 w 102"/>
                <a:gd name="T55" fmla="*/ 23 h 101"/>
                <a:gd name="T56" fmla="*/ 86 w 102"/>
                <a:gd name="T57" fmla="*/ 15 h 101"/>
                <a:gd name="T58" fmla="*/ 79 w 102"/>
                <a:gd name="T59" fmla="*/ 10 h 101"/>
                <a:gd name="T60" fmla="*/ 71 w 102"/>
                <a:gd name="T61" fmla="*/ 5 h 101"/>
                <a:gd name="T62" fmla="*/ 61 w 102"/>
                <a:gd name="T63" fmla="*/ 3 h 101"/>
                <a:gd name="T64" fmla="*/ 51 w 102"/>
                <a:gd name="T6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101">
                  <a:moveTo>
                    <a:pt x="51" y="0"/>
                  </a:moveTo>
                  <a:lnTo>
                    <a:pt x="41" y="3"/>
                  </a:lnTo>
                  <a:lnTo>
                    <a:pt x="31" y="5"/>
                  </a:lnTo>
                  <a:lnTo>
                    <a:pt x="23" y="10"/>
                  </a:lnTo>
                  <a:lnTo>
                    <a:pt x="15" y="15"/>
                  </a:lnTo>
                  <a:lnTo>
                    <a:pt x="10" y="23"/>
                  </a:lnTo>
                  <a:lnTo>
                    <a:pt x="5" y="30"/>
                  </a:lnTo>
                  <a:lnTo>
                    <a:pt x="3" y="41"/>
                  </a:lnTo>
                  <a:lnTo>
                    <a:pt x="0" y="51"/>
                  </a:lnTo>
                  <a:lnTo>
                    <a:pt x="3" y="61"/>
                  </a:lnTo>
                  <a:lnTo>
                    <a:pt x="5" y="71"/>
                  </a:lnTo>
                  <a:lnTo>
                    <a:pt x="10" y="78"/>
                  </a:lnTo>
                  <a:lnTo>
                    <a:pt x="15" y="86"/>
                  </a:lnTo>
                  <a:lnTo>
                    <a:pt x="23" y="94"/>
                  </a:lnTo>
                  <a:lnTo>
                    <a:pt x="31" y="99"/>
                  </a:lnTo>
                  <a:lnTo>
                    <a:pt x="41" y="101"/>
                  </a:lnTo>
                  <a:lnTo>
                    <a:pt x="51" y="101"/>
                  </a:lnTo>
                  <a:lnTo>
                    <a:pt x="61" y="101"/>
                  </a:lnTo>
                  <a:lnTo>
                    <a:pt x="71" y="99"/>
                  </a:lnTo>
                  <a:lnTo>
                    <a:pt x="79" y="94"/>
                  </a:lnTo>
                  <a:lnTo>
                    <a:pt x="86" y="86"/>
                  </a:lnTo>
                  <a:lnTo>
                    <a:pt x="94" y="78"/>
                  </a:lnTo>
                  <a:lnTo>
                    <a:pt x="99" y="71"/>
                  </a:lnTo>
                  <a:lnTo>
                    <a:pt x="102" y="61"/>
                  </a:lnTo>
                  <a:lnTo>
                    <a:pt x="102" y="51"/>
                  </a:lnTo>
                  <a:lnTo>
                    <a:pt x="102" y="41"/>
                  </a:lnTo>
                  <a:lnTo>
                    <a:pt x="99" y="30"/>
                  </a:lnTo>
                  <a:lnTo>
                    <a:pt x="94" y="23"/>
                  </a:lnTo>
                  <a:lnTo>
                    <a:pt x="86" y="15"/>
                  </a:lnTo>
                  <a:lnTo>
                    <a:pt x="79" y="10"/>
                  </a:lnTo>
                  <a:lnTo>
                    <a:pt x="71" y="5"/>
                  </a:lnTo>
                  <a:lnTo>
                    <a:pt x="61" y="3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38" name="Freeform 174">
              <a:extLst>
                <a:ext uri="{FF2B5EF4-FFF2-40B4-BE49-F238E27FC236}">
                  <a16:creationId xmlns:a16="http://schemas.microsoft.com/office/drawing/2014/main" id="{A6F2BA0D-6438-419A-8CA8-1CFCB44AD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" y="4713"/>
              <a:ext cx="102" cy="101"/>
            </a:xfrm>
            <a:custGeom>
              <a:avLst/>
              <a:gdLst>
                <a:gd name="T0" fmla="*/ 51 w 102"/>
                <a:gd name="T1" fmla="*/ 0 h 101"/>
                <a:gd name="T2" fmla="*/ 41 w 102"/>
                <a:gd name="T3" fmla="*/ 3 h 101"/>
                <a:gd name="T4" fmla="*/ 31 w 102"/>
                <a:gd name="T5" fmla="*/ 5 h 101"/>
                <a:gd name="T6" fmla="*/ 23 w 102"/>
                <a:gd name="T7" fmla="*/ 10 h 101"/>
                <a:gd name="T8" fmla="*/ 15 w 102"/>
                <a:gd name="T9" fmla="*/ 15 h 101"/>
                <a:gd name="T10" fmla="*/ 10 w 102"/>
                <a:gd name="T11" fmla="*/ 23 h 101"/>
                <a:gd name="T12" fmla="*/ 5 w 102"/>
                <a:gd name="T13" fmla="*/ 30 h 101"/>
                <a:gd name="T14" fmla="*/ 3 w 102"/>
                <a:gd name="T15" fmla="*/ 41 h 101"/>
                <a:gd name="T16" fmla="*/ 0 w 102"/>
                <a:gd name="T17" fmla="*/ 51 h 101"/>
                <a:gd name="T18" fmla="*/ 3 w 102"/>
                <a:gd name="T19" fmla="*/ 61 h 101"/>
                <a:gd name="T20" fmla="*/ 5 w 102"/>
                <a:gd name="T21" fmla="*/ 71 h 101"/>
                <a:gd name="T22" fmla="*/ 10 w 102"/>
                <a:gd name="T23" fmla="*/ 78 h 101"/>
                <a:gd name="T24" fmla="*/ 15 w 102"/>
                <a:gd name="T25" fmla="*/ 86 h 101"/>
                <a:gd name="T26" fmla="*/ 23 w 102"/>
                <a:gd name="T27" fmla="*/ 94 h 101"/>
                <a:gd name="T28" fmla="*/ 31 w 102"/>
                <a:gd name="T29" fmla="*/ 99 h 101"/>
                <a:gd name="T30" fmla="*/ 41 w 102"/>
                <a:gd name="T31" fmla="*/ 101 h 101"/>
                <a:gd name="T32" fmla="*/ 51 w 102"/>
                <a:gd name="T33" fmla="*/ 101 h 101"/>
                <a:gd name="T34" fmla="*/ 61 w 102"/>
                <a:gd name="T35" fmla="*/ 101 h 101"/>
                <a:gd name="T36" fmla="*/ 71 w 102"/>
                <a:gd name="T37" fmla="*/ 99 h 101"/>
                <a:gd name="T38" fmla="*/ 79 w 102"/>
                <a:gd name="T39" fmla="*/ 94 h 101"/>
                <a:gd name="T40" fmla="*/ 86 w 102"/>
                <a:gd name="T41" fmla="*/ 86 h 101"/>
                <a:gd name="T42" fmla="*/ 94 w 102"/>
                <a:gd name="T43" fmla="*/ 78 h 101"/>
                <a:gd name="T44" fmla="*/ 99 w 102"/>
                <a:gd name="T45" fmla="*/ 71 h 101"/>
                <a:gd name="T46" fmla="*/ 102 w 102"/>
                <a:gd name="T47" fmla="*/ 61 h 101"/>
                <a:gd name="T48" fmla="*/ 102 w 102"/>
                <a:gd name="T49" fmla="*/ 51 h 101"/>
                <a:gd name="T50" fmla="*/ 102 w 102"/>
                <a:gd name="T51" fmla="*/ 41 h 101"/>
                <a:gd name="T52" fmla="*/ 99 w 102"/>
                <a:gd name="T53" fmla="*/ 30 h 101"/>
                <a:gd name="T54" fmla="*/ 94 w 102"/>
                <a:gd name="T55" fmla="*/ 23 h 101"/>
                <a:gd name="T56" fmla="*/ 86 w 102"/>
                <a:gd name="T57" fmla="*/ 15 h 101"/>
                <a:gd name="T58" fmla="*/ 79 w 102"/>
                <a:gd name="T59" fmla="*/ 10 h 101"/>
                <a:gd name="T60" fmla="*/ 71 w 102"/>
                <a:gd name="T61" fmla="*/ 5 h 101"/>
                <a:gd name="T62" fmla="*/ 61 w 102"/>
                <a:gd name="T63" fmla="*/ 3 h 101"/>
                <a:gd name="T64" fmla="*/ 51 w 102"/>
                <a:gd name="T6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101">
                  <a:moveTo>
                    <a:pt x="51" y="0"/>
                  </a:moveTo>
                  <a:lnTo>
                    <a:pt x="41" y="3"/>
                  </a:lnTo>
                  <a:lnTo>
                    <a:pt x="31" y="5"/>
                  </a:lnTo>
                  <a:lnTo>
                    <a:pt x="23" y="10"/>
                  </a:lnTo>
                  <a:lnTo>
                    <a:pt x="15" y="15"/>
                  </a:lnTo>
                  <a:lnTo>
                    <a:pt x="10" y="23"/>
                  </a:lnTo>
                  <a:lnTo>
                    <a:pt x="5" y="30"/>
                  </a:lnTo>
                  <a:lnTo>
                    <a:pt x="3" y="41"/>
                  </a:lnTo>
                  <a:lnTo>
                    <a:pt x="0" y="51"/>
                  </a:lnTo>
                  <a:lnTo>
                    <a:pt x="3" y="61"/>
                  </a:lnTo>
                  <a:lnTo>
                    <a:pt x="5" y="71"/>
                  </a:lnTo>
                  <a:lnTo>
                    <a:pt x="10" y="78"/>
                  </a:lnTo>
                  <a:lnTo>
                    <a:pt x="15" y="86"/>
                  </a:lnTo>
                  <a:lnTo>
                    <a:pt x="23" y="94"/>
                  </a:lnTo>
                  <a:lnTo>
                    <a:pt x="31" y="99"/>
                  </a:lnTo>
                  <a:lnTo>
                    <a:pt x="41" y="101"/>
                  </a:lnTo>
                  <a:lnTo>
                    <a:pt x="51" y="101"/>
                  </a:lnTo>
                  <a:lnTo>
                    <a:pt x="61" y="101"/>
                  </a:lnTo>
                  <a:lnTo>
                    <a:pt x="71" y="99"/>
                  </a:lnTo>
                  <a:lnTo>
                    <a:pt x="79" y="94"/>
                  </a:lnTo>
                  <a:lnTo>
                    <a:pt x="86" y="86"/>
                  </a:lnTo>
                  <a:lnTo>
                    <a:pt x="94" y="78"/>
                  </a:lnTo>
                  <a:lnTo>
                    <a:pt x="99" y="71"/>
                  </a:lnTo>
                  <a:lnTo>
                    <a:pt x="102" y="61"/>
                  </a:lnTo>
                  <a:lnTo>
                    <a:pt x="102" y="51"/>
                  </a:lnTo>
                  <a:lnTo>
                    <a:pt x="102" y="41"/>
                  </a:lnTo>
                  <a:lnTo>
                    <a:pt x="99" y="30"/>
                  </a:lnTo>
                  <a:lnTo>
                    <a:pt x="94" y="23"/>
                  </a:lnTo>
                  <a:lnTo>
                    <a:pt x="86" y="15"/>
                  </a:lnTo>
                  <a:lnTo>
                    <a:pt x="79" y="10"/>
                  </a:lnTo>
                  <a:lnTo>
                    <a:pt x="71" y="5"/>
                  </a:lnTo>
                  <a:lnTo>
                    <a:pt x="61" y="3"/>
                  </a:lnTo>
                  <a:lnTo>
                    <a:pt x="51" y="0"/>
                  </a:lnTo>
                </a:path>
              </a:pathLst>
            </a:custGeom>
            <a:noFill/>
            <a:ln w="508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39" name="Freeform 175">
              <a:extLst>
                <a:ext uri="{FF2B5EF4-FFF2-40B4-BE49-F238E27FC236}">
                  <a16:creationId xmlns:a16="http://schemas.microsoft.com/office/drawing/2014/main" id="{ED57F897-29A8-4F79-9391-54991EFCC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7" y="4002"/>
              <a:ext cx="276" cy="80"/>
            </a:xfrm>
            <a:custGeom>
              <a:avLst/>
              <a:gdLst>
                <a:gd name="T0" fmla="*/ 276 w 276"/>
                <a:gd name="T1" fmla="*/ 0 h 80"/>
                <a:gd name="T2" fmla="*/ 266 w 276"/>
                <a:gd name="T3" fmla="*/ 7 h 80"/>
                <a:gd name="T4" fmla="*/ 259 w 276"/>
                <a:gd name="T5" fmla="*/ 15 h 80"/>
                <a:gd name="T6" fmla="*/ 241 w 276"/>
                <a:gd name="T7" fmla="*/ 30 h 80"/>
                <a:gd name="T8" fmla="*/ 233 w 276"/>
                <a:gd name="T9" fmla="*/ 38 h 80"/>
                <a:gd name="T10" fmla="*/ 223 w 276"/>
                <a:gd name="T11" fmla="*/ 45 h 80"/>
                <a:gd name="T12" fmla="*/ 216 w 276"/>
                <a:gd name="T13" fmla="*/ 50 h 80"/>
                <a:gd name="T14" fmla="*/ 205 w 276"/>
                <a:gd name="T15" fmla="*/ 55 h 80"/>
                <a:gd name="T16" fmla="*/ 193 w 276"/>
                <a:gd name="T17" fmla="*/ 60 h 80"/>
                <a:gd name="T18" fmla="*/ 180 w 276"/>
                <a:gd name="T19" fmla="*/ 65 h 80"/>
                <a:gd name="T20" fmla="*/ 167 w 276"/>
                <a:gd name="T21" fmla="*/ 68 h 80"/>
                <a:gd name="T22" fmla="*/ 155 w 276"/>
                <a:gd name="T23" fmla="*/ 70 h 80"/>
                <a:gd name="T24" fmla="*/ 129 w 276"/>
                <a:gd name="T25" fmla="*/ 75 h 80"/>
                <a:gd name="T26" fmla="*/ 104 w 276"/>
                <a:gd name="T27" fmla="*/ 78 h 80"/>
                <a:gd name="T28" fmla="*/ 76 w 276"/>
                <a:gd name="T29" fmla="*/ 80 h 80"/>
                <a:gd name="T30" fmla="*/ 51 w 276"/>
                <a:gd name="T31" fmla="*/ 80 h 80"/>
                <a:gd name="T32" fmla="*/ 0 w 276"/>
                <a:gd name="T3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6" h="80">
                  <a:moveTo>
                    <a:pt x="276" y="0"/>
                  </a:moveTo>
                  <a:lnTo>
                    <a:pt x="266" y="7"/>
                  </a:lnTo>
                  <a:lnTo>
                    <a:pt x="259" y="15"/>
                  </a:lnTo>
                  <a:lnTo>
                    <a:pt x="241" y="30"/>
                  </a:lnTo>
                  <a:lnTo>
                    <a:pt x="233" y="38"/>
                  </a:lnTo>
                  <a:lnTo>
                    <a:pt x="223" y="45"/>
                  </a:lnTo>
                  <a:lnTo>
                    <a:pt x="216" y="50"/>
                  </a:lnTo>
                  <a:lnTo>
                    <a:pt x="205" y="55"/>
                  </a:lnTo>
                  <a:lnTo>
                    <a:pt x="193" y="60"/>
                  </a:lnTo>
                  <a:lnTo>
                    <a:pt x="180" y="65"/>
                  </a:lnTo>
                  <a:lnTo>
                    <a:pt x="167" y="68"/>
                  </a:lnTo>
                  <a:lnTo>
                    <a:pt x="155" y="70"/>
                  </a:lnTo>
                  <a:lnTo>
                    <a:pt x="129" y="75"/>
                  </a:lnTo>
                  <a:lnTo>
                    <a:pt x="104" y="78"/>
                  </a:lnTo>
                  <a:lnTo>
                    <a:pt x="76" y="80"/>
                  </a:lnTo>
                  <a:lnTo>
                    <a:pt x="51" y="80"/>
                  </a:lnTo>
                  <a:lnTo>
                    <a:pt x="0" y="80"/>
                  </a:lnTo>
                </a:path>
              </a:pathLst>
            </a:custGeom>
            <a:noFill/>
            <a:ln w="14605">
              <a:solidFill>
                <a:srgbClr val="99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40" name="Freeform 176">
              <a:extLst>
                <a:ext uri="{FF2B5EF4-FFF2-40B4-BE49-F238E27FC236}">
                  <a16:creationId xmlns:a16="http://schemas.microsoft.com/office/drawing/2014/main" id="{EB4AC709-617E-468E-81A4-9B828FB40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6" y="4050"/>
              <a:ext cx="421" cy="40"/>
            </a:xfrm>
            <a:custGeom>
              <a:avLst/>
              <a:gdLst>
                <a:gd name="T0" fmla="*/ 421 w 421"/>
                <a:gd name="T1" fmla="*/ 40 h 40"/>
                <a:gd name="T2" fmla="*/ 368 w 421"/>
                <a:gd name="T3" fmla="*/ 32 h 40"/>
                <a:gd name="T4" fmla="*/ 314 w 421"/>
                <a:gd name="T5" fmla="*/ 27 h 40"/>
                <a:gd name="T6" fmla="*/ 261 w 421"/>
                <a:gd name="T7" fmla="*/ 20 h 40"/>
                <a:gd name="T8" fmla="*/ 210 w 421"/>
                <a:gd name="T9" fmla="*/ 15 h 40"/>
                <a:gd name="T10" fmla="*/ 157 w 421"/>
                <a:gd name="T11" fmla="*/ 10 h 40"/>
                <a:gd name="T12" fmla="*/ 106 w 421"/>
                <a:gd name="T13" fmla="*/ 5 h 40"/>
                <a:gd name="T14" fmla="*/ 53 w 421"/>
                <a:gd name="T15" fmla="*/ 2 h 40"/>
                <a:gd name="T16" fmla="*/ 0 w 421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1" h="40">
                  <a:moveTo>
                    <a:pt x="421" y="40"/>
                  </a:moveTo>
                  <a:lnTo>
                    <a:pt x="368" y="32"/>
                  </a:lnTo>
                  <a:lnTo>
                    <a:pt x="314" y="27"/>
                  </a:lnTo>
                  <a:lnTo>
                    <a:pt x="261" y="20"/>
                  </a:lnTo>
                  <a:lnTo>
                    <a:pt x="210" y="15"/>
                  </a:lnTo>
                  <a:lnTo>
                    <a:pt x="157" y="10"/>
                  </a:lnTo>
                  <a:lnTo>
                    <a:pt x="106" y="5"/>
                  </a:lnTo>
                  <a:lnTo>
                    <a:pt x="53" y="2"/>
                  </a:lnTo>
                  <a:lnTo>
                    <a:pt x="0" y="0"/>
                  </a:lnTo>
                </a:path>
              </a:pathLst>
            </a:custGeom>
            <a:noFill/>
            <a:ln w="3048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41" name="Freeform 177">
              <a:extLst>
                <a:ext uri="{FF2B5EF4-FFF2-40B4-BE49-F238E27FC236}">
                  <a16:creationId xmlns:a16="http://schemas.microsoft.com/office/drawing/2014/main" id="{E9A1CC3D-BFF0-4B1D-8D17-5F8838A42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7" y="4428"/>
              <a:ext cx="276" cy="78"/>
            </a:xfrm>
            <a:custGeom>
              <a:avLst/>
              <a:gdLst>
                <a:gd name="T0" fmla="*/ 276 w 276"/>
                <a:gd name="T1" fmla="*/ 0 h 78"/>
                <a:gd name="T2" fmla="*/ 266 w 276"/>
                <a:gd name="T3" fmla="*/ 8 h 78"/>
                <a:gd name="T4" fmla="*/ 259 w 276"/>
                <a:gd name="T5" fmla="*/ 15 h 78"/>
                <a:gd name="T6" fmla="*/ 241 w 276"/>
                <a:gd name="T7" fmla="*/ 30 h 78"/>
                <a:gd name="T8" fmla="*/ 233 w 276"/>
                <a:gd name="T9" fmla="*/ 38 h 78"/>
                <a:gd name="T10" fmla="*/ 223 w 276"/>
                <a:gd name="T11" fmla="*/ 45 h 78"/>
                <a:gd name="T12" fmla="*/ 216 w 276"/>
                <a:gd name="T13" fmla="*/ 51 h 78"/>
                <a:gd name="T14" fmla="*/ 205 w 276"/>
                <a:gd name="T15" fmla="*/ 56 h 78"/>
                <a:gd name="T16" fmla="*/ 193 w 276"/>
                <a:gd name="T17" fmla="*/ 61 h 78"/>
                <a:gd name="T18" fmla="*/ 180 w 276"/>
                <a:gd name="T19" fmla="*/ 66 h 78"/>
                <a:gd name="T20" fmla="*/ 167 w 276"/>
                <a:gd name="T21" fmla="*/ 68 h 78"/>
                <a:gd name="T22" fmla="*/ 155 w 276"/>
                <a:gd name="T23" fmla="*/ 71 h 78"/>
                <a:gd name="T24" fmla="*/ 129 w 276"/>
                <a:gd name="T25" fmla="*/ 76 h 78"/>
                <a:gd name="T26" fmla="*/ 104 w 276"/>
                <a:gd name="T27" fmla="*/ 78 h 78"/>
                <a:gd name="T28" fmla="*/ 76 w 276"/>
                <a:gd name="T29" fmla="*/ 78 h 78"/>
                <a:gd name="T30" fmla="*/ 51 w 276"/>
                <a:gd name="T31" fmla="*/ 78 h 78"/>
                <a:gd name="T32" fmla="*/ 0 w 276"/>
                <a:gd name="T3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6" h="78">
                  <a:moveTo>
                    <a:pt x="276" y="0"/>
                  </a:moveTo>
                  <a:lnTo>
                    <a:pt x="266" y="8"/>
                  </a:lnTo>
                  <a:lnTo>
                    <a:pt x="259" y="15"/>
                  </a:lnTo>
                  <a:lnTo>
                    <a:pt x="241" y="30"/>
                  </a:lnTo>
                  <a:lnTo>
                    <a:pt x="233" y="38"/>
                  </a:lnTo>
                  <a:lnTo>
                    <a:pt x="223" y="45"/>
                  </a:lnTo>
                  <a:lnTo>
                    <a:pt x="216" y="51"/>
                  </a:lnTo>
                  <a:lnTo>
                    <a:pt x="205" y="56"/>
                  </a:lnTo>
                  <a:lnTo>
                    <a:pt x="193" y="61"/>
                  </a:lnTo>
                  <a:lnTo>
                    <a:pt x="180" y="66"/>
                  </a:lnTo>
                  <a:lnTo>
                    <a:pt x="167" y="68"/>
                  </a:lnTo>
                  <a:lnTo>
                    <a:pt x="155" y="71"/>
                  </a:lnTo>
                  <a:lnTo>
                    <a:pt x="129" y="76"/>
                  </a:lnTo>
                  <a:lnTo>
                    <a:pt x="104" y="78"/>
                  </a:lnTo>
                  <a:lnTo>
                    <a:pt x="76" y="78"/>
                  </a:lnTo>
                  <a:lnTo>
                    <a:pt x="51" y="78"/>
                  </a:lnTo>
                  <a:lnTo>
                    <a:pt x="0" y="78"/>
                  </a:lnTo>
                </a:path>
              </a:pathLst>
            </a:custGeom>
            <a:noFill/>
            <a:ln w="14605">
              <a:solidFill>
                <a:srgbClr val="99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42" name="Freeform 178">
              <a:extLst>
                <a:ext uri="{FF2B5EF4-FFF2-40B4-BE49-F238E27FC236}">
                  <a16:creationId xmlns:a16="http://schemas.microsoft.com/office/drawing/2014/main" id="{669F2E16-9E87-44EC-9C2A-F14CEBB21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6" y="4476"/>
              <a:ext cx="421" cy="40"/>
            </a:xfrm>
            <a:custGeom>
              <a:avLst/>
              <a:gdLst>
                <a:gd name="T0" fmla="*/ 421 w 421"/>
                <a:gd name="T1" fmla="*/ 40 h 40"/>
                <a:gd name="T2" fmla="*/ 368 w 421"/>
                <a:gd name="T3" fmla="*/ 33 h 40"/>
                <a:gd name="T4" fmla="*/ 314 w 421"/>
                <a:gd name="T5" fmla="*/ 28 h 40"/>
                <a:gd name="T6" fmla="*/ 261 w 421"/>
                <a:gd name="T7" fmla="*/ 20 h 40"/>
                <a:gd name="T8" fmla="*/ 210 w 421"/>
                <a:gd name="T9" fmla="*/ 15 h 40"/>
                <a:gd name="T10" fmla="*/ 157 w 421"/>
                <a:gd name="T11" fmla="*/ 8 h 40"/>
                <a:gd name="T12" fmla="*/ 106 w 421"/>
                <a:gd name="T13" fmla="*/ 5 h 40"/>
                <a:gd name="T14" fmla="*/ 53 w 421"/>
                <a:gd name="T15" fmla="*/ 0 h 40"/>
                <a:gd name="T16" fmla="*/ 0 w 421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1" h="40">
                  <a:moveTo>
                    <a:pt x="421" y="40"/>
                  </a:moveTo>
                  <a:lnTo>
                    <a:pt x="368" y="33"/>
                  </a:lnTo>
                  <a:lnTo>
                    <a:pt x="314" y="28"/>
                  </a:lnTo>
                  <a:lnTo>
                    <a:pt x="261" y="20"/>
                  </a:lnTo>
                  <a:lnTo>
                    <a:pt x="210" y="15"/>
                  </a:lnTo>
                  <a:lnTo>
                    <a:pt x="157" y="8"/>
                  </a:lnTo>
                  <a:lnTo>
                    <a:pt x="106" y="5"/>
                  </a:lnTo>
                  <a:lnTo>
                    <a:pt x="53" y="0"/>
                  </a:lnTo>
                  <a:lnTo>
                    <a:pt x="0" y="0"/>
                  </a:lnTo>
                </a:path>
              </a:pathLst>
            </a:custGeom>
            <a:noFill/>
            <a:ln w="3048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43" name="Freeform 179">
              <a:extLst>
                <a:ext uri="{FF2B5EF4-FFF2-40B4-BE49-F238E27FC236}">
                  <a16:creationId xmlns:a16="http://schemas.microsoft.com/office/drawing/2014/main" id="{655267C5-7461-4542-BCA0-8141125D5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7" y="4847"/>
              <a:ext cx="276" cy="78"/>
            </a:xfrm>
            <a:custGeom>
              <a:avLst/>
              <a:gdLst>
                <a:gd name="T0" fmla="*/ 276 w 276"/>
                <a:gd name="T1" fmla="*/ 0 h 78"/>
                <a:gd name="T2" fmla="*/ 266 w 276"/>
                <a:gd name="T3" fmla="*/ 5 h 78"/>
                <a:gd name="T4" fmla="*/ 259 w 276"/>
                <a:gd name="T5" fmla="*/ 13 h 78"/>
                <a:gd name="T6" fmla="*/ 241 w 276"/>
                <a:gd name="T7" fmla="*/ 28 h 78"/>
                <a:gd name="T8" fmla="*/ 233 w 276"/>
                <a:gd name="T9" fmla="*/ 35 h 78"/>
                <a:gd name="T10" fmla="*/ 223 w 276"/>
                <a:gd name="T11" fmla="*/ 43 h 78"/>
                <a:gd name="T12" fmla="*/ 216 w 276"/>
                <a:gd name="T13" fmla="*/ 50 h 78"/>
                <a:gd name="T14" fmla="*/ 205 w 276"/>
                <a:gd name="T15" fmla="*/ 55 h 78"/>
                <a:gd name="T16" fmla="*/ 193 w 276"/>
                <a:gd name="T17" fmla="*/ 60 h 78"/>
                <a:gd name="T18" fmla="*/ 180 w 276"/>
                <a:gd name="T19" fmla="*/ 63 h 78"/>
                <a:gd name="T20" fmla="*/ 167 w 276"/>
                <a:gd name="T21" fmla="*/ 68 h 78"/>
                <a:gd name="T22" fmla="*/ 155 w 276"/>
                <a:gd name="T23" fmla="*/ 71 h 78"/>
                <a:gd name="T24" fmla="*/ 129 w 276"/>
                <a:gd name="T25" fmla="*/ 73 h 78"/>
                <a:gd name="T26" fmla="*/ 104 w 276"/>
                <a:gd name="T27" fmla="*/ 76 h 78"/>
                <a:gd name="T28" fmla="*/ 76 w 276"/>
                <a:gd name="T29" fmla="*/ 78 h 78"/>
                <a:gd name="T30" fmla="*/ 51 w 276"/>
                <a:gd name="T31" fmla="*/ 78 h 78"/>
                <a:gd name="T32" fmla="*/ 0 w 276"/>
                <a:gd name="T3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6" h="78">
                  <a:moveTo>
                    <a:pt x="276" y="0"/>
                  </a:moveTo>
                  <a:lnTo>
                    <a:pt x="266" y="5"/>
                  </a:lnTo>
                  <a:lnTo>
                    <a:pt x="259" y="13"/>
                  </a:lnTo>
                  <a:lnTo>
                    <a:pt x="241" y="28"/>
                  </a:lnTo>
                  <a:lnTo>
                    <a:pt x="233" y="35"/>
                  </a:lnTo>
                  <a:lnTo>
                    <a:pt x="223" y="43"/>
                  </a:lnTo>
                  <a:lnTo>
                    <a:pt x="216" y="50"/>
                  </a:lnTo>
                  <a:lnTo>
                    <a:pt x="205" y="55"/>
                  </a:lnTo>
                  <a:lnTo>
                    <a:pt x="193" y="60"/>
                  </a:lnTo>
                  <a:lnTo>
                    <a:pt x="180" y="63"/>
                  </a:lnTo>
                  <a:lnTo>
                    <a:pt x="167" y="68"/>
                  </a:lnTo>
                  <a:lnTo>
                    <a:pt x="155" y="71"/>
                  </a:lnTo>
                  <a:lnTo>
                    <a:pt x="129" y="73"/>
                  </a:lnTo>
                  <a:lnTo>
                    <a:pt x="104" y="76"/>
                  </a:lnTo>
                  <a:lnTo>
                    <a:pt x="76" y="78"/>
                  </a:lnTo>
                  <a:lnTo>
                    <a:pt x="51" y="78"/>
                  </a:lnTo>
                  <a:lnTo>
                    <a:pt x="0" y="78"/>
                  </a:lnTo>
                </a:path>
              </a:pathLst>
            </a:custGeom>
            <a:noFill/>
            <a:ln w="14605">
              <a:solidFill>
                <a:srgbClr val="99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44" name="Freeform 180">
              <a:extLst>
                <a:ext uri="{FF2B5EF4-FFF2-40B4-BE49-F238E27FC236}">
                  <a16:creationId xmlns:a16="http://schemas.microsoft.com/office/drawing/2014/main" id="{A12475DA-78A3-4990-B9A3-7945745D5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6" y="4895"/>
              <a:ext cx="421" cy="38"/>
            </a:xfrm>
            <a:custGeom>
              <a:avLst/>
              <a:gdLst>
                <a:gd name="T0" fmla="*/ 421 w 421"/>
                <a:gd name="T1" fmla="*/ 38 h 38"/>
                <a:gd name="T2" fmla="*/ 368 w 421"/>
                <a:gd name="T3" fmla="*/ 33 h 38"/>
                <a:gd name="T4" fmla="*/ 314 w 421"/>
                <a:gd name="T5" fmla="*/ 25 h 38"/>
                <a:gd name="T6" fmla="*/ 261 w 421"/>
                <a:gd name="T7" fmla="*/ 20 h 38"/>
                <a:gd name="T8" fmla="*/ 210 w 421"/>
                <a:gd name="T9" fmla="*/ 12 h 38"/>
                <a:gd name="T10" fmla="*/ 157 w 421"/>
                <a:gd name="T11" fmla="*/ 7 h 38"/>
                <a:gd name="T12" fmla="*/ 106 w 421"/>
                <a:gd name="T13" fmla="*/ 2 h 38"/>
                <a:gd name="T14" fmla="*/ 53 w 421"/>
                <a:gd name="T15" fmla="*/ 0 h 38"/>
                <a:gd name="T16" fmla="*/ 0 w 42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1" h="38">
                  <a:moveTo>
                    <a:pt x="421" y="38"/>
                  </a:moveTo>
                  <a:lnTo>
                    <a:pt x="368" y="33"/>
                  </a:lnTo>
                  <a:lnTo>
                    <a:pt x="314" y="25"/>
                  </a:lnTo>
                  <a:lnTo>
                    <a:pt x="261" y="20"/>
                  </a:lnTo>
                  <a:lnTo>
                    <a:pt x="210" y="12"/>
                  </a:lnTo>
                  <a:lnTo>
                    <a:pt x="157" y="7"/>
                  </a:lnTo>
                  <a:lnTo>
                    <a:pt x="106" y="2"/>
                  </a:lnTo>
                  <a:lnTo>
                    <a:pt x="53" y="0"/>
                  </a:lnTo>
                  <a:lnTo>
                    <a:pt x="0" y="0"/>
                  </a:lnTo>
                </a:path>
              </a:pathLst>
            </a:custGeom>
            <a:noFill/>
            <a:ln w="3048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1445" name="Text Box 181">
            <a:extLst>
              <a:ext uri="{FF2B5EF4-FFF2-40B4-BE49-F238E27FC236}">
                <a16:creationId xmlns:a16="http://schemas.microsoft.com/office/drawing/2014/main" id="{9D802014-B1E0-4FC8-9FDD-8FD146DA3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5238" y="1412875"/>
            <a:ext cx="316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altLang="sv-SE" b="1"/>
              <a:t>D-koppling (triangel / delta)</a:t>
            </a:r>
            <a:endParaRPr lang="sv-SE" altLang="sv-SE"/>
          </a:p>
        </p:txBody>
      </p:sp>
      <p:grpSp>
        <p:nvGrpSpPr>
          <p:cNvPr id="11446" name="Group 182">
            <a:extLst>
              <a:ext uri="{FF2B5EF4-FFF2-40B4-BE49-F238E27FC236}">
                <a16:creationId xmlns:a16="http://schemas.microsoft.com/office/drawing/2014/main" id="{D521AB42-E2EF-4114-8A7D-00D73C354F7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03800" y="2205038"/>
            <a:ext cx="2041525" cy="1095375"/>
            <a:chOff x="1418" y="7026"/>
            <a:chExt cx="3214" cy="1723"/>
          </a:xfrm>
        </p:grpSpPr>
        <p:sp>
          <p:nvSpPr>
            <p:cNvPr id="11447" name="AutoShape 183">
              <a:extLst>
                <a:ext uri="{FF2B5EF4-FFF2-40B4-BE49-F238E27FC236}">
                  <a16:creationId xmlns:a16="http://schemas.microsoft.com/office/drawing/2014/main" id="{2B1EA181-B385-4F61-9F2D-86B04A73015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18" y="7026"/>
              <a:ext cx="3214" cy="1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48" name="Rectangle 184">
              <a:extLst>
                <a:ext uri="{FF2B5EF4-FFF2-40B4-BE49-F238E27FC236}">
                  <a16:creationId xmlns:a16="http://schemas.microsoft.com/office/drawing/2014/main" id="{C3DCF21B-F6B1-48EE-9F60-2DFA0C37B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5" y="7091"/>
              <a:ext cx="160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100">
                  <a:solidFill>
                    <a:srgbClr val="000000"/>
                  </a:solidFill>
                  <a:ea typeface="SimSun" panose="02010600030101010101" pitchFamily="2" charset="-122"/>
                </a:rPr>
                <a:t>U</a:t>
              </a:r>
              <a:endParaRPr lang="sv-SE" altLang="sv-SE"/>
            </a:p>
          </p:txBody>
        </p:sp>
        <p:sp>
          <p:nvSpPr>
            <p:cNvPr id="11449" name="Rectangle 185">
              <a:extLst>
                <a:ext uri="{FF2B5EF4-FFF2-40B4-BE49-F238E27FC236}">
                  <a16:creationId xmlns:a16="http://schemas.microsoft.com/office/drawing/2014/main" id="{6FA0068E-5425-4798-88A1-FDEB45E77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" y="7226"/>
              <a:ext cx="7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700">
                  <a:solidFill>
                    <a:srgbClr val="000000"/>
                  </a:solidFill>
                  <a:ea typeface="SimSun" panose="02010600030101010101" pitchFamily="2" charset="-122"/>
                </a:rPr>
                <a:t>1</a:t>
              </a:r>
              <a:endParaRPr lang="sv-SE" altLang="sv-SE"/>
            </a:p>
          </p:txBody>
        </p:sp>
        <p:sp>
          <p:nvSpPr>
            <p:cNvPr id="11450" name="Rectangle 186">
              <a:extLst>
                <a:ext uri="{FF2B5EF4-FFF2-40B4-BE49-F238E27FC236}">
                  <a16:creationId xmlns:a16="http://schemas.microsoft.com/office/drawing/2014/main" id="{022ADBE7-2D3F-4A32-AA32-9AD47947DC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5" y="7725"/>
              <a:ext cx="148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100">
                  <a:solidFill>
                    <a:srgbClr val="000000"/>
                  </a:solidFill>
                  <a:ea typeface="SimSun" panose="02010600030101010101" pitchFamily="2" charset="-122"/>
                </a:rPr>
                <a:t>V</a:t>
              </a:r>
              <a:endParaRPr lang="sv-SE" altLang="sv-SE"/>
            </a:p>
          </p:txBody>
        </p:sp>
        <p:sp>
          <p:nvSpPr>
            <p:cNvPr id="11451" name="Rectangle 187">
              <a:extLst>
                <a:ext uri="{FF2B5EF4-FFF2-40B4-BE49-F238E27FC236}">
                  <a16:creationId xmlns:a16="http://schemas.microsoft.com/office/drawing/2014/main" id="{AFD975D0-BCB2-400E-800E-A8913A10A1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0" y="7858"/>
              <a:ext cx="7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700">
                  <a:solidFill>
                    <a:srgbClr val="000000"/>
                  </a:solidFill>
                  <a:ea typeface="SimSun" panose="02010600030101010101" pitchFamily="2" charset="-122"/>
                </a:rPr>
                <a:t>1</a:t>
              </a:r>
              <a:endParaRPr lang="sv-SE" altLang="sv-SE"/>
            </a:p>
          </p:txBody>
        </p:sp>
        <p:sp>
          <p:nvSpPr>
            <p:cNvPr id="11452" name="Rectangle 188">
              <a:extLst>
                <a:ext uri="{FF2B5EF4-FFF2-40B4-BE49-F238E27FC236}">
                  <a16:creationId xmlns:a16="http://schemas.microsoft.com/office/drawing/2014/main" id="{56AF7223-3A69-45F7-89F0-6C8A89B7D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5" y="8354"/>
              <a:ext cx="208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100">
                  <a:solidFill>
                    <a:srgbClr val="000000"/>
                  </a:solidFill>
                  <a:ea typeface="SimSun" panose="02010600030101010101" pitchFamily="2" charset="-122"/>
                </a:rPr>
                <a:t>W</a:t>
              </a:r>
              <a:endParaRPr lang="sv-SE" altLang="sv-SE"/>
            </a:p>
          </p:txBody>
        </p:sp>
        <p:sp>
          <p:nvSpPr>
            <p:cNvPr id="11453" name="Rectangle 189">
              <a:extLst>
                <a:ext uri="{FF2B5EF4-FFF2-40B4-BE49-F238E27FC236}">
                  <a16:creationId xmlns:a16="http://schemas.microsoft.com/office/drawing/2014/main" id="{9980759F-FE02-4DD3-AF9F-5060001B0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5" y="8487"/>
              <a:ext cx="7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700">
                  <a:solidFill>
                    <a:srgbClr val="000000"/>
                  </a:solidFill>
                  <a:ea typeface="SimSun" panose="02010600030101010101" pitchFamily="2" charset="-122"/>
                </a:rPr>
                <a:t>1</a:t>
              </a:r>
              <a:endParaRPr lang="sv-SE" altLang="sv-SE"/>
            </a:p>
          </p:txBody>
        </p:sp>
        <p:sp>
          <p:nvSpPr>
            <p:cNvPr id="11454" name="Rectangle 190">
              <a:extLst>
                <a:ext uri="{FF2B5EF4-FFF2-40B4-BE49-F238E27FC236}">
                  <a16:creationId xmlns:a16="http://schemas.microsoft.com/office/drawing/2014/main" id="{5476AE8F-C5D8-4A8A-9D43-B7D1C93F3F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7745"/>
              <a:ext cx="160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100">
                  <a:solidFill>
                    <a:srgbClr val="000000"/>
                  </a:solidFill>
                  <a:ea typeface="SimSun" panose="02010600030101010101" pitchFamily="2" charset="-122"/>
                </a:rPr>
                <a:t>U</a:t>
              </a:r>
              <a:endParaRPr lang="sv-SE" altLang="sv-SE"/>
            </a:p>
          </p:txBody>
        </p:sp>
        <p:sp>
          <p:nvSpPr>
            <p:cNvPr id="11455" name="Rectangle 191">
              <a:extLst>
                <a:ext uri="{FF2B5EF4-FFF2-40B4-BE49-F238E27FC236}">
                  <a16:creationId xmlns:a16="http://schemas.microsoft.com/office/drawing/2014/main" id="{E60C43D7-3BFF-4515-A830-73B312B6B0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0" y="7878"/>
              <a:ext cx="77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700">
                  <a:solidFill>
                    <a:srgbClr val="000000"/>
                  </a:solidFill>
                  <a:ea typeface="SimSun" panose="02010600030101010101" pitchFamily="2" charset="-122"/>
                </a:rPr>
                <a:t>2</a:t>
              </a:r>
              <a:endParaRPr lang="sv-SE" altLang="sv-SE"/>
            </a:p>
          </p:txBody>
        </p:sp>
        <p:sp>
          <p:nvSpPr>
            <p:cNvPr id="11456" name="Rectangle 192">
              <a:extLst>
                <a:ext uri="{FF2B5EF4-FFF2-40B4-BE49-F238E27FC236}">
                  <a16:creationId xmlns:a16="http://schemas.microsoft.com/office/drawing/2014/main" id="{8ABE04CF-8B3F-4709-AA70-6DFE58CC9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8377"/>
              <a:ext cx="147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100">
                  <a:solidFill>
                    <a:srgbClr val="000000"/>
                  </a:solidFill>
                  <a:ea typeface="SimSun" panose="02010600030101010101" pitchFamily="2" charset="-122"/>
                </a:rPr>
                <a:t>V</a:t>
              </a:r>
              <a:endParaRPr lang="sv-SE" altLang="sv-SE"/>
            </a:p>
          </p:txBody>
        </p:sp>
        <p:sp>
          <p:nvSpPr>
            <p:cNvPr id="11457" name="Rectangle 193">
              <a:extLst>
                <a:ext uri="{FF2B5EF4-FFF2-40B4-BE49-F238E27FC236}">
                  <a16:creationId xmlns:a16="http://schemas.microsoft.com/office/drawing/2014/main" id="{319DA4DA-77BA-4DEC-A4E6-27F87EF1F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7" y="8509"/>
              <a:ext cx="78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700">
                  <a:solidFill>
                    <a:srgbClr val="000000"/>
                  </a:solidFill>
                  <a:ea typeface="SimSun" panose="02010600030101010101" pitchFamily="2" charset="-122"/>
                </a:rPr>
                <a:t>2</a:t>
              </a:r>
              <a:endParaRPr lang="sv-SE" altLang="sv-SE"/>
            </a:p>
          </p:txBody>
        </p:sp>
        <p:sp>
          <p:nvSpPr>
            <p:cNvPr id="11458" name="Rectangle 194">
              <a:extLst>
                <a:ext uri="{FF2B5EF4-FFF2-40B4-BE49-F238E27FC236}">
                  <a16:creationId xmlns:a16="http://schemas.microsoft.com/office/drawing/2014/main" id="{9D1D2DAA-3933-4BBC-91A3-D1AC66AC9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7136"/>
              <a:ext cx="207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100">
                  <a:solidFill>
                    <a:srgbClr val="000000"/>
                  </a:solidFill>
                  <a:ea typeface="SimSun" panose="02010600030101010101" pitchFamily="2" charset="-122"/>
                </a:rPr>
                <a:t>W</a:t>
              </a:r>
              <a:endParaRPr lang="sv-SE" altLang="sv-SE"/>
            </a:p>
          </p:txBody>
        </p:sp>
        <p:sp>
          <p:nvSpPr>
            <p:cNvPr id="11459" name="Rectangle 195">
              <a:extLst>
                <a:ext uri="{FF2B5EF4-FFF2-40B4-BE49-F238E27FC236}">
                  <a16:creationId xmlns:a16="http://schemas.microsoft.com/office/drawing/2014/main" id="{01411DA3-B882-4C97-8537-89A16901F3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5" y="7268"/>
              <a:ext cx="77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700">
                  <a:solidFill>
                    <a:srgbClr val="000000"/>
                  </a:solidFill>
                  <a:ea typeface="SimSun" panose="02010600030101010101" pitchFamily="2" charset="-122"/>
                </a:rPr>
                <a:t>2</a:t>
              </a:r>
              <a:endParaRPr lang="sv-SE" altLang="sv-SE"/>
            </a:p>
          </p:txBody>
        </p:sp>
        <p:sp>
          <p:nvSpPr>
            <p:cNvPr id="11460" name="Freeform 196">
              <a:extLst>
                <a:ext uri="{FF2B5EF4-FFF2-40B4-BE49-F238E27FC236}">
                  <a16:creationId xmlns:a16="http://schemas.microsoft.com/office/drawing/2014/main" id="{3C6AD4E8-3467-4AD8-83F7-ECBB203C0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7972"/>
              <a:ext cx="639" cy="457"/>
            </a:xfrm>
            <a:custGeom>
              <a:avLst/>
              <a:gdLst>
                <a:gd name="T0" fmla="*/ 89 w 639"/>
                <a:gd name="T1" fmla="*/ 0 h 457"/>
                <a:gd name="T2" fmla="*/ 0 w 639"/>
                <a:gd name="T3" fmla="*/ 184 h 457"/>
                <a:gd name="T4" fmla="*/ 547 w 639"/>
                <a:gd name="T5" fmla="*/ 457 h 457"/>
                <a:gd name="T6" fmla="*/ 639 w 639"/>
                <a:gd name="T7" fmla="*/ 273 h 457"/>
                <a:gd name="T8" fmla="*/ 89 w 639"/>
                <a:gd name="T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457">
                  <a:moveTo>
                    <a:pt x="89" y="0"/>
                  </a:moveTo>
                  <a:lnTo>
                    <a:pt x="0" y="184"/>
                  </a:lnTo>
                  <a:lnTo>
                    <a:pt x="547" y="457"/>
                  </a:lnTo>
                  <a:lnTo>
                    <a:pt x="639" y="27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61" name="Freeform 197">
              <a:extLst>
                <a:ext uri="{FF2B5EF4-FFF2-40B4-BE49-F238E27FC236}">
                  <a16:creationId xmlns:a16="http://schemas.microsoft.com/office/drawing/2014/main" id="{F2708BD4-53A2-4BA0-BBE8-D6A0F2A77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7972"/>
              <a:ext cx="639" cy="457"/>
            </a:xfrm>
            <a:custGeom>
              <a:avLst/>
              <a:gdLst>
                <a:gd name="T0" fmla="*/ 89 w 639"/>
                <a:gd name="T1" fmla="*/ 0 h 457"/>
                <a:gd name="T2" fmla="*/ 0 w 639"/>
                <a:gd name="T3" fmla="*/ 184 h 457"/>
                <a:gd name="T4" fmla="*/ 547 w 639"/>
                <a:gd name="T5" fmla="*/ 457 h 457"/>
                <a:gd name="T6" fmla="*/ 639 w 639"/>
                <a:gd name="T7" fmla="*/ 273 h 457"/>
                <a:gd name="T8" fmla="*/ 89 w 639"/>
                <a:gd name="T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457">
                  <a:moveTo>
                    <a:pt x="89" y="0"/>
                  </a:moveTo>
                  <a:lnTo>
                    <a:pt x="0" y="184"/>
                  </a:lnTo>
                  <a:lnTo>
                    <a:pt x="547" y="457"/>
                  </a:lnTo>
                  <a:lnTo>
                    <a:pt x="639" y="273"/>
                  </a:lnTo>
                  <a:lnTo>
                    <a:pt x="89" y="0"/>
                  </a:lnTo>
                  <a:close/>
                </a:path>
              </a:pathLst>
            </a:custGeom>
            <a:noFill/>
            <a:ln w="698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62" name="Line 198">
              <a:extLst>
                <a:ext uri="{FF2B5EF4-FFF2-40B4-BE49-F238E27FC236}">
                  <a16:creationId xmlns:a16="http://schemas.microsoft.com/office/drawing/2014/main" id="{1DD4D5BC-CC2E-4551-8BB5-B97420BDBB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8" y="7869"/>
              <a:ext cx="1254" cy="619"/>
            </a:xfrm>
            <a:prstGeom prst="line">
              <a:avLst/>
            </a:prstGeom>
            <a:noFill/>
            <a:ln w="698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63" name="Freeform 199">
              <a:extLst>
                <a:ext uri="{FF2B5EF4-FFF2-40B4-BE49-F238E27FC236}">
                  <a16:creationId xmlns:a16="http://schemas.microsoft.com/office/drawing/2014/main" id="{1A04CE6A-794F-41EB-9858-9064A78FD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7346"/>
              <a:ext cx="639" cy="457"/>
            </a:xfrm>
            <a:custGeom>
              <a:avLst/>
              <a:gdLst>
                <a:gd name="T0" fmla="*/ 89 w 639"/>
                <a:gd name="T1" fmla="*/ 0 h 457"/>
                <a:gd name="T2" fmla="*/ 0 w 639"/>
                <a:gd name="T3" fmla="*/ 184 h 457"/>
                <a:gd name="T4" fmla="*/ 547 w 639"/>
                <a:gd name="T5" fmla="*/ 457 h 457"/>
                <a:gd name="T6" fmla="*/ 639 w 639"/>
                <a:gd name="T7" fmla="*/ 273 h 457"/>
                <a:gd name="T8" fmla="*/ 89 w 639"/>
                <a:gd name="T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457">
                  <a:moveTo>
                    <a:pt x="89" y="0"/>
                  </a:moveTo>
                  <a:lnTo>
                    <a:pt x="0" y="184"/>
                  </a:lnTo>
                  <a:lnTo>
                    <a:pt x="547" y="457"/>
                  </a:lnTo>
                  <a:lnTo>
                    <a:pt x="639" y="27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64" name="Freeform 200">
              <a:extLst>
                <a:ext uri="{FF2B5EF4-FFF2-40B4-BE49-F238E27FC236}">
                  <a16:creationId xmlns:a16="http://schemas.microsoft.com/office/drawing/2014/main" id="{E981F231-DC9C-4A7B-8D19-9103A60BC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7346"/>
              <a:ext cx="639" cy="457"/>
            </a:xfrm>
            <a:custGeom>
              <a:avLst/>
              <a:gdLst>
                <a:gd name="T0" fmla="*/ 89 w 639"/>
                <a:gd name="T1" fmla="*/ 0 h 457"/>
                <a:gd name="T2" fmla="*/ 0 w 639"/>
                <a:gd name="T3" fmla="*/ 184 h 457"/>
                <a:gd name="T4" fmla="*/ 547 w 639"/>
                <a:gd name="T5" fmla="*/ 457 h 457"/>
                <a:gd name="T6" fmla="*/ 639 w 639"/>
                <a:gd name="T7" fmla="*/ 273 h 457"/>
                <a:gd name="T8" fmla="*/ 89 w 639"/>
                <a:gd name="T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457">
                  <a:moveTo>
                    <a:pt x="89" y="0"/>
                  </a:moveTo>
                  <a:lnTo>
                    <a:pt x="0" y="184"/>
                  </a:lnTo>
                  <a:lnTo>
                    <a:pt x="547" y="457"/>
                  </a:lnTo>
                  <a:lnTo>
                    <a:pt x="639" y="273"/>
                  </a:lnTo>
                  <a:lnTo>
                    <a:pt x="89" y="0"/>
                  </a:lnTo>
                  <a:close/>
                </a:path>
              </a:pathLst>
            </a:custGeom>
            <a:noFill/>
            <a:ln w="698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65" name="Line 201">
              <a:extLst>
                <a:ext uri="{FF2B5EF4-FFF2-40B4-BE49-F238E27FC236}">
                  <a16:creationId xmlns:a16="http://schemas.microsoft.com/office/drawing/2014/main" id="{DF3A5723-597D-4FD9-B267-6FB0604EA9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8" y="7243"/>
              <a:ext cx="1254" cy="622"/>
            </a:xfrm>
            <a:prstGeom prst="line">
              <a:avLst/>
            </a:prstGeom>
            <a:noFill/>
            <a:ln w="698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66" name="Freeform 202">
              <a:extLst>
                <a:ext uri="{FF2B5EF4-FFF2-40B4-BE49-F238E27FC236}">
                  <a16:creationId xmlns:a16="http://schemas.microsoft.com/office/drawing/2014/main" id="{C6272D36-5495-4555-9EBD-F490BF382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7571"/>
              <a:ext cx="568" cy="585"/>
            </a:xfrm>
            <a:custGeom>
              <a:avLst/>
              <a:gdLst>
                <a:gd name="T0" fmla="*/ 0 w 568"/>
                <a:gd name="T1" fmla="*/ 442 h 585"/>
                <a:gd name="T2" fmla="*/ 147 w 568"/>
                <a:gd name="T3" fmla="*/ 585 h 585"/>
                <a:gd name="T4" fmla="*/ 568 w 568"/>
                <a:gd name="T5" fmla="*/ 140 h 585"/>
                <a:gd name="T6" fmla="*/ 420 w 568"/>
                <a:gd name="T7" fmla="*/ 0 h 585"/>
                <a:gd name="T8" fmla="*/ 0 w 568"/>
                <a:gd name="T9" fmla="*/ 442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8" h="585">
                  <a:moveTo>
                    <a:pt x="0" y="442"/>
                  </a:moveTo>
                  <a:lnTo>
                    <a:pt x="147" y="585"/>
                  </a:lnTo>
                  <a:lnTo>
                    <a:pt x="568" y="140"/>
                  </a:lnTo>
                  <a:lnTo>
                    <a:pt x="420" y="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67" name="Freeform 203">
              <a:extLst>
                <a:ext uri="{FF2B5EF4-FFF2-40B4-BE49-F238E27FC236}">
                  <a16:creationId xmlns:a16="http://schemas.microsoft.com/office/drawing/2014/main" id="{F8476443-D5D7-4854-82C6-3B0D4A065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7571"/>
              <a:ext cx="568" cy="585"/>
            </a:xfrm>
            <a:custGeom>
              <a:avLst/>
              <a:gdLst>
                <a:gd name="T0" fmla="*/ 0 w 568"/>
                <a:gd name="T1" fmla="*/ 442 h 585"/>
                <a:gd name="T2" fmla="*/ 147 w 568"/>
                <a:gd name="T3" fmla="*/ 585 h 585"/>
                <a:gd name="T4" fmla="*/ 568 w 568"/>
                <a:gd name="T5" fmla="*/ 140 h 585"/>
                <a:gd name="T6" fmla="*/ 420 w 568"/>
                <a:gd name="T7" fmla="*/ 0 h 585"/>
                <a:gd name="T8" fmla="*/ 0 w 568"/>
                <a:gd name="T9" fmla="*/ 442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8" h="585">
                  <a:moveTo>
                    <a:pt x="0" y="442"/>
                  </a:moveTo>
                  <a:lnTo>
                    <a:pt x="147" y="585"/>
                  </a:lnTo>
                  <a:lnTo>
                    <a:pt x="568" y="140"/>
                  </a:lnTo>
                  <a:lnTo>
                    <a:pt x="420" y="0"/>
                  </a:lnTo>
                  <a:lnTo>
                    <a:pt x="0" y="442"/>
                  </a:lnTo>
                  <a:close/>
                </a:path>
              </a:pathLst>
            </a:custGeom>
            <a:noFill/>
            <a:ln w="698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68" name="Line 204">
              <a:extLst>
                <a:ext uri="{FF2B5EF4-FFF2-40B4-BE49-F238E27FC236}">
                  <a16:creationId xmlns:a16="http://schemas.microsoft.com/office/drawing/2014/main" id="{ACB74217-A414-4805-ACE6-DD6E97B45C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43" y="7258"/>
              <a:ext cx="1207" cy="1189"/>
            </a:xfrm>
            <a:prstGeom prst="line">
              <a:avLst/>
            </a:prstGeom>
            <a:noFill/>
            <a:ln w="698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69" name="Freeform 205">
              <a:extLst>
                <a:ext uri="{FF2B5EF4-FFF2-40B4-BE49-F238E27FC236}">
                  <a16:creationId xmlns:a16="http://schemas.microsoft.com/office/drawing/2014/main" id="{7F3EE3B5-6189-475A-8131-7B30E31ED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" y="7799"/>
              <a:ext cx="151" cy="147"/>
            </a:xfrm>
            <a:custGeom>
              <a:avLst/>
              <a:gdLst>
                <a:gd name="T0" fmla="*/ 77 w 151"/>
                <a:gd name="T1" fmla="*/ 0 h 147"/>
                <a:gd name="T2" fmla="*/ 59 w 151"/>
                <a:gd name="T3" fmla="*/ 0 h 147"/>
                <a:gd name="T4" fmla="*/ 48 w 151"/>
                <a:gd name="T5" fmla="*/ 4 h 147"/>
                <a:gd name="T6" fmla="*/ 33 w 151"/>
                <a:gd name="T7" fmla="*/ 11 h 147"/>
                <a:gd name="T8" fmla="*/ 22 w 151"/>
                <a:gd name="T9" fmla="*/ 19 h 147"/>
                <a:gd name="T10" fmla="*/ 15 w 151"/>
                <a:gd name="T11" fmla="*/ 30 h 147"/>
                <a:gd name="T12" fmla="*/ 7 w 151"/>
                <a:gd name="T13" fmla="*/ 44 h 147"/>
                <a:gd name="T14" fmla="*/ 4 w 151"/>
                <a:gd name="T15" fmla="*/ 59 h 147"/>
                <a:gd name="T16" fmla="*/ 0 w 151"/>
                <a:gd name="T17" fmla="*/ 74 h 147"/>
                <a:gd name="T18" fmla="*/ 4 w 151"/>
                <a:gd name="T19" fmla="*/ 89 h 147"/>
                <a:gd name="T20" fmla="*/ 7 w 151"/>
                <a:gd name="T21" fmla="*/ 100 h 147"/>
                <a:gd name="T22" fmla="*/ 15 w 151"/>
                <a:gd name="T23" fmla="*/ 114 h 147"/>
                <a:gd name="T24" fmla="*/ 22 w 151"/>
                <a:gd name="T25" fmla="*/ 125 h 147"/>
                <a:gd name="T26" fmla="*/ 33 w 151"/>
                <a:gd name="T27" fmla="*/ 133 h 147"/>
                <a:gd name="T28" fmla="*/ 48 w 151"/>
                <a:gd name="T29" fmla="*/ 140 h 147"/>
                <a:gd name="T30" fmla="*/ 59 w 151"/>
                <a:gd name="T31" fmla="*/ 144 h 147"/>
                <a:gd name="T32" fmla="*/ 77 w 151"/>
                <a:gd name="T33" fmla="*/ 147 h 147"/>
                <a:gd name="T34" fmla="*/ 92 w 151"/>
                <a:gd name="T35" fmla="*/ 144 h 147"/>
                <a:gd name="T36" fmla="*/ 103 w 151"/>
                <a:gd name="T37" fmla="*/ 140 h 147"/>
                <a:gd name="T38" fmla="*/ 118 w 151"/>
                <a:gd name="T39" fmla="*/ 133 h 147"/>
                <a:gd name="T40" fmla="*/ 129 w 151"/>
                <a:gd name="T41" fmla="*/ 125 h 147"/>
                <a:gd name="T42" fmla="*/ 136 w 151"/>
                <a:gd name="T43" fmla="*/ 114 h 147"/>
                <a:gd name="T44" fmla="*/ 144 w 151"/>
                <a:gd name="T45" fmla="*/ 100 h 147"/>
                <a:gd name="T46" fmla="*/ 147 w 151"/>
                <a:gd name="T47" fmla="*/ 89 h 147"/>
                <a:gd name="T48" fmla="*/ 151 w 151"/>
                <a:gd name="T49" fmla="*/ 74 h 147"/>
                <a:gd name="T50" fmla="*/ 147 w 151"/>
                <a:gd name="T51" fmla="*/ 59 h 147"/>
                <a:gd name="T52" fmla="*/ 144 w 151"/>
                <a:gd name="T53" fmla="*/ 44 h 147"/>
                <a:gd name="T54" fmla="*/ 136 w 151"/>
                <a:gd name="T55" fmla="*/ 30 h 147"/>
                <a:gd name="T56" fmla="*/ 129 w 151"/>
                <a:gd name="T57" fmla="*/ 19 h 147"/>
                <a:gd name="T58" fmla="*/ 118 w 151"/>
                <a:gd name="T59" fmla="*/ 11 h 147"/>
                <a:gd name="T60" fmla="*/ 103 w 151"/>
                <a:gd name="T61" fmla="*/ 4 h 147"/>
                <a:gd name="T62" fmla="*/ 92 w 151"/>
                <a:gd name="T63" fmla="*/ 0 h 147"/>
                <a:gd name="T64" fmla="*/ 77 w 151"/>
                <a:gd name="T6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" h="147">
                  <a:moveTo>
                    <a:pt x="77" y="0"/>
                  </a:moveTo>
                  <a:lnTo>
                    <a:pt x="59" y="0"/>
                  </a:lnTo>
                  <a:lnTo>
                    <a:pt x="48" y="4"/>
                  </a:lnTo>
                  <a:lnTo>
                    <a:pt x="33" y="11"/>
                  </a:lnTo>
                  <a:lnTo>
                    <a:pt x="22" y="19"/>
                  </a:lnTo>
                  <a:lnTo>
                    <a:pt x="15" y="30"/>
                  </a:lnTo>
                  <a:lnTo>
                    <a:pt x="7" y="44"/>
                  </a:lnTo>
                  <a:lnTo>
                    <a:pt x="4" y="59"/>
                  </a:lnTo>
                  <a:lnTo>
                    <a:pt x="0" y="74"/>
                  </a:lnTo>
                  <a:lnTo>
                    <a:pt x="4" y="89"/>
                  </a:lnTo>
                  <a:lnTo>
                    <a:pt x="7" y="100"/>
                  </a:lnTo>
                  <a:lnTo>
                    <a:pt x="15" y="114"/>
                  </a:lnTo>
                  <a:lnTo>
                    <a:pt x="22" y="125"/>
                  </a:lnTo>
                  <a:lnTo>
                    <a:pt x="33" y="133"/>
                  </a:lnTo>
                  <a:lnTo>
                    <a:pt x="48" y="140"/>
                  </a:lnTo>
                  <a:lnTo>
                    <a:pt x="59" y="144"/>
                  </a:lnTo>
                  <a:lnTo>
                    <a:pt x="77" y="147"/>
                  </a:lnTo>
                  <a:lnTo>
                    <a:pt x="92" y="144"/>
                  </a:lnTo>
                  <a:lnTo>
                    <a:pt x="103" y="140"/>
                  </a:lnTo>
                  <a:lnTo>
                    <a:pt x="118" y="133"/>
                  </a:lnTo>
                  <a:lnTo>
                    <a:pt x="129" y="125"/>
                  </a:lnTo>
                  <a:lnTo>
                    <a:pt x="136" y="114"/>
                  </a:lnTo>
                  <a:lnTo>
                    <a:pt x="144" y="100"/>
                  </a:lnTo>
                  <a:lnTo>
                    <a:pt x="147" y="89"/>
                  </a:lnTo>
                  <a:lnTo>
                    <a:pt x="151" y="74"/>
                  </a:lnTo>
                  <a:lnTo>
                    <a:pt x="147" y="59"/>
                  </a:lnTo>
                  <a:lnTo>
                    <a:pt x="144" y="44"/>
                  </a:lnTo>
                  <a:lnTo>
                    <a:pt x="136" y="30"/>
                  </a:lnTo>
                  <a:lnTo>
                    <a:pt x="129" y="19"/>
                  </a:lnTo>
                  <a:lnTo>
                    <a:pt x="118" y="11"/>
                  </a:lnTo>
                  <a:lnTo>
                    <a:pt x="103" y="4"/>
                  </a:lnTo>
                  <a:lnTo>
                    <a:pt x="92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70" name="Freeform 206">
              <a:extLst>
                <a:ext uri="{FF2B5EF4-FFF2-40B4-BE49-F238E27FC236}">
                  <a16:creationId xmlns:a16="http://schemas.microsoft.com/office/drawing/2014/main" id="{A95072A6-ECA3-4043-9F46-624FA3186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" y="7799"/>
              <a:ext cx="151" cy="147"/>
            </a:xfrm>
            <a:custGeom>
              <a:avLst/>
              <a:gdLst>
                <a:gd name="T0" fmla="*/ 77 w 151"/>
                <a:gd name="T1" fmla="*/ 0 h 147"/>
                <a:gd name="T2" fmla="*/ 59 w 151"/>
                <a:gd name="T3" fmla="*/ 0 h 147"/>
                <a:gd name="T4" fmla="*/ 48 w 151"/>
                <a:gd name="T5" fmla="*/ 4 h 147"/>
                <a:gd name="T6" fmla="*/ 33 w 151"/>
                <a:gd name="T7" fmla="*/ 11 h 147"/>
                <a:gd name="T8" fmla="*/ 22 w 151"/>
                <a:gd name="T9" fmla="*/ 19 h 147"/>
                <a:gd name="T10" fmla="*/ 15 w 151"/>
                <a:gd name="T11" fmla="*/ 30 h 147"/>
                <a:gd name="T12" fmla="*/ 7 w 151"/>
                <a:gd name="T13" fmla="*/ 44 h 147"/>
                <a:gd name="T14" fmla="*/ 4 w 151"/>
                <a:gd name="T15" fmla="*/ 59 h 147"/>
                <a:gd name="T16" fmla="*/ 0 w 151"/>
                <a:gd name="T17" fmla="*/ 74 h 147"/>
                <a:gd name="T18" fmla="*/ 4 w 151"/>
                <a:gd name="T19" fmla="*/ 89 h 147"/>
                <a:gd name="T20" fmla="*/ 7 w 151"/>
                <a:gd name="T21" fmla="*/ 100 h 147"/>
                <a:gd name="T22" fmla="*/ 15 w 151"/>
                <a:gd name="T23" fmla="*/ 114 h 147"/>
                <a:gd name="T24" fmla="*/ 22 w 151"/>
                <a:gd name="T25" fmla="*/ 125 h 147"/>
                <a:gd name="T26" fmla="*/ 33 w 151"/>
                <a:gd name="T27" fmla="*/ 133 h 147"/>
                <a:gd name="T28" fmla="*/ 48 w 151"/>
                <a:gd name="T29" fmla="*/ 140 h 147"/>
                <a:gd name="T30" fmla="*/ 59 w 151"/>
                <a:gd name="T31" fmla="*/ 144 h 147"/>
                <a:gd name="T32" fmla="*/ 77 w 151"/>
                <a:gd name="T33" fmla="*/ 147 h 147"/>
                <a:gd name="T34" fmla="*/ 92 w 151"/>
                <a:gd name="T35" fmla="*/ 144 h 147"/>
                <a:gd name="T36" fmla="*/ 103 w 151"/>
                <a:gd name="T37" fmla="*/ 140 h 147"/>
                <a:gd name="T38" fmla="*/ 118 w 151"/>
                <a:gd name="T39" fmla="*/ 133 h 147"/>
                <a:gd name="T40" fmla="*/ 129 w 151"/>
                <a:gd name="T41" fmla="*/ 125 h 147"/>
                <a:gd name="T42" fmla="*/ 136 w 151"/>
                <a:gd name="T43" fmla="*/ 114 h 147"/>
                <a:gd name="T44" fmla="*/ 144 w 151"/>
                <a:gd name="T45" fmla="*/ 100 h 147"/>
                <a:gd name="T46" fmla="*/ 147 w 151"/>
                <a:gd name="T47" fmla="*/ 89 h 147"/>
                <a:gd name="T48" fmla="*/ 151 w 151"/>
                <a:gd name="T49" fmla="*/ 74 h 147"/>
                <a:gd name="T50" fmla="*/ 147 w 151"/>
                <a:gd name="T51" fmla="*/ 59 h 147"/>
                <a:gd name="T52" fmla="*/ 144 w 151"/>
                <a:gd name="T53" fmla="*/ 44 h 147"/>
                <a:gd name="T54" fmla="*/ 136 w 151"/>
                <a:gd name="T55" fmla="*/ 30 h 147"/>
                <a:gd name="T56" fmla="*/ 129 w 151"/>
                <a:gd name="T57" fmla="*/ 19 h 147"/>
                <a:gd name="T58" fmla="*/ 118 w 151"/>
                <a:gd name="T59" fmla="*/ 11 h 147"/>
                <a:gd name="T60" fmla="*/ 103 w 151"/>
                <a:gd name="T61" fmla="*/ 4 h 147"/>
                <a:gd name="T62" fmla="*/ 92 w 151"/>
                <a:gd name="T63" fmla="*/ 0 h 147"/>
                <a:gd name="T64" fmla="*/ 77 w 151"/>
                <a:gd name="T6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" h="147">
                  <a:moveTo>
                    <a:pt x="77" y="0"/>
                  </a:moveTo>
                  <a:lnTo>
                    <a:pt x="59" y="0"/>
                  </a:lnTo>
                  <a:lnTo>
                    <a:pt x="48" y="4"/>
                  </a:lnTo>
                  <a:lnTo>
                    <a:pt x="33" y="11"/>
                  </a:lnTo>
                  <a:lnTo>
                    <a:pt x="22" y="19"/>
                  </a:lnTo>
                  <a:lnTo>
                    <a:pt x="15" y="30"/>
                  </a:lnTo>
                  <a:lnTo>
                    <a:pt x="7" y="44"/>
                  </a:lnTo>
                  <a:lnTo>
                    <a:pt x="4" y="59"/>
                  </a:lnTo>
                  <a:lnTo>
                    <a:pt x="0" y="74"/>
                  </a:lnTo>
                  <a:lnTo>
                    <a:pt x="4" y="89"/>
                  </a:lnTo>
                  <a:lnTo>
                    <a:pt x="7" y="100"/>
                  </a:lnTo>
                  <a:lnTo>
                    <a:pt x="15" y="114"/>
                  </a:lnTo>
                  <a:lnTo>
                    <a:pt x="22" y="125"/>
                  </a:lnTo>
                  <a:lnTo>
                    <a:pt x="33" y="133"/>
                  </a:lnTo>
                  <a:lnTo>
                    <a:pt x="48" y="140"/>
                  </a:lnTo>
                  <a:lnTo>
                    <a:pt x="59" y="144"/>
                  </a:lnTo>
                  <a:lnTo>
                    <a:pt x="77" y="147"/>
                  </a:lnTo>
                  <a:lnTo>
                    <a:pt x="92" y="144"/>
                  </a:lnTo>
                  <a:lnTo>
                    <a:pt x="103" y="140"/>
                  </a:lnTo>
                  <a:lnTo>
                    <a:pt x="118" y="133"/>
                  </a:lnTo>
                  <a:lnTo>
                    <a:pt x="129" y="125"/>
                  </a:lnTo>
                  <a:lnTo>
                    <a:pt x="136" y="114"/>
                  </a:lnTo>
                  <a:lnTo>
                    <a:pt x="144" y="100"/>
                  </a:lnTo>
                  <a:lnTo>
                    <a:pt x="147" y="89"/>
                  </a:lnTo>
                  <a:lnTo>
                    <a:pt x="151" y="74"/>
                  </a:lnTo>
                  <a:lnTo>
                    <a:pt x="147" y="59"/>
                  </a:lnTo>
                  <a:lnTo>
                    <a:pt x="144" y="44"/>
                  </a:lnTo>
                  <a:lnTo>
                    <a:pt x="136" y="30"/>
                  </a:lnTo>
                  <a:lnTo>
                    <a:pt x="129" y="19"/>
                  </a:lnTo>
                  <a:lnTo>
                    <a:pt x="118" y="11"/>
                  </a:lnTo>
                  <a:lnTo>
                    <a:pt x="103" y="4"/>
                  </a:lnTo>
                  <a:lnTo>
                    <a:pt x="92" y="0"/>
                  </a:lnTo>
                  <a:lnTo>
                    <a:pt x="77" y="0"/>
                  </a:lnTo>
                </a:path>
              </a:pathLst>
            </a:custGeom>
            <a:noFill/>
            <a:ln w="698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71" name="Freeform 207">
              <a:extLst>
                <a:ext uri="{FF2B5EF4-FFF2-40B4-BE49-F238E27FC236}">
                  <a16:creationId xmlns:a16="http://schemas.microsoft.com/office/drawing/2014/main" id="{91B84C4C-25B8-4AF4-8E14-D8EB3B23F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" y="7188"/>
              <a:ext cx="147" cy="147"/>
            </a:xfrm>
            <a:custGeom>
              <a:avLst/>
              <a:gdLst>
                <a:gd name="T0" fmla="*/ 73 w 147"/>
                <a:gd name="T1" fmla="*/ 0 h 147"/>
                <a:gd name="T2" fmla="*/ 59 w 147"/>
                <a:gd name="T3" fmla="*/ 0 h 147"/>
                <a:gd name="T4" fmla="*/ 44 w 147"/>
                <a:gd name="T5" fmla="*/ 4 h 147"/>
                <a:gd name="T6" fmla="*/ 33 w 147"/>
                <a:gd name="T7" fmla="*/ 11 h 147"/>
                <a:gd name="T8" fmla="*/ 22 w 147"/>
                <a:gd name="T9" fmla="*/ 22 h 147"/>
                <a:gd name="T10" fmla="*/ 11 w 147"/>
                <a:gd name="T11" fmla="*/ 33 h 147"/>
                <a:gd name="T12" fmla="*/ 7 w 147"/>
                <a:gd name="T13" fmla="*/ 44 h 147"/>
                <a:gd name="T14" fmla="*/ 0 w 147"/>
                <a:gd name="T15" fmla="*/ 59 h 147"/>
                <a:gd name="T16" fmla="*/ 0 w 147"/>
                <a:gd name="T17" fmla="*/ 74 h 147"/>
                <a:gd name="T18" fmla="*/ 0 w 147"/>
                <a:gd name="T19" fmla="*/ 88 h 147"/>
                <a:gd name="T20" fmla="*/ 7 w 147"/>
                <a:gd name="T21" fmla="*/ 103 h 147"/>
                <a:gd name="T22" fmla="*/ 11 w 147"/>
                <a:gd name="T23" fmla="*/ 114 h 147"/>
                <a:gd name="T24" fmla="*/ 22 w 147"/>
                <a:gd name="T25" fmla="*/ 125 h 147"/>
                <a:gd name="T26" fmla="*/ 33 w 147"/>
                <a:gd name="T27" fmla="*/ 136 h 147"/>
                <a:gd name="T28" fmla="*/ 44 w 147"/>
                <a:gd name="T29" fmla="*/ 140 h 147"/>
                <a:gd name="T30" fmla="*/ 59 w 147"/>
                <a:gd name="T31" fmla="*/ 147 h 147"/>
                <a:gd name="T32" fmla="*/ 73 w 147"/>
                <a:gd name="T33" fmla="*/ 147 h 147"/>
                <a:gd name="T34" fmla="*/ 88 w 147"/>
                <a:gd name="T35" fmla="*/ 147 h 147"/>
                <a:gd name="T36" fmla="*/ 103 w 147"/>
                <a:gd name="T37" fmla="*/ 140 h 147"/>
                <a:gd name="T38" fmla="*/ 114 w 147"/>
                <a:gd name="T39" fmla="*/ 136 h 147"/>
                <a:gd name="T40" fmla="*/ 125 w 147"/>
                <a:gd name="T41" fmla="*/ 125 h 147"/>
                <a:gd name="T42" fmla="*/ 136 w 147"/>
                <a:gd name="T43" fmla="*/ 114 h 147"/>
                <a:gd name="T44" fmla="*/ 144 w 147"/>
                <a:gd name="T45" fmla="*/ 103 h 147"/>
                <a:gd name="T46" fmla="*/ 147 w 147"/>
                <a:gd name="T47" fmla="*/ 88 h 147"/>
                <a:gd name="T48" fmla="*/ 147 w 147"/>
                <a:gd name="T49" fmla="*/ 74 h 147"/>
                <a:gd name="T50" fmla="*/ 147 w 147"/>
                <a:gd name="T51" fmla="*/ 59 h 147"/>
                <a:gd name="T52" fmla="*/ 144 w 147"/>
                <a:gd name="T53" fmla="*/ 44 h 147"/>
                <a:gd name="T54" fmla="*/ 136 w 147"/>
                <a:gd name="T55" fmla="*/ 33 h 147"/>
                <a:gd name="T56" fmla="*/ 125 w 147"/>
                <a:gd name="T57" fmla="*/ 22 h 147"/>
                <a:gd name="T58" fmla="*/ 114 w 147"/>
                <a:gd name="T59" fmla="*/ 11 h 147"/>
                <a:gd name="T60" fmla="*/ 103 w 147"/>
                <a:gd name="T61" fmla="*/ 4 h 147"/>
                <a:gd name="T62" fmla="*/ 88 w 147"/>
                <a:gd name="T63" fmla="*/ 0 h 147"/>
                <a:gd name="T64" fmla="*/ 73 w 147"/>
                <a:gd name="T6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7" h="147">
                  <a:moveTo>
                    <a:pt x="73" y="0"/>
                  </a:moveTo>
                  <a:lnTo>
                    <a:pt x="59" y="0"/>
                  </a:lnTo>
                  <a:lnTo>
                    <a:pt x="44" y="4"/>
                  </a:lnTo>
                  <a:lnTo>
                    <a:pt x="33" y="11"/>
                  </a:lnTo>
                  <a:lnTo>
                    <a:pt x="22" y="22"/>
                  </a:lnTo>
                  <a:lnTo>
                    <a:pt x="11" y="33"/>
                  </a:lnTo>
                  <a:lnTo>
                    <a:pt x="7" y="44"/>
                  </a:lnTo>
                  <a:lnTo>
                    <a:pt x="0" y="59"/>
                  </a:lnTo>
                  <a:lnTo>
                    <a:pt x="0" y="74"/>
                  </a:lnTo>
                  <a:lnTo>
                    <a:pt x="0" y="88"/>
                  </a:lnTo>
                  <a:lnTo>
                    <a:pt x="7" y="103"/>
                  </a:lnTo>
                  <a:lnTo>
                    <a:pt x="11" y="114"/>
                  </a:lnTo>
                  <a:lnTo>
                    <a:pt x="22" y="125"/>
                  </a:lnTo>
                  <a:lnTo>
                    <a:pt x="33" y="136"/>
                  </a:lnTo>
                  <a:lnTo>
                    <a:pt x="44" y="140"/>
                  </a:lnTo>
                  <a:lnTo>
                    <a:pt x="59" y="147"/>
                  </a:lnTo>
                  <a:lnTo>
                    <a:pt x="73" y="147"/>
                  </a:lnTo>
                  <a:lnTo>
                    <a:pt x="88" y="147"/>
                  </a:lnTo>
                  <a:lnTo>
                    <a:pt x="103" y="140"/>
                  </a:lnTo>
                  <a:lnTo>
                    <a:pt x="114" y="136"/>
                  </a:lnTo>
                  <a:lnTo>
                    <a:pt x="125" y="125"/>
                  </a:lnTo>
                  <a:lnTo>
                    <a:pt x="136" y="114"/>
                  </a:lnTo>
                  <a:lnTo>
                    <a:pt x="144" y="103"/>
                  </a:lnTo>
                  <a:lnTo>
                    <a:pt x="147" y="88"/>
                  </a:lnTo>
                  <a:lnTo>
                    <a:pt x="147" y="74"/>
                  </a:lnTo>
                  <a:lnTo>
                    <a:pt x="147" y="59"/>
                  </a:lnTo>
                  <a:lnTo>
                    <a:pt x="144" y="44"/>
                  </a:lnTo>
                  <a:lnTo>
                    <a:pt x="136" y="33"/>
                  </a:lnTo>
                  <a:lnTo>
                    <a:pt x="125" y="22"/>
                  </a:lnTo>
                  <a:lnTo>
                    <a:pt x="114" y="11"/>
                  </a:lnTo>
                  <a:lnTo>
                    <a:pt x="103" y="4"/>
                  </a:lnTo>
                  <a:lnTo>
                    <a:pt x="88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72" name="Freeform 208">
              <a:extLst>
                <a:ext uri="{FF2B5EF4-FFF2-40B4-BE49-F238E27FC236}">
                  <a16:creationId xmlns:a16="http://schemas.microsoft.com/office/drawing/2014/main" id="{3D528762-A0C2-4251-A14F-2D7FA5735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" y="7188"/>
              <a:ext cx="147" cy="147"/>
            </a:xfrm>
            <a:custGeom>
              <a:avLst/>
              <a:gdLst>
                <a:gd name="T0" fmla="*/ 73 w 147"/>
                <a:gd name="T1" fmla="*/ 0 h 147"/>
                <a:gd name="T2" fmla="*/ 59 w 147"/>
                <a:gd name="T3" fmla="*/ 0 h 147"/>
                <a:gd name="T4" fmla="*/ 44 w 147"/>
                <a:gd name="T5" fmla="*/ 4 h 147"/>
                <a:gd name="T6" fmla="*/ 33 w 147"/>
                <a:gd name="T7" fmla="*/ 11 h 147"/>
                <a:gd name="T8" fmla="*/ 22 w 147"/>
                <a:gd name="T9" fmla="*/ 22 h 147"/>
                <a:gd name="T10" fmla="*/ 11 w 147"/>
                <a:gd name="T11" fmla="*/ 33 h 147"/>
                <a:gd name="T12" fmla="*/ 7 w 147"/>
                <a:gd name="T13" fmla="*/ 44 h 147"/>
                <a:gd name="T14" fmla="*/ 0 w 147"/>
                <a:gd name="T15" fmla="*/ 59 h 147"/>
                <a:gd name="T16" fmla="*/ 0 w 147"/>
                <a:gd name="T17" fmla="*/ 74 h 147"/>
                <a:gd name="T18" fmla="*/ 0 w 147"/>
                <a:gd name="T19" fmla="*/ 88 h 147"/>
                <a:gd name="T20" fmla="*/ 7 w 147"/>
                <a:gd name="T21" fmla="*/ 103 h 147"/>
                <a:gd name="T22" fmla="*/ 11 w 147"/>
                <a:gd name="T23" fmla="*/ 114 h 147"/>
                <a:gd name="T24" fmla="*/ 22 w 147"/>
                <a:gd name="T25" fmla="*/ 125 h 147"/>
                <a:gd name="T26" fmla="*/ 33 w 147"/>
                <a:gd name="T27" fmla="*/ 136 h 147"/>
                <a:gd name="T28" fmla="*/ 44 w 147"/>
                <a:gd name="T29" fmla="*/ 140 h 147"/>
                <a:gd name="T30" fmla="*/ 59 w 147"/>
                <a:gd name="T31" fmla="*/ 147 h 147"/>
                <a:gd name="T32" fmla="*/ 73 w 147"/>
                <a:gd name="T33" fmla="*/ 147 h 147"/>
                <a:gd name="T34" fmla="*/ 88 w 147"/>
                <a:gd name="T35" fmla="*/ 147 h 147"/>
                <a:gd name="T36" fmla="*/ 103 w 147"/>
                <a:gd name="T37" fmla="*/ 140 h 147"/>
                <a:gd name="T38" fmla="*/ 114 w 147"/>
                <a:gd name="T39" fmla="*/ 136 h 147"/>
                <a:gd name="T40" fmla="*/ 125 w 147"/>
                <a:gd name="T41" fmla="*/ 125 h 147"/>
                <a:gd name="T42" fmla="*/ 136 w 147"/>
                <a:gd name="T43" fmla="*/ 114 h 147"/>
                <a:gd name="T44" fmla="*/ 144 w 147"/>
                <a:gd name="T45" fmla="*/ 103 h 147"/>
                <a:gd name="T46" fmla="*/ 147 w 147"/>
                <a:gd name="T47" fmla="*/ 88 h 147"/>
                <a:gd name="T48" fmla="*/ 147 w 147"/>
                <a:gd name="T49" fmla="*/ 74 h 147"/>
                <a:gd name="T50" fmla="*/ 147 w 147"/>
                <a:gd name="T51" fmla="*/ 59 h 147"/>
                <a:gd name="T52" fmla="*/ 144 w 147"/>
                <a:gd name="T53" fmla="*/ 44 h 147"/>
                <a:gd name="T54" fmla="*/ 136 w 147"/>
                <a:gd name="T55" fmla="*/ 33 h 147"/>
                <a:gd name="T56" fmla="*/ 125 w 147"/>
                <a:gd name="T57" fmla="*/ 22 h 147"/>
                <a:gd name="T58" fmla="*/ 114 w 147"/>
                <a:gd name="T59" fmla="*/ 11 h 147"/>
                <a:gd name="T60" fmla="*/ 103 w 147"/>
                <a:gd name="T61" fmla="*/ 4 h 147"/>
                <a:gd name="T62" fmla="*/ 88 w 147"/>
                <a:gd name="T63" fmla="*/ 0 h 147"/>
                <a:gd name="T64" fmla="*/ 73 w 147"/>
                <a:gd name="T6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7" h="147">
                  <a:moveTo>
                    <a:pt x="73" y="0"/>
                  </a:moveTo>
                  <a:lnTo>
                    <a:pt x="59" y="0"/>
                  </a:lnTo>
                  <a:lnTo>
                    <a:pt x="44" y="4"/>
                  </a:lnTo>
                  <a:lnTo>
                    <a:pt x="33" y="11"/>
                  </a:lnTo>
                  <a:lnTo>
                    <a:pt x="22" y="22"/>
                  </a:lnTo>
                  <a:lnTo>
                    <a:pt x="11" y="33"/>
                  </a:lnTo>
                  <a:lnTo>
                    <a:pt x="7" y="44"/>
                  </a:lnTo>
                  <a:lnTo>
                    <a:pt x="0" y="59"/>
                  </a:lnTo>
                  <a:lnTo>
                    <a:pt x="0" y="74"/>
                  </a:lnTo>
                  <a:lnTo>
                    <a:pt x="0" y="88"/>
                  </a:lnTo>
                  <a:lnTo>
                    <a:pt x="7" y="103"/>
                  </a:lnTo>
                  <a:lnTo>
                    <a:pt x="11" y="114"/>
                  </a:lnTo>
                  <a:lnTo>
                    <a:pt x="22" y="125"/>
                  </a:lnTo>
                  <a:lnTo>
                    <a:pt x="33" y="136"/>
                  </a:lnTo>
                  <a:lnTo>
                    <a:pt x="44" y="140"/>
                  </a:lnTo>
                  <a:lnTo>
                    <a:pt x="59" y="147"/>
                  </a:lnTo>
                  <a:lnTo>
                    <a:pt x="73" y="147"/>
                  </a:lnTo>
                  <a:lnTo>
                    <a:pt x="88" y="147"/>
                  </a:lnTo>
                  <a:lnTo>
                    <a:pt x="103" y="140"/>
                  </a:lnTo>
                  <a:lnTo>
                    <a:pt x="114" y="136"/>
                  </a:lnTo>
                  <a:lnTo>
                    <a:pt x="125" y="125"/>
                  </a:lnTo>
                  <a:lnTo>
                    <a:pt x="136" y="114"/>
                  </a:lnTo>
                  <a:lnTo>
                    <a:pt x="144" y="103"/>
                  </a:lnTo>
                  <a:lnTo>
                    <a:pt x="147" y="88"/>
                  </a:lnTo>
                  <a:lnTo>
                    <a:pt x="147" y="74"/>
                  </a:lnTo>
                  <a:lnTo>
                    <a:pt x="147" y="59"/>
                  </a:lnTo>
                  <a:lnTo>
                    <a:pt x="144" y="44"/>
                  </a:lnTo>
                  <a:lnTo>
                    <a:pt x="136" y="33"/>
                  </a:lnTo>
                  <a:lnTo>
                    <a:pt x="125" y="22"/>
                  </a:lnTo>
                  <a:lnTo>
                    <a:pt x="114" y="11"/>
                  </a:lnTo>
                  <a:lnTo>
                    <a:pt x="103" y="4"/>
                  </a:lnTo>
                  <a:lnTo>
                    <a:pt x="88" y="0"/>
                  </a:lnTo>
                  <a:lnTo>
                    <a:pt x="73" y="0"/>
                  </a:lnTo>
                </a:path>
              </a:pathLst>
            </a:custGeom>
            <a:noFill/>
            <a:ln w="698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73" name="Freeform 209">
              <a:extLst>
                <a:ext uri="{FF2B5EF4-FFF2-40B4-BE49-F238E27FC236}">
                  <a16:creationId xmlns:a16="http://schemas.microsoft.com/office/drawing/2014/main" id="{1B9B7390-D657-4B88-A773-EC166BFF3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" y="7795"/>
              <a:ext cx="147" cy="151"/>
            </a:xfrm>
            <a:custGeom>
              <a:avLst/>
              <a:gdLst>
                <a:gd name="T0" fmla="*/ 73 w 147"/>
                <a:gd name="T1" fmla="*/ 0 h 151"/>
                <a:gd name="T2" fmla="*/ 59 w 147"/>
                <a:gd name="T3" fmla="*/ 4 h 151"/>
                <a:gd name="T4" fmla="*/ 44 w 147"/>
                <a:gd name="T5" fmla="*/ 8 h 151"/>
                <a:gd name="T6" fmla="*/ 33 w 147"/>
                <a:gd name="T7" fmla="*/ 15 h 151"/>
                <a:gd name="T8" fmla="*/ 22 w 147"/>
                <a:gd name="T9" fmla="*/ 23 h 151"/>
                <a:gd name="T10" fmla="*/ 11 w 147"/>
                <a:gd name="T11" fmla="*/ 34 h 151"/>
                <a:gd name="T12" fmla="*/ 7 w 147"/>
                <a:gd name="T13" fmla="*/ 48 h 151"/>
                <a:gd name="T14" fmla="*/ 0 w 147"/>
                <a:gd name="T15" fmla="*/ 59 h 151"/>
                <a:gd name="T16" fmla="*/ 0 w 147"/>
                <a:gd name="T17" fmla="*/ 78 h 151"/>
                <a:gd name="T18" fmla="*/ 0 w 147"/>
                <a:gd name="T19" fmla="*/ 93 h 151"/>
                <a:gd name="T20" fmla="*/ 7 w 147"/>
                <a:gd name="T21" fmla="*/ 104 h 151"/>
                <a:gd name="T22" fmla="*/ 11 w 147"/>
                <a:gd name="T23" fmla="*/ 118 h 151"/>
                <a:gd name="T24" fmla="*/ 22 w 147"/>
                <a:gd name="T25" fmla="*/ 129 h 151"/>
                <a:gd name="T26" fmla="*/ 33 w 147"/>
                <a:gd name="T27" fmla="*/ 137 h 151"/>
                <a:gd name="T28" fmla="*/ 44 w 147"/>
                <a:gd name="T29" fmla="*/ 144 h 151"/>
                <a:gd name="T30" fmla="*/ 59 w 147"/>
                <a:gd name="T31" fmla="*/ 148 h 151"/>
                <a:gd name="T32" fmla="*/ 73 w 147"/>
                <a:gd name="T33" fmla="*/ 151 h 151"/>
                <a:gd name="T34" fmla="*/ 88 w 147"/>
                <a:gd name="T35" fmla="*/ 148 h 151"/>
                <a:gd name="T36" fmla="*/ 103 w 147"/>
                <a:gd name="T37" fmla="*/ 144 h 151"/>
                <a:gd name="T38" fmla="*/ 114 w 147"/>
                <a:gd name="T39" fmla="*/ 137 h 151"/>
                <a:gd name="T40" fmla="*/ 125 w 147"/>
                <a:gd name="T41" fmla="*/ 129 h 151"/>
                <a:gd name="T42" fmla="*/ 136 w 147"/>
                <a:gd name="T43" fmla="*/ 118 h 151"/>
                <a:gd name="T44" fmla="*/ 144 w 147"/>
                <a:gd name="T45" fmla="*/ 104 h 151"/>
                <a:gd name="T46" fmla="*/ 147 w 147"/>
                <a:gd name="T47" fmla="*/ 93 h 151"/>
                <a:gd name="T48" fmla="*/ 147 w 147"/>
                <a:gd name="T49" fmla="*/ 78 h 151"/>
                <a:gd name="T50" fmla="*/ 147 w 147"/>
                <a:gd name="T51" fmla="*/ 59 h 151"/>
                <a:gd name="T52" fmla="*/ 144 w 147"/>
                <a:gd name="T53" fmla="*/ 48 h 151"/>
                <a:gd name="T54" fmla="*/ 136 w 147"/>
                <a:gd name="T55" fmla="*/ 34 h 151"/>
                <a:gd name="T56" fmla="*/ 125 w 147"/>
                <a:gd name="T57" fmla="*/ 23 h 151"/>
                <a:gd name="T58" fmla="*/ 114 w 147"/>
                <a:gd name="T59" fmla="*/ 15 h 151"/>
                <a:gd name="T60" fmla="*/ 103 w 147"/>
                <a:gd name="T61" fmla="*/ 8 h 151"/>
                <a:gd name="T62" fmla="*/ 88 w 147"/>
                <a:gd name="T63" fmla="*/ 4 h 151"/>
                <a:gd name="T64" fmla="*/ 73 w 147"/>
                <a:gd name="T6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7" h="151">
                  <a:moveTo>
                    <a:pt x="73" y="0"/>
                  </a:moveTo>
                  <a:lnTo>
                    <a:pt x="59" y="4"/>
                  </a:lnTo>
                  <a:lnTo>
                    <a:pt x="44" y="8"/>
                  </a:lnTo>
                  <a:lnTo>
                    <a:pt x="33" y="15"/>
                  </a:lnTo>
                  <a:lnTo>
                    <a:pt x="22" y="23"/>
                  </a:lnTo>
                  <a:lnTo>
                    <a:pt x="11" y="34"/>
                  </a:lnTo>
                  <a:lnTo>
                    <a:pt x="7" y="48"/>
                  </a:lnTo>
                  <a:lnTo>
                    <a:pt x="0" y="59"/>
                  </a:lnTo>
                  <a:lnTo>
                    <a:pt x="0" y="78"/>
                  </a:lnTo>
                  <a:lnTo>
                    <a:pt x="0" y="93"/>
                  </a:lnTo>
                  <a:lnTo>
                    <a:pt x="7" y="104"/>
                  </a:lnTo>
                  <a:lnTo>
                    <a:pt x="11" y="118"/>
                  </a:lnTo>
                  <a:lnTo>
                    <a:pt x="22" y="129"/>
                  </a:lnTo>
                  <a:lnTo>
                    <a:pt x="33" y="137"/>
                  </a:lnTo>
                  <a:lnTo>
                    <a:pt x="44" y="144"/>
                  </a:lnTo>
                  <a:lnTo>
                    <a:pt x="59" y="148"/>
                  </a:lnTo>
                  <a:lnTo>
                    <a:pt x="73" y="151"/>
                  </a:lnTo>
                  <a:lnTo>
                    <a:pt x="88" y="148"/>
                  </a:lnTo>
                  <a:lnTo>
                    <a:pt x="103" y="144"/>
                  </a:lnTo>
                  <a:lnTo>
                    <a:pt x="114" y="137"/>
                  </a:lnTo>
                  <a:lnTo>
                    <a:pt x="125" y="129"/>
                  </a:lnTo>
                  <a:lnTo>
                    <a:pt x="136" y="118"/>
                  </a:lnTo>
                  <a:lnTo>
                    <a:pt x="144" y="104"/>
                  </a:lnTo>
                  <a:lnTo>
                    <a:pt x="147" y="93"/>
                  </a:lnTo>
                  <a:lnTo>
                    <a:pt x="147" y="78"/>
                  </a:lnTo>
                  <a:lnTo>
                    <a:pt x="147" y="59"/>
                  </a:lnTo>
                  <a:lnTo>
                    <a:pt x="144" y="48"/>
                  </a:lnTo>
                  <a:lnTo>
                    <a:pt x="136" y="34"/>
                  </a:lnTo>
                  <a:lnTo>
                    <a:pt x="125" y="23"/>
                  </a:lnTo>
                  <a:lnTo>
                    <a:pt x="114" y="15"/>
                  </a:lnTo>
                  <a:lnTo>
                    <a:pt x="103" y="8"/>
                  </a:lnTo>
                  <a:lnTo>
                    <a:pt x="88" y="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74" name="Freeform 210">
              <a:extLst>
                <a:ext uri="{FF2B5EF4-FFF2-40B4-BE49-F238E27FC236}">
                  <a16:creationId xmlns:a16="http://schemas.microsoft.com/office/drawing/2014/main" id="{AA7E9A03-2826-483F-BAF6-85E58F924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" y="7795"/>
              <a:ext cx="147" cy="151"/>
            </a:xfrm>
            <a:custGeom>
              <a:avLst/>
              <a:gdLst>
                <a:gd name="T0" fmla="*/ 73 w 147"/>
                <a:gd name="T1" fmla="*/ 0 h 151"/>
                <a:gd name="T2" fmla="*/ 59 w 147"/>
                <a:gd name="T3" fmla="*/ 4 h 151"/>
                <a:gd name="T4" fmla="*/ 44 w 147"/>
                <a:gd name="T5" fmla="*/ 8 h 151"/>
                <a:gd name="T6" fmla="*/ 33 w 147"/>
                <a:gd name="T7" fmla="*/ 15 h 151"/>
                <a:gd name="T8" fmla="*/ 22 w 147"/>
                <a:gd name="T9" fmla="*/ 23 h 151"/>
                <a:gd name="T10" fmla="*/ 11 w 147"/>
                <a:gd name="T11" fmla="*/ 34 h 151"/>
                <a:gd name="T12" fmla="*/ 7 w 147"/>
                <a:gd name="T13" fmla="*/ 48 h 151"/>
                <a:gd name="T14" fmla="*/ 0 w 147"/>
                <a:gd name="T15" fmla="*/ 59 h 151"/>
                <a:gd name="T16" fmla="*/ 0 w 147"/>
                <a:gd name="T17" fmla="*/ 78 h 151"/>
                <a:gd name="T18" fmla="*/ 0 w 147"/>
                <a:gd name="T19" fmla="*/ 93 h 151"/>
                <a:gd name="T20" fmla="*/ 7 w 147"/>
                <a:gd name="T21" fmla="*/ 104 h 151"/>
                <a:gd name="T22" fmla="*/ 11 w 147"/>
                <a:gd name="T23" fmla="*/ 118 h 151"/>
                <a:gd name="T24" fmla="*/ 22 w 147"/>
                <a:gd name="T25" fmla="*/ 129 h 151"/>
                <a:gd name="T26" fmla="*/ 33 w 147"/>
                <a:gd name="T27" fmla="*/ 137 h 151"/>
                <a:gd name="T28" fmla="*/ 44 w 147"/>
                <a:gd name="T29" fmla="*/ 144 h 151"/>
                <a:gd name="T30" fmla="*/ 59 w 147"/>
                <a:gd name="T31" fmla="*/ 148 h 151"/>
                <a:gd name="T32" fmla="*/ 73 w 147"/>
                <a:gd name="T33" fmla="*/ 151 h 151"/>
                <a:gd name="T34" fmla="*/ 88 w 147"/>
                <a:gd name="T35" fmla="*/ 148 h 151"/>
                <a:gd name="T36" fmla="*/ 103 w 147"/>
                <a:gd name="T37" fmla="*/ 144 h 151"/>
                <a:gd name="T38" fmla="*/ 114 w 147"/>
                <a:gd name="T39" fmla="*/ 137 h 151"/>
                <a:gd name="T40" fmla="*/ 125 w 147"/>
                <a:gd name="T41" fmla="*/ 129 h 151"/>
                <a:gd name="T42" fmla="*/ 136 w 147"/>
                <a:gd name="T43" fmla="*/ 118 h 151"/>
                <a:gd name="T44" fmla="*/ 144 w 147"/>
                <a:gd name="T45" fmla="*/ 104 h 151"/>
                <a:gd name="T46" fmla="*/ 147 w 147"/>
                <a:gd name="T47" fmla="*/ 93 h 151"/>
                <a:gd name="T48" fmla="*/ 147 w 147"/>
                <a:gd name="T49" fmla="*/ 78 h 151"/>
                <a:gd name="T50" fmla="*/ 147 w 147"/>
                <a:gd name="T51" fmla="*/ 59 h 151"/>
                <a:gd name="T52" fmla="*/ 144 w 147"/>
                <a:gd name="T53" fmla="*/ 48 h 151"/>
                <a:gd name="T54" fmla="*/ 136 w 147"/>
                <a:gd name="T55" fmla="*/ 34 h 151"/>
                <a:gd name="T56" fmla="*/ 125 w 147"/>
                <a:gd name="T57" fmla="*/ 23 h 151"/>
                <a:gd name="T58" fmla="*/ 114 w 147"/>
                <a:gd name="T59" fmla="*/ 15 h 151"/>
                <a:gd name="T60" fmla="*/ 103 w 147"/>
                <a:gd name="T61" fmla="*/ 8 h 151"/>
                <a:gd name="T62" fmla="*/ 88 w 147"/>
                <a:gd name="T63" fmla="*/ 4 h 151"/>
                <a:gd name="T64" fmla="*/ 73 w 147"/>
                <a:gd name="T6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7" h="151">
                  <a:moveTo>
                    <a:pt x="73" y="0"/>
                  </a:moveTo>
                  <a:lnTo>
                    <a:pt x="59" y="4"/>
                  </a:lnTo>
                  <a:lnTo>
                    <a:pt x="44" y="8"/>
                  </a:lnTo>
                  <a:lnTo>
                    <a:pt x="33" y="15"/>
                  </a:lnTo>
                  <a:lnTo>
                    <a:pt x="22" y="23"/>
                  </a:lnTo>
                  <a:lnTo>
                    <a:pt x="11" y="34"/>
                  </a:lnTo>
                  <a:lnTo>
                    <a:pt x="7" y="48"/>
                  </a:lnTo>
                  <a:lnTo>
                    <a:pt x="0" y="59"/>
                  </a:lnTo>
                  <a:lnTo>
                    <a:pt x="0" y="78"/>
                  </a:lnTo>
                  <a:lnTo>
                    <a:pt x="0" y="93"/>
                  </a:lnTo>
                  <a:lnTo>
                    <a:pt x="7" y="104"/>
                  </a:lnTo>
                  <a:lnTo>
                    <a:pt x="11" y="118"/>
                  </a:lnTo>
                  <a:lnTo>
                    <a:pt x="22" y="129"/>
                  </a:lnTo>
                  <a:lnTo>
                    <a:pt x="33" y="137"/>
                  </a:lnTo>
                  <a:lnTo>
                    <a:pt x="44" y="144"/>
                  </a:lnTo>
                  <a:lnTo>
                    <a:pt x="59" y="148"/>
                  </a:lnTo>
                  <a:lnTo>
                    <a:pt x="73" y="151"/>
                  </a:lnTo>
                  <a:lnTo>
                    <a:pt x="88" y="148"/>
                  </a:lnTo>
                  <a:lnTo>
                    <a:pt x="103" y="144"/>
                  </a:lnTo>
                  <a:lnTo>
                    <a:pt x="114" y="137"/>
                  </a:lnTo>
                  <a:lnTo>
                    <a:pt x="125" y="129"/>
                  </a:lnTo>
                  <a:lnTo>
                    <a:pt x="136" y="118"/>
                  </a:lnTo>
                  <a:lnTo>
                    <a:pt x="144" y="104"/>
                  </a:lnTo>
                  <a:lnTo>
                    <a:pt x="147" y="93"/>
                  </a:lnTo>
                  <a:lnTo>
                    <a:pt x="147" y="78"/>
                  </a:lnTo>
                  <a:lnTo>
                    <a:pt x="147" y="59"/>
                  </a:lnTo>
                  <a:lnTo>
                    <a:pt x="144" y="48"/>
                  </a:lnTo>
                  <a:lnTo>
                    <a:pt x="136" y="34"/>
                  </a:lnTo>
                  <a:lnTo>
                    <a:pt x="125" y="23"/>
                  </a:lnTo>
                  <a:lnTo>
                    <a:pt x="114" y="15"/>
                  </a:lnTo>
                  <a:lnTo>
                    <a:pt x="103" y="8"/>
                  </a:lnTo>
                  <a:lnTo>
                    <a:pt x="88" y="4"/>
                  </a:lnTo>
                  <a:lnTo>
                    <a:pt x="73" y="0"/>
                  </a:lnTo>
                </a:path>
              </a:pathLst>
            </a:custGeom>
            <a:noFill/>
            <a:ln w="698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75" name="Freeform 211">
              <a:extLst>
                <a:ext uri="{FF2B5EF4-FFF2-40B4-BE49-F238E27FC236}">
                  <a16:creationId xmlns:a16="http://schemas.microsoft.com/office/drawing/2014/main" id="{DBF33C05-6527-489B-9D27-617DD1753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" y="8403"/>
              <a:ext cx="147" cy="147"/>
            </a:xfrm>
            <a:custGeom>
              <a:avLst/>
              <a:gdLst>
                <a:gd name="T0" fmla="*/ 73 w 147"/>
                <a:gd name="T1" fmla="*/ 0 h 147"/>
                <a:gd name="T2" fmla="*/ 59 w 147"/>
                <a:gd name="T3" fmla="*/ 4 h 147"/>
                <a:gd name="T4" fmla="*/ 44 w 147"/>
                <a:gd name="T5" fmla="*/ 7 h 147"/>
                <a:gd name="T6" fmla="*/ 33 w 147"/>
                <a:gd name="T7" fmla="*/ 15 h 147"/>
                <a:gd name="T8" fmla="*/ 22 w 147"/>
                <a:gd name="T9" fmla="*/ 22 h 147"/>
                <a:gd name="T10" fmla="*/ 11 w 147"/>
                <a:gd name="T11" fmla="*/ 33 h 147"/>
                <a:gd name="T12" fmla="*/ 7 w 147"/>
                <a:gd name="T13" fmla="*/ 44 h 147"/>
                <a:gd name="T14" fmla="*/ 0 w 147"/>
                <a:gd name="T15" fmla="*/ 59 h 147"/>
                <a:gd name="T16" fmla="*/ 0 w 147"/>
                <a:gd name="T17" fmla="*/ 74 h 147"/>
                <a:gd name="T18" fmla="*/ 0 w 147"/>
                <a:gd name="T19" fmla="*/ 88 h 147"/>
                <a:gd name="T20" fmla="*/ 7 w 147"/>
                <a:gd name="T21" fmla="*/ 103 h 147"/>
                <a:gd name="T22" fmla="*/ 11 w 147"/>
                <a:gd name="T23" fmla="*/ 114 h 147"/>
                <a:gd name="T24" fmla="*/ 22 w 147"/>
                <a:gd name="T25" fmla="*/ 125 h 147"/>
                <a:gd name="T26" fmla="*/ 33 w 147"/>
                <a:gd name="T27" fmla="*/ 136 h 147"/>
                <a:gd name="T28" fmla="*/ 44 w 147"/>
                <a:gd name="T29" fmla="*/ 144 h 147"/>
                <a:gd name="T30" fmla="*/ 59 w 147"/>
                <a:gd name="T31" fmla="*/ 147 h 147"/>
                <a:gd name="T32" fmla="*/ 73 w 147"/>
                <a:gd name="T33" fmla="*/ 147 h 147"/>
                <a:gd name="T34" fmla="*/ 88 w 147"/>
                <a:gd name="T35" fmla="*/ 147 h 147"/>
                <a:gd name="T36" fmla="*/ 103 w 147"/>
                <a:gd name="T37" fmla="*/ 144 h 147"/>
                <a:gd name="T38" fmla="*/ 114 w 147"/>
                <a:gd name="T39" fmla="*/ 136 h 147"/>
                <a:gd name="T40" fmla="*/ 125 w 147"/>
                <a:gd name="T41" fmla="*/ 125 h 147"/>
                <a:gd name="T42" fmla="*/ 136 w 147"/>
                <a:gd name="T43" fmla="*/ 114 h 147"/>
                <a:gd name="T44" fmla="*/ 144 w 147"/>
                <a:gd name="T45" fmla="*/ 103 h 147"/>
                <a:gd name="T46" fmla="*/ 147 w 147"/>
                <a:gd name="T47" fmla="*/ 88 h 147"/>
                <a:gd name="T48" fmla="*/ 147 w 147"/>
                <a:gd name="T49" fmla="*/ 74 h 147"/>
                <a:gd name="T50" fmla="*/ 147 w 147"/>
                <a:gd name="T51" fmla="*/ 59 h 147"/>
                <a:gd name="T52" fmla="*/ 144 w 147"/>
                <a:gd name="T53" fmla="*/ 44 h 147"/>
                <a:gd name="T54" fmla="*/ 136 w 147"/>
                <a:gd name="T55" fmla="*/ 33 h 147"/>
                <a:gd name="T56" fmla="*/ 125 w 147"/>
                <a:gd name="T57" fmla="*/ 22 h 147"/>
                <a:gd name="T58" fmla="*/ 114 w 147"/>
                <a:gd name="T59" fmla="*/ 15 h 147"/>
                <a:gd name="T60" fmla="*/ 103 w 147"/>
                <a:gd name="T61" fmla="*/ 7 h 147"/>
                <a:gd name="T62" fmla="*/ 88 w 147"/>
                <a:gd name="T63" fmla="*/ 4 h 147"/>
                <a:gd name="T64" fmla="*/ 73 w 147"/>
                <a:gd name="T6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7" h="147">
                  <a:moveTo>
                    <a:pt x="73" y="0"/>
                  </a:moveTo>
                  <a:lnTo>
                    <a:pt x="59" y="4"/>
                  </a:lnTo>
                  <a:lnTo>
                    <a:pt x="44" y="7"/>
                  </a:lnTo>
                  <a:lnTo>
                    <a:pt x="33" y="15"/>
                  </a:lnTo>
                  <a:lnTo>
                    <a:pt x="22" y="22"/>
                  </a:lnTo>
                  <a:lnTo>
                    <a:pt x="11" y="33"/>
                  </a:lnTo>
                  <a:lnTo>
                    <a:pt x="7" y="44"/>
                  </a:lnTo>
                  <a:lnTo>
                    <a:pt x="0" y="59"/>
                  </a:lnTo>
                  <a:lnTo>
                    <a:pt x="0" y="74"/>
                  </a:lnTo>
                  <a:lnTo>
                    <a:pt x="0" y="88"/>
                  </a:lnTo>
                  <a:lnTo>
                    <a:pt x="7" y="103"/>
                  </a:lnTo>
                  <a:lnTo>
                    <a:pt x="11" y="114"/>
                  </a:lnTo>
                  <a:lnTo>
                    <a:pt x="22" y="125"/>
                  </a:lnTo>
                  <a:lnTo>
                    <a:pt x="33" y="136"/>
                  </a:lnTo>
                  <a:lnTo>
                    <a:pt x="44" y="144"/>
                  </a:lnTo>
                  <a:lnTo>
                    <a:pt x="59" y="147"/>
                  </a:lnTo>
                  <a:lnTo>
                    <a:pt x="73" y="147"/>
                  </a:lnTo>
                  <a:lnTo>
                    <a:pt x="88" y="147"/>
                  </a:lnTo>
                  <a:lnTo>
                    <a:pt x="103" y="144"/>
                  </a:lnTo>
                  <a:lnTo>
                    <a:pt x="114" y="136"/>
                  </a:lnTo>
                  <a:lnTo>
                    <a:pt x="125" y="125"/>
                  </a:lnTo>
                  <a:lnTo>
                    <a:pt x="136" y="114"/>
                  </a:lnTo>
                  <a:lnTo>
                    <a:pt x="144" y="103"/>
                  </a:lnTo>
                  <a:lnTo>
                    <a:pt x="147" y="88"/>
                  </a:lnTo>
                  <a:lnTo>
                    <a:pt x="147" y="74"/>
                  </a:lnTo>
                  <a:lnTo>
                    <a:pt x="147" y="59"/>
                  </a:lnTo>
                  <a:lnTo>
                    <a:pt x="144" y="44"/>
                  </a:lnTo>
                  <a:lnTo>
                    <a:pt x="136" y="33"/>
                  </a:lnTo>
                  <a:lnTo>
                    <a:pt x="125" y="22"/>
                  </a:lnTo>
                  <a:lnTo>
                    <a:pt x="114" y="15"/>
                  </a:lnTo>
                  <a:lnTo>
                    <a:pt x="103" y="7"/>
                  </a:lnTo>
                  <a:lnTo>
                    <a:pt x="88" y="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76" name="Freeform 212">
              <a:extLst>
                <a:ext uri="{FF2B5EF4-FFF2-40B4-BE49-F238E27FC236}">
                  <a16:creationId xmlns:a16="http://schemas.microsoft.com/office/drawing/2014/main" id="{7D8F0731-900D-4838-B8BB-E891077DF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" y="8403"/>
              <a:ext cx="147" cy="147"/>
            </a:xfrm>
            <a:custGeom>
              <a:avLst/>
              <a:gdLst>
                <a:gd name="T0" fmla="*/ 73 w 147"/>
                <a:gd name="T1" fmla="*/ 0 h 147"/>
                <a:gd name="T2" fmla="*/ 59 w 147"/>
                <a:gd name="T3" fmla="*/ 4 h 147"/>
                <a:gd name="T4" fmla="*/ 44 w 147"/>
                <a:gd name="T5" fmla="*/ 7 h 147"/>
                <a:gd name="T6" fmla="*/ 33 w 147"/>
                <a:gd name="T7" fmla="*/ 15 h 147"/>
                <a:gd name="T8" fmla="*/ 22 w 147"/>
                <a:gd name="T9" fmla="*/ 22 h 147"/>
                <a:gd name="T10" fmla="*/ 11 w 147"/>
                <a:gd name="T11" fmla="*/ 33 h 147"/>
                <a:gd name="T12" fmla="*/ 7 w 147"/>
                <a:gd name="T13" fmla="*/ 44 h 147"/>
                <a:gd name="T14" fmla="*/ 0 w 147"/>
                <a:gd name="T15" fmla="*/ 59 h 147"/>
                <a:gd name="T16" fmla="*/ 0 w 147"/>
                <a:gd name="T17" fmla="*/ 74 h 147"/>
                <a:gd name="T18" fmla="*/ 0 w 147"/>
                <a:gd name="T19" fmla="*/ 88 h 147"/>
                <a:gd name="T20" fmla="*/ 7 w 147"/>
                <a:gd name="T21" fmla="*/ 103 h 147"/>
                <a:gd name="T22" fmla="*/ 11 w 147"/>
                <a:gd name="T23" fmla="*/ 114 h 147"/>
                <a:gd name="T24" fmla="*/ 22 w 147"/>
                <a:gd name="T25" fmla="*/ 125 h 147"/>
                <a:gd name="T26" fmla="*/ 33 w 147"/>
                <a:gd name="T27" fmla="*/ 136 h 147"/>
                <a:gd name="T28" fmla="*/ 44 w 147"/>
                <a:gd name="T29" fmla="*/ 144 h 147"/>
                <a:gd name="T30" fmla="*/ 59 w 147"/>
                <a:gd name="T31" fmla="*/ 147 h 147"/>
                <a:gd name="T32" fmla="*/ 73 w 147"/>
                <a:gd name="T33" fmla="*/ 147 h 147"/>
                <a:gd name="T34" fmla="*/ 88 w 147"/>
                <a:gd name="T35" fmla="*/ 147 h 147"/>
                <a:gd name="T36" fmla="*/ 103 w 147"/>
                <a:gd name="T37" fmla="*/ 144 h 147"/>
                <a:gd name="T38" fmla="*/ 114 w 147"/>
                <a:gd name="T39" fmla="*/ 136 h 147"/>
                <a:gd name="T40" fmla="*/ 125 w 147"/>
                <a:gd name="T41" fmla="*/ 125 h 147"/>
                <a:gd name="T42" fmla="*/ 136 w 147"/>
                <a:gd name="T43" fmla="*/ 114 h 147"/>
                <a:gd name="T44" fmla="*/ 144 w 147"/>
                <a:gd name="T45" fmla="*/ 103 h 147"/>
                <a:gd name="T46" fmla="*/ 147 w 147"/>
                <a:gd name="T47" fmla="*/ 88 h 147"/>
                <a:gd name="T48" fmla="*/ 147 w 147"/>
                <a:gd name="T49" fmla="*/ 74 h 147"/>
                <a:gd name="T50" fmla="*/ 147 w 147"/>
                <a:gd name="T51" fmla="*/ 59 h 147"/>
                <a:gd name="T52" fmla="*/ 144 w 147"/>
                <a:gd name="T53" fmla="*/ 44 h 147"/>
                <a:gd name="T54" fmla="*/ 136 w 147"/>
                <a:gd name="T55" fmla="*/ 33 h 147"/>
                <a:gd name="T56" fmla="*/ 125 w 147"/>
                <a:gd name="T57" fmla="*/ 22 h 147"/>
                <a:gd name="T58" fmla="*/ 114 w 147"/>
                <a:gd name="T59" fmla="*/ 15 h 147"/>
                <a:gd name="T60" fmla="*/ 103 w 147"/>
                <a:gd name="T61" fmla="*/ 7 h 147"/>
                <a:gd name="T62" fmla="*/ 88 w 147"/>
                <a:gd name="T63" fmla="*/ 4 h 147"/>
                <a:gd name="T64" fmla="*/ 73 w 147"/>
                <a:gd name="T6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7" h="147">
                  <a:moveTo>
                    <a:pt x="73" y="0"/>
                  </a:moveTo>
                  <a:lnTo>
                    <a:pt x="59" y="4"/>
                  </a:lnTo>
                  <a:lnTo>
                    <a:pt x="44" y="7"/>
                  </a:lnTo>
                  <a:lnTo>
                    <a:pt x="33" y="15"/>
                  </a:lnTo>
                  <a:lnTo>
                    <a:pt x="22" y="22"/>
                  </a:lnTo>
                  <a:lnTo>
                    <a:pt x="11" y="33"/>
                  </a:lnTo>
                  <a:lnTo>
                    <a:pt x="7" y="44"/>
                  </a:lnTo>
                  <a:lnTo>
                    <a:pt x="0" y="59"/>
                  </a:lnTo>
                  <a:lnTo>
                    <a:pt x="0" y="74"/>
                  </a:lnTo>
                  <a:lnTo>
                    <a:pt x="0" y="88"/>
                  </a:lnTo>
                  <a:lnTo>
                    <a:pt x="7" y="103"/>
                  </a:lnTo>
                  <a:lnTo>
                    <a:pt x="11" y="114"/>
                  </a:lnTo>
                  <a:lnTo>
                    <a:pt x="22" y="125"/>
                  </a:lnTo>
                  <a:lnTo>
                    <a:pt x="33" y="136"/>
                  </a:lnTo>
                  <a:lnTo>
                    <a:pt x="44" y="144"/>
                  </a:lnTo>
                  <a:lnTo>
                    <a:pt x="59" y="147"/>
                  </a:lnTo>
                  <a:lnTo>
                    <a:pt x="73" y="147"/>
                  </a:lnTo>
                  <a:lnTo>
                    <a:pt x="88" y="147"/>
                  </a:lnTo>
                  <a:lnTo>
                    <a:pt x="103" y="144"/>
                  </a:lnTo>
                  <a:lnTo>
                    <a:pt x="114" y="136"/>
                  </a:lnTo>
                  <a:lnTo>
                    <a:pt x="125" y="125"/>
                  </a:lnTo>
                  <a:lnTo>
                    <a:pt x="136" y="114"/>
                  </a:lnTo>
                  <a:lnTo>
                    <a:pt x="144" y="103"/>
                  </a:lnTo>
                  <a:lnTo>
                    <a:pt x="147" y="88"/>
                  </a:lnTo>
                  <a:lnTo>
                    <a:pt x="147" y="74"/>
                  </a:lnTo>
                  <a:lnTo>
                    <a:pt x="147" y="59"/>
                  </a:lnTo>
                  <a:lnTo>
                    <a:pt x="144" y="44"/>
                  </a:lnTo>
                  <a:lnTo>
                    <a:pt x="136" y="33"/>
                  </a:lnTo>
                  <a:lnTo>
                    <a:pt x="125" y="22"/>
                  </a:lnTo>
                  <a:lnTo>
                    <a:pt x="114" y="15"/>
                  </a:lnTo>
                  <a:lnTo>
                    <a:pt x="103" y="7"/>
                  </a:lnTo>
                  <a:lnTo>
                    <a:pt x="88" y="4"/>
                  </a:lnTo>
                  <a:lnTo>
                    <a:pt x="73" y="0"/>
                  </a:lnTo>
                </a:path>
              </a:pathLst>
            </a:custGeom>
            <a:noFill/>
            <a:ln w="698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77" name="Freeform 213">
              <a:extLst>
                <a:ext uri="{FF2B5EF4-FFF2-40B4-BE49-F238E27FC236}">
                  <a16:creationId xmlns:a16="http://schemas.microsoft.com/office/drawing/2014/main" id="{1A14C58A-9FC9-4C52-AA41-84512A4D6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" y="7188"/>
              <a:ext cx="151" cy="147"/>
            </a:xfrm>
            <a:custGeom>
              <a:avLst/>
              <a:gdLst>
                <a:gd name="T0" fmla="*/ 77 w 151"/>
                <a:gd name="T1" fmla="*/ 0 h 147"/>
                <a:gd name="T2" fmla="*/ 59 w 151"/>
                <a:gd name="T3" fmla="*/ 0 h 147"/>
                <a:gd name="T4" fmla="*/ 48 w 151"/>
                <a:gd name="T5" fmla="*/ 4 h 147"/>
                <a:gd name="T6" fmla="*/ 33 w 151"/>
                <a:gd name="T7" fmla="*/ 11 h 147"/>
                <a:gd name="T8" fmla="*/ 22 w 151"/>
                <a:gd name="T9" fmla="*/ 22 h 147"/>
                <a:gd name="T10" fmla="*/ 15 w 151"/>
                <a:gd name="T11" fmla="*/ 33 h 147"/>
                <a:gd name="T12" fmla="*/ 7 w 151"/>
                <a:gd name="T13" fmla="*/ 44 h 147"/>
                <a:gd name="T14" fmla="*/ 4 w 151"/>
                <a:gd name="T15" fmla="*/ 59 h 147"/>
                <a:gd name="T16" fmla="*/ 0 w 151"/>
                <a:gd name="T17" fmla="*/ 74 h 147"/>
                <a:gd name="T18" fmla="*/ 4 w 151"/>
                <a:gd name="T19" fmla="*/ 88 h 147"/>
                <a:gd name="T20" fmla="*/ 7 w 151"/>
                <a:gd name="T21" fmla="*/ 103 h 147"/>
                <a:gd name="T22" fmla="*/ 15 w 151"/>
                <a:gd name="T23" fmla="*/ 114 h 147"/>
                <a:gd name="T24" fmla="*/ 22 w 151"/>
                <a:gd name="T25" fmla="*/ 125 h 147"/>
                <a:gd name="T26" fmla="*/ 33 w 151"/>
                <a:gd name="T27" fmla="*/ 136 h 147"/>
                <a:gd name="T28" fmla="*/ 48 w 151"/>
                <a:gd name="T29" fmla="*/ 140 h 147"/>
                <a:gd name="T30" fmla="*/ 59 w 151"/>
                <a:gd name="T31" fmla="*/ 147 h 147"/>
                <a:gd name="T32" fmla="*/ 77 w 151"/>
                <a:gd name="T33" fmla="*/ 147 h 147"/>
                <a:gd name="T34" fmla="*/ 92 w 151"/>
                <a:gd name="T35" fmla="*/ 147 h 147"/>
                <a:gd name="T36" fmla="*/ 103 w 151"/>
                <a:gd name="T37" fmla="*/ 140 h 147"/>
                <a:gd name="T38" fmla="*/ 118 w 151"/>
                <a:gd name="T39" fmla="*/ 136 h 147"/>
                <a:gd name="T40" fmla="*/ 129 w 151"/>
                <a:gd name="T41" fmla="*/ 125 h 147"/>
                <a:gd name="T42" fmla="*/ 136 w 151"/>
                <a:gd name="T43" fmla="*/ 114 h 147"/>
                <a:gd name="T44" fmla="*/ 144 w 151"/>
                <a:gd name="T45" fmla="*/ 103 h 147"/>
                <a:gd name="T46" fmla="*/ 147 w 151"/>
                <a:gd name="T47" fmla="*/ 88 h 147"/>
                <a:gd name="T48" fmla="*/ 151 w 151"/>
                <a:gd name="T49" fmla="*/ 74 h 147"/>
                <a:gd name="T50" fmla="*/ 147 w 151"/>
                <a:gd name="T51" fmla="*/ 59 h 147"/>
                <a:gd name="T52" fmla="*/ 144 w 151"/>
                <a:gd name="T53" fmla="*/ 44 h 147"/>
                <a:gd name="T54" fmla="*/ 136 w 151"/>
                <a:gd name="T55" fmla="*/ 33 h 147"/>
                <a:gd name="T56" fmla="*/ 129 w 151"/>
                <a:gd name="T57" fmla="*/ 22 h 147"/>
                <a:gd name="T58" fmla="*/ 118 w 151"/>
                <a:gd name="T59" fmla="*/ 11 h 147"/>
                <a:gd name="T60" fmla="*/ 103 w 151"/>
                <a:gd name="T61" fmla="*/ 4 h 147"/>
                <a:gd name="T62" fmla="*/ 92 w 151"/>
                <a:gd name="T63" fmla="*/ 0 h 147"/>
                <a:gd name="T64" fmla="*/ 77 w 151"/>
                <a:gd name="T6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" h="147">
                  <a:moveTo>
                    <a:pt x="77" y="0"/>
                  </a:moveTo>
                  <a:lnTo>
                    <a:pt x="59" y="0"/>
                  </a:lnTo>
                  <a:lnTo>
                    <a:pt x="48" y="4"/>
                  </a:lnTo>
                  <a:lnTo>
                    <a:pt x="33" y="11"/>
                  </a:lnTo>
                  <a:lnTo>
                    <a:pt x="22" y="22"/>
                  </a:lnTo>
                  <a:lnTo>
                    <a:pt x="15" y="33"/>
                  </a:lnTo>
                  <a:lnTo>
                    <a:pt x="7" y="44"/>
                  </a:lnTo>
                  <a:lnTo>
                    <a:pt x="4" y="59"/>
                  </a:lnTo>
                  <a:lnTo>
                    <a:pt x="0" y="74"/>
                  </a:lnTo>
                  <a:lnTo>
                    <a:pt x="4" y="88"/>
                  </a:lnTo>
                  <a:lnTo>
                    <a:pt x="7" y="103"/>
                  </a:lnTo>
                  <a:lnTo>
                    <a:pt x="15" y="114"/>
                  </a:lnTo>
                  <a:lnTo>
                    <a:pt x="22" y="125"/>
                  </a:lnTo>
                  <a:lnTo>
                    <a:pt x="33" y="136"/>
                  </a:lnTo>
                  <a:lnTo>
                    <a:pt x="48" y="140"/>
                  </a:lnTo>
                  <a:lnTo>
                    <a:pt x="59" y="147"/>
                  </a:lnTo>
                  <a:lnTo>
                    <a:pt x="77" y="147"/>
                  </a:lnTo>
                  <a:lnTo>
                    <a:pt x="92" y="147"/>
                  </a:lnTo>
                  <a:lnTo>
                    <a:pt x="103" y="140"/>
                  </a:lnTo>
                  <a:lnTo>
                    <a:pt x="118" y="136"/>
                  </a:lnTo>
                  <a:lnTo>
                    <a:pt x="129" y="125"/>
                  </a:lnTo>
                  <a:lnTo>
                    <a:pt x="136" y="114"/>
                  </a:lnTo>
                  <a:lnTo>
                    <a:pt x="144" y="103"/>
                  </a:lnTo>
                  <a:lnTo>
                    <a:pt x="147" y="88"/>
                  </a:lnTo>
                  <a:lnTo>
                    <a:pt x="151" y="74"/>
                  </a:lnTo>
                  <a:lnTo>
                    <a:pt x="147" y="59"/>
                  </a:lnTo>
                  <a:lnTo>
                    <a:pt x="144" y="44"/>
                  </a:lnTo>
                  <a:lnTo>
                    <a:pt x="136" y="33"/>
                  </a:lnTo>
                  <a:lnTo>
                    <a:pt x="129" y="22"/>
                  </a:lnTo>
                  <a:lnTo>
                    <a:pt x="118" y="11"/>
                  </a:lnTo>
                  <a:lnTo>
                    <a:pt x="103" y="4"/>
                  </a:lnTo>
                  <a:lnTo>
                    <a:pt x="92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78" name="Freeform 214">
              <a:extLst>
                <a:ext uri="{FF2B5EF4-FFF2-40B4-BE49-F238E27FC236}">
                  <a16:creationId xmlns:a16="http://schemas.microsoft.com/office/drawing/2014/main" id="{89EC7B9C-7BC4-40E3-9E7F-40317FE1E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" y="7188"/>
              <a:ext cx="151" cy="147"/>
            </a:xfrm>
            <a:custGeom>
              <a:avLst/>
              <a:gdLst>
                <a:gd name="T0" fmla="*/ 77 w 151"/>
                <a:gd name="T1" fmla="*/ 0 h 147"/>
                <a:gd name="T2" fmla="*/ 59 w 151"/>
                <a:gd name="T3" fmla="*/ 0 h 147"/>
                <a:gd name="T4" fmla="*/ 48 w 151"/>
                <a:gd name="T5" fmla="*/ 4 h 147"/>
                <a:gd name="T6" fmla="*/ 33 w 151"/>
                <a:gd name="T7" fmla="*/ 11 h 147"/>
                <a:gd name="T8" fmla="*/ 22 w 151"/>
                <a:gd name="T9" fmla="*/ 22 h 147"/>
                <a:gd name="T10" fmla="*/ 15 w 151"/>
                <a:gd name="T11" fmla="*/ 33 h 147"/>
                <a:gd name="T12" fmla="*/ 7 w 151"/>
                <a:gd name="T13" fmla="*/ 44 h 147"/>
                <a:gd name="T14" fmla="*/ 4 w 151"/>
                <a:gd name="T15" fmla="*/ 59 h 147"/>
                <a:gd name="T16" fmla="*/ 0 w 151"/>
                <a:gd name="T17" fmla="*/ 74 h 147"/>
                <a:gd name="T18" fmla="*/ 4 w 151"/>
                <a:gd name="T19" fmla="*/ 88 h 147"/>
                <a:gd name="T20" fmla="*/ 7 w 151"/>
                <a:gd name="T21" fmla="*/ 103 h 147"/>
                <a:gd name="T22" fmla="*/ 15 w 151"/>
                <a:gd name="T23" fmla="*/ 114 h 147"/>
                <a:gd name="T24" fmla="*/ 22 w 151"/>
                <a:gd name="T25" fmla="*/ 125 h 147"/>
                <a:gd name="T26" fmla="*/ 33 w 151"/>
                <a:gd name="T27" fmla="*/ 136 h 147"/>
                <a:gd name="T28" fmla="*/ 48 w 151"/>
                <a:gd name="T29" fmla="*/ 140 h 147"/>
                <a:gd name="T30" fmla="*/ 59 w 151"/>
                <a:gd name="T31" fmla="*/ 147 h 147"/>
                <a:gd name="T32" fmla="*/ 77 w 151"/>
                <a:gd name="T33" fmla="*/ 147 h 147"/>
                <a:gd name="T34" fmla="*/ 92 w 151"/>
                <a:gd name="T35" fmla="*/ 147 h 147"/>
                <a:gd name="T36" fmla="*/ 103 w 151"/>
                <a:gd name="T37" fmla="*/ 140 h 147"/>
                <a:gd name="T38" fmla="*/ 118 w 151"/>
                <a:gd name="T39" fmla="*/ 136 h 147"/>
                <a:gd name="T40" fmla="*/ 129 w 151"/>
                <a:gd name="T41" fmla="*/ 125 h 147"/>
                <a:gd name="T42" fmla="*/ 136 w 151"/>
                <a:gd name="T43" fmla="*/ 114 h 147"/>
                <a:gd name="T44" fmla="*/ 144 w 151"/>
                <a:gd name="T45" fmla="*/ 103 h 147"/>
                <a:gd name="T46" fmla="*/ 147 w 151"/>
                <a:gd name="T47" fmla="*/ 88 h 147"/>
                <a:gd name="T48" fmla="*/ 151 w 151"/>
                <a:gd name="T49" fmla="*/ 74 h 147"/>
                <a:gd name="T50" fmla="*/ 147 w 151"/>
                <a:gd name="T51" fmla="*/ 59 h 147"/>
                <a:gd name="T52" fmla="*/ 144 w 151"/>
                <a:gd name="T53" fmla="*/ 44 h 147"/>
                <a:gd name="T54" fmla="*/ 136 w 151"/>
                <a:gd name="T55" fmla="*/ 33 h 147"/>
                <a:gd name="T56" fmla="*/ 129 w 151"/>
                <a:gd name="T57" fmla="*/ 22 h 147"/>
                <a:gd name="T58" fmla="*/ 118 w 151"/>
                <a:gd name="T59" fmla="*/ 11 h 147"/>
                <a:gd name="T60" fmla="*/ 103 w 151"/>
                <a:gd name="T61" fmla="*/ 4 h 147"/>
                <a:gd name="T62" fmla="*/ 92 w 151"/>
                <a:gd name="T63" fmla="*/ 0 h 147"/>
                <a:gd name="T64" fmla="*/ 77 w 151"/>
                <a:gd name="T6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" h="147">
                  <a:moveTo>
                    <a:pt x="77" y="0"/>
                  </a:moveTo>
                  <a:lnTo>
                    <a:pt x="59" y="0"/>
                  </a:lnTo>
                  <a:lnTo>
                    <a:pt x="48" y="4"/>
                  </a:lnTo>
                  <a:lnTo>
                    <a:pt x="33" y="11"/>
                  </a:lnTo>
                  <a:lnTo>
                    <a:pt x="22" y="22"/>
                  </a:lnTo>
                  <a:lnTo>
                    <a:pt x="15" y="33"/>
                  </a:lnTo>
                  <a:lnTo>
                    <a:pt x="7" y="44"/>
                  </a:lnTo>
                  <a:lnTo>
                    <a:pt x="4" y="59"/>
                  </a:lnTo>
                  <a:lnTo>
                    <a:pt x="0" y="74"/>
                  </a:lnTo>
                  <a:lnTo>
                    <a:pt x="4" y="88"/>
                  </a:lnTo>
                  <a:lnTo>
                    <a:pt x="7" y="103"/>
                  </a:lnTo>
                  <a:lnTo>
                    <a:pt x="15" y="114"/>
                  </a:lnTo>
                  <a:lnTo>
                    <a:pt x="22" y="125"/>
                  </a:lnTo>
                  <a:lnTo>
                    <a:pt x="33" y="136"/>
                  </a:lnTo>
                  <a:lnTo>
                    <a:pt x="48" y="140"/>
                  </a:lnTo>
                  <a:lnTo>
                    <a:pt x="59" y="147"/>
                  </a:lnTo>
                  <a:lnTo>
                    <a:pt x="77" y="147"/>
                  </a:lnTo>
                  <a:lnTo>
                    <a:pt x="92" y="147"/>
                  </a:lnTo>
                  <a:lnTo>
                    <a:pt x="103" y="140"/>
                  </a:lnTo>
                  <a:lnTo>
                    <a:pt x="118" y="136"/>
                  </a:lnTo>
                  <a:lnTo>
                    <a:pt x="129" y="125"/>
                  </a:lnTo>
                  <a:lnTo>
                    <a:pt x="136" y="114"/>
                  </a:lnTo>
                  <a:lnTo>
                    <a:pt x="144" y="103"/>
                  </a:lnTo>
                  <a:lnTo>
                    <a:pt x="147" y="88"/>
                  </a:lnTo>
                  <a:lnTo>
                    <a:pt x="151" y="74"/>
                  </a:lnTo>
                  <a:lnTo>
                    <a:pt x="147" y="59"/>
                  </a:lnTo>
                  <a:lnTo>
                    <a:pt x="144" y="44"/>
                  </a:lnTo>
                  <a:lnTo>
                    <a:pt x="136" y="33"/>
                  </a:lnTo>
                  <a:lnTo>
                    <a:pt x="129" y="22"/>
                  </a:lnTo>
                  <a:lnTo>
                    <a:pt x="118" y="11"/>
                  </a:lnTo>
                  <a:lnTo>
                    <a:pt x="103" y="4"/>
                  </a:lnTo>
                  <a:lnTo>
                    <a:pt x="92" y="0"/>
                  </a:lnTo>
                  <a:lnTo>
                    <a:pt x="77" y="0"/>
                  </a:lnTo>
                </a:path>
              </a:pathLst>
            </a:custGeom>
            <a:noFill/>
            <a:ln w="698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79" name="Freeform 215">
              <a:extLst>
                <a:ext uri="{FF2B5EF4-FFF2-40B4-BE49-F238E27FC236}">
                  <a16:creationId xmlns:a16="http://schemas.microsoft.com/office/drawing/2014/main" id="{CA9320F7-D918-4A0F-AAB6-E9E024B42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" y="8403"/>
              <a:ext cx="151" cy="147"/>
            </a:xfrm>
            <a:custGeom>
              <a:avLst/>
              <a:gdLst>
                <a:gd name="T0" fmla="*/ 77 w 151"/>
                <a:gd name="T1" fmla="*/ 0 h 147"/>
                <a:gd name="T2" fmla="*/ 59 w 151"/>
                <a:gd name="T3" fmla="*/ 4 h 147"/>
                <a:gd name="T4" fmla="*/ 48 w 151"/>
                <a:gd name="T5" fmla="*/ 7 h 147"/>
                <a:gd name="T6" fmla="*/ 33 w 151"/>
                <a:gd name="T7" fmla="*/ 15 h 147"/>
                <a:gd name="T8" fmla="*/ 22 w 151"/>
                <a:gd name="T9" fmla="*/ 22 h 147"/>
                <a:gd name="T10" fmla="*/ 15 w 151"/>
                <a:gd name="T11" fmla="*/ 33 h 147"/>
                <a:gd name="T12" fmla="*/ 7 w 151"/>
                <a:gd name="T13" fmla="*/ 44 h 147"/>
                <a:gd name="T14" fmla="*/ 4 w 151"/>
                <a:gd name="T15" fmla="*/ 59 h 147"/>
                <a:gd name="T16" fmla="*/ 0 w 151"/>
                <a:gd name="T17" fmla="*/ 74 h 147"/>
                <a:gd name="T18" fmla="*/ 4 w 151"/>
                <a:gd name="T19" fmla="*/ 88 h 147"/>
                <a:gd name="T20" fmla="*/ 7 w 151"/>
                <a:gd name="T21" fmla="*/ 103 h 147"/>
                <a:gd name="T22" fmla="*/ 15 w 151"/>
                <a:gd name="T23" fmla="*/ 114 h 147"/>
                <a:gd name="T24" fmla="*/ 22 w 151"/>
                <a:gd name="T25" fmla="*/ 125 h 147"/>
                <a:gd name="T26" fmla="*/ 33 w 151"/>
                <a:gd name="T27" fmla="*/ 136 h 147"/>
                <a:gd name="T28" fmla="*/ 48 w 151"/>
                <a:gd name="T29" fmla="*/ 144 h 147"/>
                <a:gd name="T30" fmla="*/ 59 w 151"/>
                <a:gd name="T31" fmla="*/ 147 h 147"/>
                <a:gd name="T32" fmla="*/ 77 w 151"/>
                <a:gd name="T33" fmla="*/ 147 h 147"/>
                <a:gd name="T34" fmla="*/ 92 w 151"/>
                <a:gd name="T35" fmla="*/ 147 h 147"/>
                <a:gd name="T36" fmla="*/ 103 w 151"/>
                <a:gd name="T37" fmla="*/ 144 h 147"/>
                <a:gd name="T38" fmla="*/ 118 w 151"/>
                <a:gd name="T39" fmla="*/ 136 h 147"/>
                <a:gd name="T40" fmla="*/ 129 w 151"/>
                <a:gd name="T41" fmla="*/ 125 h 147"/>
                <a:gd name="T42" fmla="*/ 136 w 151"/>
                <a:gd name="T43" fmla="*/ 114 h 147"/>
                <a:gd name="T44" fmla="*/ 144 w 151"/>
                <a:gd name="T45" fmla="*/ 103 h 147"/>
                <a:gd name="T46" fmla="*/ 147 w 151"/>
                <a:gd name="T47" fmla="*/ 88 h 147"/>
                <a:gd name="T48" fmla="*/ 151 w 151"/>
                <a:gd name="T49" fmla="*/ 74 h 147"/>
                <a:gd name="T50" fmla="*/ 147 w 151"/>
                <a:gd name="T51" fmla="*/ 59 h 147"/>
                <a:gd name="T52" fmla="*/ 144 w 151"/>
                <a:gd name="T53" fmla="*/ 44 h 147"/>
                <a:gd name="T54" fmla="*/ 136 w 151"/>
                <a:gd name="T55" fmla="*/ 33 h 147"/>
                <a:gd name="T56" fmla="*/ 129 w 151"/>
                <a:gd name="T57" fmla="*/ 22 h 147"/>
                <a:gd name="T58" fmla="*/ 118 w 151"/>
                <a:gd name="T59" fmla="*/ 15 h 147"/>
                <a:gd name="T60" fmla="*/ 103 w 151"/>
                <a:gd name="T61" fmla="*/ 7 h 147"/>
                <a:gd name="T62" fmla="*/ 92 w 151"/>
                <a:gd name="T63" fmla="*/ 4 h 147"/>
                <a:gd name="T64" fmla="*/ 77 w 151"/>
                <a:gd name="T6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" h="147">
                  <a:moveTo>
                    <a:pt x="77" y="0"/>
                  </a:moveTo>
                  <a:lnTo>
                    <a:pt x="59" y="4"/>
                  </a:lnTo>
                  <a:lnTo>
                    <a:pt x="48" y="7"/>
                  </a:lnTo>
                  <a:lnTo>
                    <a:pt x="33" y="15"/>
                  </a:lnTo>
                  <a:lnTo>
                    <a:pt x="22" y="22"/>
                  </a:lnTo>
                  <a:lnTo>
                    <a:pt x="15" y="33"/>
                  </a:lnTo>
                  <a:lnTo>
                    <a:pt x="7" y="44"/>
                  </a:lnTo>
                  <a:lnTo>
                    <a:pt x="4" y="59"/>
                  </a:lnTo>
                  <a:lnTo>
                    <a:pt x="0" y="74"/>
                  </a:lnTo>
                  <a:lnTo>
                    <a:pt x="4" y="88"/>
                  </a:lnTo>
                  <a:lnTo>
                    <a:pt x="7" y="103"/>
                  </a:lnTo>
                  <a:lnTo>
                    <a:pt x="15" y="114"/>
                  </a:lnTo>
                  <a:lnTo>
                    <a:pt x="22" y="125"/>
                  </a:lnTo>
                  <a:lnTo>
                    <a:pt x="33" y="136"/>
                  </a:lnTo>
                  <a:lnTo>
                    <a:pt x="48" y="144"/>
                  </a:lnTo>
                  <a:lnTo>
                    <a:pt x="59" y="147"/>
                  </a:lnTo>
                  <a:lnTo>
                    <a:pt x="77" y="147"/>
                  </a:lnTo>
                  <a:lnTo>
                    <a:pt x="92" y="147"/>
                  </a:lnTo>
                  <a:lnTo>
                    <a:pt x="103" y="144"/>
                  </a:lnTo>
                  <a:lnTo>
                    <a:pt x="118" y="136"/>
                  </a:lnTo>
                  <a:lnTo>
                    <a:pt x="129" y="125"/>
                  </a:lnTo>
                  <a:lnTo>
                    <a:pt x="136" y="114"/>
                  </a:lnTo>
                  <a:lnTo>
                    <a:pt x="144" y="103"/>
                  </a:lnTo>
                  <a:lnTo>
                    <a:pt x="147" y="88"/>
                  </a:lnTo>
                  <a:lnTo>
                    <a:pt x="151" y="74"/>
                  </a:lnTo>
                  <a:lnTo>
                    <a:pt x="147" y="59"/>
                  </a:lnTo>
                  <a:lnTo>
                    <a:pt x="144" y="44"/>
                  </a:lnTo>
                  <a:lnTo>
                    <a:pt x="136" y="33"/>
                  </a:lnTo>
                  <a:lnTo>
                    <a:pt x="129" y="22"/>
                  </a:lnTo>
                  <a:lnTo>
                    <a:pt x="118" y="15"/>
                  </a:lnTo>
                  <a:lnTo>
                    <a:pt x="103" y="7"/>
                  </a:lnTo>
                  <a:lnTo>
                    <a:pt x="92" y="4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80" name="Freeform 216">
              <a:extLst>
                <a:ext uri="{FF2B5EF4-FFF2-40B4-BE49-F238E27FC236}">
                  <a16:creationId xmlns:a16="http://schemas.microsoft.com/office/drawing/2014/main" id="{5DAA8CE7-69D0-4977-A9EA-A0E9B97E5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" y="8403"/>
              <a:ext cx="151" cy="147"/>
            </a:xfrm>
            <a:custGeom>
              <a:avLst/>
              <a:gdLst>
                <a:gd name="T0" fmla="*/ 77 w 151"/>
                <a:gd name="T1" fmla="*/ 0 h 147"/>
                <a:gd name="T2" fmla="*/ 59 w 151"/>
                <a:gd name="T3" fmla="*/ 4 h 147"/>
                <a:gd name="T4" fmla="*/ 48 w 151"/>
                <a:gd name="T5" fmla="*/ 7 h 147"/>
                <a:gd name="T6" fmla="*/ 33 w 151"/>
                <a:gd name="T7" fmla="*/ 15 h 147"/>
                <a:gd name="T8" fmla="*/ 22 w 151"/>
                <a:gd name="T9" fmla="*/ 22 h 147"/>
                <a:gd name="T10" fmla="*/ 15 w 151"/>
                <a:gd name="T11" fmla="*/ 33 h 147"/>
                <a:gd name="T12" fmla="*/ 7 w 151"/>
                <a:gd name="T13" fmla="*/ 44 h 147"/>
                <a:gd name="T14" fmla="*/ 4 w 151"/>
                <a:gd name="T15" fmla="*/ 59 h 147"/>
                <a:gd name="T16" fmla="*/ 0 w 151"/>
                <a:gd name="T17" fmla="*/ 74 h 147"/>
                <a:gd name="T18" fmla="*/ 4 w 151"/>
                <a:gd name="T19" fmla="*/ 88 h 147"/>
                <a:gd name="T20" fmla="*/ 7 w 151"/>
                <a:gd name="T21" fmla="*/ 103 h 147"/>
                <a:gd name="T22" fmla="*/ 15 w 151"/>
                <a:gd name="T23" fmla="*/ 114 h 147"/>
                <a:gd name="T24" fmla="*/ 22 w 151"/>
                <a:gd name="T25" fmla="*/ 125 h 147"/>
                <a:gd name="T26" fmla="*/ 33 w 151"/>
                <a:gd name="T27" fmla="*/ 136 h 147"/>
                <a:gd name="T28" fmla="*/ 48 w 151"/>
                <a:gd name="T29" fmla="*/ 144 h 147"/>
                <a:gd name="T30" fmla="*/ 59 w 151"/>
                <a:gd name="T31" fmla="*/ 147 h 147"/>
                <a:gd name="T32" fmla="*/ 77 w 151"/>
                <a:gd name="T33" fmla="*/ 147 h 147"/>
                <a:gd name="T34" fmla="*/ 92 w 151"/>
                <a:gd name="T35" fmla="*/ 147 h 147"/>
                <a:gd name="T36" fmla="*/ 103 w 151"/>
                <a:gd name="T37" fmla="*/ 144 h 147"/>
                <a:gd name="T38" fmla="*/ 118 w 151"/>
                <a:gd name="T39" fmla="*/ 136 h 147"/>
                <a:gd name="T40" fmla="*/ 129 w 151"/>
                <a:gd name="T41" fmla="*/ 125 h 147"/>
                <a:gd name="T42" fmla="*/ 136 w 151"/>
                <a:gd name="T43" fmla="*/ 114 h 147"/>
                <a:gd name="T44" fmla="*/ 144 w 151"/>
                <a:gd name="T45" fmla="*/ 103 h 147"/>
                <a:gd name="T46" fmla="*/ 147 w 151"/>
                <a:gd name="T47" fmla="*/ 88 h 147"/>
                <a:gd name="T48" fmla="*/ 151 w 151"/>
                <a:gd name="T49" fmla="*/ 74 h 147"/>
                <a:gd name="T50" fmla="*/ 147 w 151"/>
                <a:gd name="T51" fmla="*/ 59 h 147"/>
                <a:gd name="T52" fmla="*/ 144 w 151"/>
                <a:gd name="T53" fmla="*/ 44 h 147"/>
                <a:gd name="T54" fmla="*/ 136 w 151"/>
                <a:gd name="T55" fmla="*/ 33 h 147"/>
                <a:gd name="T56" fmla="*/ 129 w 151"/>
                <a:gd name="T57" fmla="*/ 22 h 147"/>
                <a:gd name="T58" fmla="*/ 118 w 151"/>
                <a:gd name="T59" fmla="*/ 15 h 147"/>
                <a:gd name="T60" fmla="*/ 103 w 151"/>
                <a:gd name="T61" fmla="*/ 7 h 147"/>
                <a:gd name="T62" fmla="*/ 92 w 151"/>
                <a:gd name="T63" fmla="*/ 4 h 147"/>
                <a:gd name="T64" fmla="*/ 77 w 151"/>
                <a:gd name="T6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" h="147">
                  <a:moveTo>
                    <a:pt x="77" y="0"/>
                  </a:moveTo>
                  <a:lnTo>
                    <a:pt x="59" y="4"/>
                  </a:lnTo>
                  <a:lnTo>
                    <a:pt x="48" y="7"/>
                  </a:lnTo>
                  <a:lnTo>
                    <a:pt x="33" y="15"/>
                  </a:lnTo>
                  <a:lnTo>
                    <a:pt x="22" y="22"/>
                  </a:lnTo>
                  <a:lnTo>
                    <a:pt x="15" y="33"/>
                  </a:lnTo>
                  <a:lnTo>
                    <a:pt x="7" y="44"/>
                  </a:lnTo>
                  <a:lnTo>
                    <a:pt x="4" y="59"/>
                  </a:lnTo>
                  <a:lnTo>
                    <a:pt x="0" y="74"/>
                  </a:lnTo>
                  <a:lnTo>
                    <a:pt x="4" y="88"/>
                  </a:lnTo>
                  <a:lnTo>
                    <a:pt x="7" y="103"/>
                  </a:lnTo>
                  <a:lnTo>
                    <a:pt x="15" y="114"/>
                  </a:lnTo>
                  <a:lnTo>
                    <a:pt x="22" y="125"/>
                  </a:lnTo>
                  <a:lnTo>
                    <a:pt x="33" y="136"/>
                  </a:lnTo>
                  <a:lnTo>
                    <a:pt x="48" y="144"/>
                  </a:lnTo>
                  <a:lnTo>
                    <a:pt x="59" y="147"/>
                  </a:lnTo>
                  <a:lnTo>
                    <a:pt x="77" y="147"/>
                  </a:lnTo>
                  <a:lnTo>
                    <a:pt x="92" y="147"/>
                  </a:lnTo>
                  <a:lnTo>
                    <a:pt x="103" y="144"/>
                  </a:lnTo>
                  <a:lnTo>
                    <a:pt x="118" y="136"/>
                  </a:lnTo>
                  <a:lnTo>
                    <a:pt x="129" y="125"/>
                  </a:lnTo>
                  <a:lnTo>
                    <a:pt x="136" y="114"/>
                  </a:lnTo>
                  <a:lnTo>
                    <a:pt x="144" y="103"/>
                  </a:lnTo>
                  <a:lnTo>
                    <a:pt x="147" y="88"/>
                  </a:lnTo>
                  <a:lnTo>
                    <a:pt x="151" y="74"/>
                  </a:lnTo>
                  <a:lnTo>
                    <a:pt x="147" y="59"/>
                  </a:lnTo>
                  <a:lnTo>
                    <a:pt x="144" y="44"/>
                  </a:lnTo>
                  <a:lnTo>
                    <a:pt x="136" y="33"/>
                  </a:lnTo>
                  <a:lnTo>
                    <a:pt x="129" y="22"/>
                  </a:lnTo>
                  <a:lnTo>
                    <a:pt x="118" y="15"/>
                  </a:lnTo>
                  <a:lnTo>
                    <a:pt x="103" y="7"/>
                  </a:lnTo>
                  <a:lnTo>
                    <a:pt x="92" y="4"/>
                  </a:lnTo>
                  <a:lnTo>
                    <a:pt x="77" y="0"/>
                  </a:lnTo>
                </a:path>
              </a:pathLst>
            </a:custGeom>
            <a:noFill/>
            <a:ln w="698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81" name="Line 217">
              <a:extLst>
                <a:ext uri="{FF2B5EF4-FFF2-40B4-BE49-F238E27FC236}">
                  <a16:creationId xmlns:a16="http://schemas.microsoft.com/office/drawing/2014/main" id="{1B3D9B24-DD55-4E21-AC88-EB62871DC9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29" y="7269"/>
              <a:ext cx="1299" cy="1"/>
            </a:xfrm>
            <a:prstGeom prst="line">
              <a:avLst/>
            </a:prstGeom>
            <a:noFill/>
            <a:ln w="304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82" name="Line 218">
              <a:extLst>
                <a:ext uri="{FF2B5EF4-FFF2-40B4-BE49-F238E27FC236}">
                  <a16:creationId xmlns:a16="http://schemas.microsoft.com/office/drawing/2014/main" id="{DAC1C515-2F57-4441-9C06-7E8E354154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29" y="7869"/>
              <a:ext cx="1299" cy="1"/>
            </a:xfrm>
            <a:prstGeom prst="line">
              <a:avLst/>
            </a:prstGeom>
            <a:noFill/>
            <a:ln w="304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83" name="Line 219">
              <a:extLst>
                <a:ext uri="{FF2B5EF4-FFF2-40B4-BE49-F238E27FC236}">
                  <a16:creationId xmlns:a16="http://schemas.microsoft.com/office/drawing/2014/main" id="{5D8BAA02-801B-4510-9158-070592214B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29" y="8484"/>
              <a:ext cx="1299" cy="1"/>
            </a:xfrm>
            <a:prstGeom prst="line">
              <a:avLst/>
            </a:prstGeom>
            <a:noFill/>
            <a:ln w="304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84" name="Freeform 220">
              <a:extLst>
                <a:ext uri="{FF2B5EF4-FFF2-40B4-BE49-F238E27FC236}">
                  <a16:creationId xmlns:a16="http://schemas.microsoft.com/office/drawing/2014/main" id="{53048D2E-3744-4BE4-9587-21869B18F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4" y="7298"/>
              <a:ext cx="575" cy="185"/>
            </a:xfrm>
            <a:custGeom>
              <a:avLst/>
              <a:gdLst>
                <a:gd name="T0" fmla="*/ 575 w 575"/>
                <a:gd name="T1" fmla="*/ 0 h 185"/>
                <a:gd name="T2" fmla="*/ 564 w 575"/>
                <a:gd name="T3" fmla="*/ 0 h 185"/>
                <a:gd name="T4" fmla="*/ 549 w 575"/>
                <a:gd name="T5" fmla="*/ 0 h 185"/>
                <a:gd name="T6" fmla="*/ 538 w 575"/>
                <a:gd name="T7" fmla="*/ 4 h 185"/>
                <a:gd name="T8" fmla="*/ 535 w 575"/>
                <a:gd name="T9" fmla="*/ 8 h 185"/>
                <a:gd name="T10" fmla="*/ 527 w 575"/>
                <a:gd name="T11" fmla="*/ 11 h 185"/>
                <a:gd name="T12" fmla="*/ 520 w 575"/>
                <a:gd name="T13" fmla="*/ 19 h 185"/>
                <a:gd name="T14" fmla="*/ 516 w 575"/>
                <a:gd name="T15" fmla="*/ 26 h 185"/>
                <a:gd name="T16" fmla="*/ 516 w 575"/>
                <a:gd name="T17" fmla="*/ 34 h 185"/>
                <a:gd name="T18" fmla="*/ 516 w 575"/>
                <a:gd name="T19" fmla="*/ 41 h 185"/>
                <a:gd name="T20" fmla="*/ 516 w 575"/>
                <a:gd name="T21" fmla="*/ 52 h 185"/>
                <a:gd name="T22" fmla="*/ 516 w 575"/>
                <a:gd name="T23" fmla="*/ 59 h 185"/>
                <a:gd name="T24" fmla="*/ 520 w 575"/>
                <a:gd name="T25" fmla="*/ 70 h 185"/>
                <a:gd name="T26" fmla="*/ 524 w 575"/>
                <a:gd name="T27" fmla="*/ 78 h 185"/>
                <a:gd name="T28" fmla="*/ 524 w 575"/>
                <a:gd name="T29" fmla="*/ 85 h 185"/>
                <a:gd name="T30" fmla="*/ 520 w 575"/>
                <a:gd name="T31" fmla="*/ 92 h 185"/>
                <a:gd name="T32" fmla="*/ 516 w 575"/>
                <a:gd name="T33" fmla="*/ 100 h 185"/>
                <a:gd name="T34" fmla="*/ 509 w 575"/>
                <a:gd name="T35" fmla="*/ 107 h 185"/>
                <a:gd name="T36" fmla="*/ 501 w 575"/>
                <a:gd name="T37" fmla="*/ 111 h 185"/>
                <a:gd name="T38" fmla="*/ 494 w 575"/>
                <a:gd name="T39" fmla="*/ 115 h 185"/>
                <a:gd name="T40" fmla="*/ 487 w 575"/>
                <a:gd name="T41" fmla="*/ 118 h 185"/>
                <a:gd name="T42" fmla="*/ 479 w 575"/>
                <a:gd name="T43" fmla="*/ 122 h 185"/>
                <a:gd name="T44" fmla="*/ 472 w 575"/>
                <a:gd name="T45" fmla="*/ 126 h 185"/>
                <a:gd name="T46" fmla="*/ 454 w 575"/>
                <a:gd name="T47" fmla="*/ 133 h 185"/>
                <a:gd name="T48" fmla="*/ 435 w 575"/>
                <a:gd name="T49" fmla="*/ 137 h 185"/>
                <a:gd name="T50" fmla="*/ 417 w 575"/>
                <a:gd name="T51" fmla="*/ 144 h 185"/>
                <a:gd name="T52" fmla="*/ 402 w 575"/>
                <a:gd name="T53" fmla="*/ 148 h 185"/>
                <a:gd name="T54" fmla="*/ 387 w 575"/>
                <a:gd name="T55" fmla="*/ 151 h 185"/>
                <a:gd name="T56" fmla="*/ 372 w 575"/>
                <a:gd name="T57" fmla="*/ 159 h 185"/>
                <a:gd name="T58" fmla="*/ 347 w 575"/>
                <a:gd name="T59" fmla="*/ 162 h 185"/>
                <a:gd name="T60" fmla="*/ 324 w 575"/>
                <a:gd name="T61" fmla="*/ 170 h 185"/>
                <a:gd name="T62" fmla="*/ 306 w 575"/>
                <a:gd name="T63" fmla="*/ 173 h 185"/>
                <a:gd name="T64" fmla="*/ 284 w 575"/>
                <a:gd name="T65" fmla="*/ 177 h 185"/>
                <a:gd name="T66" fmla="*/ 265 w 575"/>
                <a:gd name="T67" fmla="*/ 181 h 185"/>
                <a:gd name="T68" fmla="*/ 243 w 575"/>
                <a:gd name="T69" fmla="*/ 181 h 185"/>
                <a:gd name="T70" fmla="*/ 221 w 575"/>
                <a:gd name="T71" fmla="*/ 185 h 185"/>
                <a:gd name="T72" fmla="*/ 195 w 575"/>
                <a:gd name="T73" fmla="*/ 185 h 185"/>
                <a:gd name="T74" fmla="*/ 180 w 575"/>
                <a:gd name="T75" fmla="*/ 185 h 185"/>
                <a:gd name="T76" fmla="*/ 166 w 575"/>
                <a:gd name="T77" fmla="*/ 185 h 185"/>
                <a:gd name="T78" fmla="*/ 151 w 575"/>
                <a:gd name="T79" fmla="*/ 185 h 185"/>
                <a:gd name="T80" fmla="*/ 132 w 575"/>
                <a:gd name="T81" fmla="*/ 185 h 185"/>
                <a:gd name="T82" fmla="*/ 114 w 575"/>
                <a:gd name="T83" fmla="*/ 185 h 185"/>
                <a:gd name="T84" fmla="*/ 96 w 575"/>
                <a:gd name="T85" fmla="*/ 185 h 185"/>
                <a:gd name="T86" fmla="*/ 73 w 575"/>
                <a:gd name="T87" fmla="*/ 185 h 185"/>
                <a:gd name="T88" fmla="*/ 51 w 575"/>
                <a:gd name="T89" fmla="*/ 185 h 185"/>
                <a:gd name="T90" fmla="*/ 25 w 575"/>
                <a:gd name="T91" fmla="*/ 185 h 185"/>
                <a:gd name="T92" fmla="*/ 0 w 575"/>
                <a:gd name="T93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5" h="185">
                  <a:moveTo>
                    <a:pt x="575" y="0"/>
                  </a:moveTo>
                  <a:lnTo>
                    <a:pt x="564" y="0"/>
                  </a:lnTo>
                  <a:lnTo>
                    <a:pt x="549" y="0"/>
                  </a:lnTo>
                  <a:lnTo>
                    <a:pt x="538" y="4"/>
                  </a:lnTo>
                  <a:lnTo>
                    <a:pt x="535" y="8"/>
                  </a:lnTo>
                  <a:lnTo>
                    <a:pt x="527" y="11"/>
                  </a:lnTo>
                  <a:lnTo>
                    <a:pt x="520" y="19"/>
                  </a:lnTo>
                  <a:lnTo>
                    <a:pt x="516" y="26"/>
                  </a:lnTo>
                  <a:lnTo>
                    <a:pt x="516" y="34"/>
                  </a:lnTo>
                  <a:lnTo>
                    <a:pt x="516" y="41"/>
                  </a:lnTo>
                  <a:lnTo>
                    <a:pt x="516" y="52"/>
                  </a:lnTo>
                  <a:lnTo>
                    <a:pt x="516" y="59"/>
                  </a:lnTo>
                  <a:lnTo>
                    <a:pt x="520" y="70"/>
                  </a:lnTo>
                  <a:lnTo>
                    <a:pt x="524" y="78"/>
                  </a:lnTo>
                  <a:lnTo>
                    <a:pt x="524" y="85"/>
                  </a:lnTo>
                  <a:lnTo>
                    <a:pt x="520" y="92"/>
                  </a:lnTo>
                  <a:lnTo>
                    <a:pt x="516" y="100"/>
                  </a:lnTo>
                  <a:lnTo>
                    <a:pt x="509" y="107"/>
                  </a:lnTo>
                  <a:lnTo>
                    <a:pt x="501" y="111"/>
                  </a:lnTo>
                  <a:lnTo>
                    <a:pt x="494" y="115"/>
                  </a:lnTo>
                  <a:lnTo>
                    <a:pt x="487" y="118"/>
                  </a:lnTo>
                  <a:lnTo>
                    <a:pt x="479" y="122"/>
                  </a:lnTo>
                  <a:lnTo>
                    <a:pt x="472" y="126"/>
                  </a:lnTo>
                  <a:lnTo>
                    <a:pt x="454" y="133"/>
                  </a:lnTo>
                  <a:lnTo>
                    <a:pt x="435" y="137"/>
                  </a:lnTo>
                  <a:lnTo>
                    <a:pt x="417" y="144"/>
                  </a:lnTo>
                  <a:lnTo>
                    <a:pt x="402" y="148"/>
                  </a:lnTo>
                  <a:lnTo>
                    <a:pt x="387" y="151"/>
                  </a:lnTo>
                  <a:lnTo>
                    <a:pt x="372" y="159"/>
                  </a:lnTo>
                  <a:lnTo>
                    <a:pt x="347" y="162"/>
                  </a:lnTo>
                  <a:lnTo>
                    <a:pt x="324" y="170"/>
                  </a:lnTo>
                  <a:lnTo>
                    <a:pt x="306" y="173"/>
                  </a:lnTo>
                  <a:lnTo>
                    <a:pt x="284" y="177"/>
                  </a:lnTo>
                  <a:lnTo>
                    <a:pt x="265" y="181"/>
                  </a:lnTo>
                  <a:lnTo>
                    <a:pt x="243" y="181"/>
                  </a:lnTo>
                  <a:lnTo>
                    <a:pt x="221" y="185"/>
                  </a:lnTo>
                  <a:lnTo>
                    <a:pt x="195" y="185"/>
                  </a:lnTo>
                  <a:lnTo>
                    <a:pt x="180" y="185"/>
                  </a:lnTo>
                  <a:lnTo>
                    <a:pt x="166" y="185"/>
                  </a:lnTo>
                  <a:lnTo>
                    <a:pt x="151" y="185"/>
                  </a:lnTo>
                  <a:lnTo>
                    <a:pt x="132" y="185"/>
                  </a:lnTo>
                  <a:lnTo>
                    <a:pt x="114" y="185"/>
                  </a:lnTo>
                  <a:lnTo>
                    <a:pt x="96" y="185"/>
                  </a:lnTo>
                  <a:lnTo>
                    <a:pt x="73" y="185"/>
                  </a:lnTo>
                  <a:lnTo>
                    <a:pt x="51" y="185"/>
                  </a:lnTo>
                  <a:lnTo>
                    <a:pt x="25" y="185"/>
                  </a:lnTo>
                  <a:lnTo>
                    <a:pt x="0" y="185"/>
                  </a:lnTo>
                </a:path>
              </a:pathLst>
            </a:custGeom>
            <a:noFill/>
            <a:ln w="13970">
              <a:solidFill>
                <a:srgbClr val="99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85" name="Freeform 221">
              <a:extLst>
                <a:ext uri="{FF2B5EF4-FFF2-40B4-BE49-F238E27FC236}">
                  <a16:creationId xmlns:a16="http://schemas.microsoft.com/office/drawing/2014/main" id="{CF24857A-CBEF-4DFA-949D-A7A4707BC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" y="7468"/>
              <a:ext cx="532" cy="37"/>
            </a:xfrm>
            <a:custGeom>
              <a:avLst/>
              <a:gdLst>
                <a:gd name="T0" fmla="*/ 532 w 532"/>
                <a:gd name="T1" fmla="*/ 37 h 37"/>
                <a:gd name="T2" fmla="*/ 506 w 532"/>
                <a:gd name="T3" fmla="*/ 37 h 37"/>
                <a:gd name="T4" fmla="*/ 476 w 532"/>
                <a:gd name="T5" fmla="*/ 33 h 37"/>
                <a:gd name="T6" fmla="*/ 447 w 532"/>
                <a:gd name="T7" fmla="*/ 33 h 37"/>
                <a:gd name="T8" fmla="*/ 417 w 532"/>
                <a:gd name="T9" fmla="*/ 29 h 37"/>
                <a:gd name="T10" fmla="*/ 384 w 532"/>
                <a:gd name="T11" fmla="*/ 26 h 37"/>
                <a:gd name="T12" fmla="*/ 347 w 532"/>
                <a:gd name="T13" fmla="*/ 22 h 37"/>
                <a:gd name="T14" fmla="*/ 310 w 532"/>
                <a:gd name="T15" fmla="*/ 22 h 37"/>
                <a:gd name="T16" fmla="*/ 273 w 532"/>
                <a:gd name="T17" fmla="*/ 18 h 37"/>
                <a:gd name="T18" fmla="*/ 199 w 532"/>
                <a:gd name="T19" fmla="*/ 11 h 37"/>
                <a:gd name="T20" fmla="*/ 163 w 532"/>
                <a:gd name="T21" fmla="*/ 7 h 37"/>
                <a:gd name="T22" fmla="*/ 126 w 532"/>
                <a:gd name="T23" fmla="*/ 7 h 37"/>
                <a:gd name="T24" fmla="*/ 92 w 532"/>
                <a:gd name="T25" fmla="*/ 3 h 37"/>
                <a:gd name="T26" fmla="*/ 59 w 532"/>
                <a:gd name="T27" fmla="*/ 3 h 37"/>
                <a:gd name="T28" fmla="*/ 30 w 532"/>
                <a:gd name="T29" fmla="*/ 0 h 37"/>
                <a:gd name="T30" fmla="*/ 0 w 532"/>
                <a:gd name="T3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2" h="37">
                  <a:moveTo>
                    <a:pt x="532" y="37"/>
                  </a:moveTo>
                  <a:lnTo>
                    <a:pt x="506" y="37"/>
                  </a:lnTo>
                  <a:lnTo>
                    <a:pt x="476" y="33"/>
                  </a:lnTo>
                  <a:lnTo>
                    <a:pt x="447" y="33"/>
                  </a:lnTo>
                  <a:lnTo>
                    <a:pt x="417" y="29"/>
                  </a:lnTo>
                  <a:lnTo>
                    <a:pt x="384" y="26"/>
                  </a:lnTo>
                  <a:lnTo>
                    <a:pt x="347" y="22"/>
                  </a:lnTo>
                  <a:lnTo>
                    <a:pt x="310" y="22"/>
                  </a:lnTo>
                  <a:lnTo>
                    <a:pt x="273" y="18"/>
                  </a:lnTo>
                  <a:lnTo>
                    <a:pt x="199" y="11"/>
                  </a:lnTo>
                  <a:lnTo>
                    <a:pt x="163" y="7"/>
                  </a:lnTo>
                  <a:lnTo>
                    <a:pt x="126" y="7"/>
                  </a:lnTo>
                  <a:lnTo>
                    <a:pt x="92" y="3"/>
                  </a:lnTo>
                  <a:lnTo>
                    <a:pt x="59" y="3"/>
                  </a:ln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444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86" name="Freeform 222">
              <a:extLst>
                <a:ext uri="{FF2B5EF4-FFF2-40B4-BE49-F238E27FC236}">
                  <a16:creationId xmlns:a16="http://schemas.microsoft.com/office/drawing/2014/main" id="{6F3A9019-79D3-40FA-83EC-8BE1A0E59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4" y="7876"/>
              <a:ext cx="575" cy="188"/>
            </a:xfrm>
            <a:custGeom>
              <a:avLst/>
              <a:gdLst>
                <a:gd name="T0" fmla="*/ 575 w 575"/>
                <a:gd name="T1" fmla="*/ 0 h 188"/>
                <a:gd name="T2" fmla="*/ 564 w 575"/>
                <a:gd name="T3" fmla="*/ 4 h 188"/>
                <a:gd name="T4" fmla="*/ 549 w 575"/>
                <a:gd name="T5" fmla="*/ 4 h 188"/>
                <a:gd name="T6" fmla="*/ 538 w 575"/>
                <a:gd name="T7" fmla="*/ 8 h 188"/>
                <a:gd name="T8" fmla="*/ 535 w 575"/>
                <a:gd name="T9" fmla="*/ 8 h 188"/>
                <a:gd name="T10" fmla="*/ 527 w 575"/>
                <a:gd name="T11" fmla="*/ 12 h 188"/>
                <a:gd name="T12" fmla="*/ 520 w 575"/>
                <a:gd name="T13" fmla="*/ 23 h 188"/>
                <a:gd name="T14" fmla="*/ 516 w 575"/>
                <a:gd name="T15" fmla="*/ 30 h 188"/>
                <a:gd name="T16" fmla="*/ 516 w 575"/>
                <a:gd name="T17" fmla="*/ 37 h 188"/>
                <a:gd name="T18" fmla="*/ 516 w 575"/>
                <a:gd name="T19" fmla="*/ 45 h 188"/>
                <a:gd name="T20" fmla="*/ 516 w 575"/>
                <a:gd name="T21" fmla="*/ 52 h 188"/>
                <a:gd name="T22" fmla="*/ 516 w 575"/>
                <a:gd name="T23" fmla="*/ 59 h 188"/>
                <a:gd name="T24" fmla="*/ 520 w 575"/>
                <a:gd name="T25" fmla="*/ 74 h 188"/>
                <a:gd name="T26" fmla="*/ 524 w 575"/>
                <a:gd name="T27" fmla="*/ 81 h 188"/>
                <a:gd name="T28" fmla="*/ 524 w 575"/>
                <a:gd name="T29" fmla="*/ 89 h 188"/>
                <a:gd name="T30" fmla="*/ 520 w 575"/>
                <a:gd name="T31" fmla="*/ 96 h 188"/>
                <a:gd name="T32" fmla="*/ 516 w 575"/>
                <a:gd name="T33" fmla="*/ 104 h 188"/>
                <a:gd name="T34" fmla="*/ 509 w 575"/>
                <a:gd name="T35" fmla="*/ 107 h 188"/>
                <a:gd name="T36" fmla="*/ 501 w 575"/>
                <a:gd name="T37" fmla="*/ 115 h 188"/>
                <a:gd name="T38" fmla="*/ 494 w 575"/>
                <a:gd name="T39" fmla="*/ 118 h 188"/>
                <a:gd name="T40" fmla="*/ 487 w 575"/>
                <a:gd name="T41" fmla="*/ 122 h 188"/>
                <a:gd name="T42" fmla="*/ 479 w 575"/>
                <a:gd name="T43" fmla="*/ 126 h 188"/>
                <a:gd name="T44" fmla="*/ 472 w 575"/>
                <a:gd name="T45" fmla="*/ 129 h 188"/>
                <a:gd name="T46" fmla="*/ 454 w 575"/>
                <a:gd name="T47" fmla="*/ 133 h 188"/>
                <a:gd name="T48" fmla="*/ 435 w 575"/>
                <a:gd name="T49" fmla="*/ 140 h 188"/>
                <a:gd name="T50" fmla="*/ 417 w 575"/>
                <a:gd name="T51" fmla="*/ 148 h 188"/>
                <a:gd name="T52" fmla="*/ 402 w 575"/>
                <a:gd name="T53" fmla="*/ 151 h 188"/>
                <a:gd name="T54" fmla="*/ 387 w 575"/>
                <a:gd name="T55" fmla="*/ 155 h 188"/>
                <a:gd name="T56" fmla="*/ 372 w 575"/>
                <a:gd name="T57" fmla="*/ 159 h 188"/>
                <a:gd name="T58" fmla="*/ 347 w 575"/>
                <a:gd name="T59" fmla="*/ 166 h 188"/>
                <a:gd name="T60" fmla="*/ 324 w 575"/>
                <a:gd name="T61" fmla="*/ 173 h 188"/>
                <a:gd name="T62" fmla="*/ 306 w 575"/>
                <a:gd name="T63" fmla="*/ 177 h 188"/>
                <a:gd name="T64" fmla="*/ 284 w 575"/>
                <a:gd name="T65" fmla="*/ 181 h 188"/>
                <a:gd name="T66" fmla="*/ 265 w 575"/>
                <a:gd name="T67" fmla="*/ 185 h 188"/>
                <a:gd name="T68" fmla="*/ 243 w 575"/>
                <a:gd name="T69" fmla="*/ 185 h 188"/>
                <a:gd name="T70" fmla="*/ 221 w 575"/>
                <a:gd name="T71" fmla="*/ 185 h 188"/>
                <a:gd name="T72" fmla="*/ 195 w 575"/>
                <a:gd name="T73" fmla="*/ 188 h 188"/>
                <a:gd name="T74" fmla="*/ 180 w 575"/>
                <a:gd name="T75" fmla="*/ 188 h 188"/>
                <a:gd name="T76" fmla="*/ 166 w 575"/>
                <a:gd name="T77" fmla="*/ 188 h 188"/>
                <a:gd name="T78" fmla="*/ 151 w 575"/>
                <a:gd name="T79" fmla="*/ 188 h 188"/>
                <a:gd name="T80" fmla="*/ 132 w 575"/>
                <a:gd name="T81" fmla="*/ 188 h 188"/>
                <a:gd name="T82" fmla="*/ 114 w 575"/>
                <a:gd name="T83" fmla="*/ 188 h 188"/>
                <a:gd name="T84" fmla="*/ 96 w 575"/>
                <a:gd name="T85" fmla="*/ 185 h 188"/>
                <a:gd name="T86" fmla="*/ 73 w 575"/>
                <a:gd name="T87" fmla="*/ 185 h 188"/>
                <a:gd name="T88" fmla="*/ 51 w 575"/>
                <a:gd name="T89" fmla="*/ 185 h 188"/>
                <a:gd name="T90" fmla="*/ 25 w 575"/>
                <a:gd name="T91" fmla="*/ 185 h 188"/>
                <a:gd name="T92" fmla="*/ 0 w 575"/>
                <a:gd name="T93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5" h="188">
                  <a:moveTo>
                    <a:pt x="575" y="0"/>
                  </a:moveTo>
                  <a:lnTo>
                    <a:pt x="564" y="4"/>
                  </a:lnTo>
                  <a:lnTo>
                    <a:pt x="549" y="4"/>
                  </a:lnTo>
                  <a:lnTo>
                    <a:pt x="538" y="8"/>
                  </a:lnTo>
                  <a:lnTo>
                    <a:pt x="535" y="8"/>
                  </a:lnTo>
                  <a:lnTo>
                    <a:pt x="527" y="12"/>
                  </a:lnTo>
                  <a:lnTo>
                    <a:pt x="520" y="23"/>
                  </a:lnTo>
                  <a:lnTo>
                    <a:pt x="516" y="30"/>
                  </a:lnTo>
                  <a:lnTo>
                    <a:pt x="516" y="37"/>
                  </a:lnTo>
                  <a:lnTo>
                    <a:pt x="516" y="45"/>
                  </a:lnTo>
                  <a:lnTo>
                    <a:pt x="516" y="52"/>
                  </a:lnTo>
                  <a:lnTo>
                    <a:pt x="516" y="59"/>
                  </a:lnTo>
                  <a:lnTo>
                    <a:pt x="520" y="74"/>
                  </a:lnTo>
                  <a:lnTo>
                    <a:pt x="524" y="81"/>
                  </a:lnTo>
                  <a:lnTo>
                    <a:pt x="524" y="89"/>
                  </a:lnTo>
                  <a:lnTo>
                    <a:pt x="520" y="96"/>
                  </a:lnTo>
                  <a:lnTo>
                    <a:pt x="516" y="104"/>
                  </a:lnTo>
                  <a:lnTo>
                    <a:pt x="509" y="107"/>
                  </a:lnTo>
                  <a:lnTo>
                    <a:pt x="501" y="115"/>
                  </a:lnTo>
                  <a:lnTo>
                    <a:pt x="494" y="118"/>
                  </a:lnTo>
                  <a:lnTo>
                    <a:pt x="487" y="122"/>
                  </a:lnTo>
                  <a:lnTo>
                    <a:pt x="479" y="126"/>
                  </a:lnTo>
                  <a:lnTo>
                    <a:pt x="472" y="129"/>
                  </a:lnTo>
                  <a:lnTo>
                    <a:pt x="454" y="133"/>
                  </a:lnTo>
                  <a:lnTo>
                    <a:pt x="435" y="140"/>
                  </a:lnTo>
                  <a:lnTo>
                    <a:pt x="417" y="148"/>
                  </a:lnTo>
                  <a:lnTo>
                    <a:pt x="402" y="151"/>
                  </a:lnTo>
                  <a:lnTo>
                    <a:pt x="387" y="155"/>
                  </a:lnTo>
                  <a:lnTo>
                    <a:pt x="372" y="159"/>
                  </a:lnTo>
                  <a:lnTo>
                    <a:pt x="347" y="166"/>
                  </a:lnTo>
                  <a:lnTo>
                    <a:pt x="324" y="173"/>
                  </a:lnTo>
                  <a:lnTo>
                    <a:pt x="306" y="177"/>
                  </a:lnTo>
                  <a:lnTo>
                    <a:pt x="284" y="181"/>
                  </a:lnTo>
                  <a:lnTo>
                    <a:pt x="265" y="185"/>
                  </a:lnTo>
                  <a:lnTo>
                    <a:pt x="243" y="185"/>
                  </a:lnTo>
                  <a:lnTo>
                    <a:pt x="221" y="185"/>
                  </a:lnTo>
                  <a:lnTo>
                    <a:pt x="195" y="188"/>
                  </a:lnTo>
                  <a:lnTo>
                    <a:pt x="180" y="188"/>
                  </a:lnTo>
                  <a:lnTo>
                    <a:pt x="166" y="188"/>
                  </a:lnTo>
                  <a:lnTo>
                    <a:pt x="151" y="188"/>
                  </a:lnTo>
                  <a:lnTo>
                    <a:pt x="132" y="188"/>
                  </a:lnTo>
                  <a:lnTo>
                    <a:pt x="114" y="188"/>
                  </a:lnTo>
                  <a:lnTo>
                    <a:pt x="96" y="185"/>
                  </a:lnTo>
                  <a:lnTo>
                    <a:pt x="73" y="185"/>
                  </a:lnTo>
                  <a:lnTo>
                    <a:pt x="51" y="185"/>
                  </a:lnTo>
                  <a:lnTo>
                    <a:pt x="25" y="185"/>
                  </a:lnTo>
                  <a:lnTo>
                    <a:pt x="0" y="185"/>
                  </a:lnTo>
                </a:path>
              </a:pathLst>
            </a:custGeom>
            <a:noFill/>
            <a:ln w="13970">
              <a:solidFill>
                <a:srgbClr val="99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87" name="Freeform 223">
              <a:extLst>
                <a:ext uri="{FF2B5EF4-FFF2-40B4-BE49-F238E27FC236}">
                  <a16:creationId xmlns:a16="http://schemas.microsoft.com/office/drawing/2014/main" id="{79D7F595-A2DE-4D9B-B185-D225E1C75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" y="8049"/>
              <a:ext cx="532" cy="37"/>
            </a:xfrm>
            <a:custGeom>
              <a:avLst/>
              <a:gdLst>
                <a:gd name="T0" fmla="*/ 532 w 532"/>
                <a:gd name="T1" fmla="*/ 37 h 37"/>
                <a:gd name="T2" fmla="*/ 506 w 532"/>
                <a:gd name="T3" fmla="*/ 34 h 37"/>
                <a:gd name="T4" fmla="*/ 476 w 532"/>
                <a:gd name="T5" fmla="*/ 34 h 37"/>
                <a:gd name="T6" fmla="*/ 447 w 532"/>
                <a:gd name="T7" fmla="*/ 30 h 37"/>
                <a:gd name="T8" fmla="*/ 417 w 532"/>
                <a:gd name="T9" fmla="*/ 30 h 37"/>
                <a:gd name="T10" fmla="*/ 384 w 532"/>
                <a:gd name="T11" fmla="*/ 26 h 37"/>
                <a:gd name="T12" fmla="*/ 347 w 532"/>
                <a:gd name="T13" fmla="*/ 23 h 37"/>
                <a:gd name="T14" fmla="*/ 310 w 532"/>
                <a:gd name="T15" fmla="*/ 19 h 37"/>
                <a:gd name="T16" fmla="*/ 273 w 532"/>
                <a:gd name="T17" fmla="*/ 19 h 37"/>
                <a:gd name="T18" fmla="*/ 199 w 532"/>
                <a:gd name="T19" fmla="*/ 12 h 37"/>
                <a:gd name="T20" fmla="*/ 163 w 532"/>
                <a:gd name="T21" fmla="*/ 8 h 37"/>
                <a:gd name="T22" fmla="*/ 126 w 532"/>
                <a:gd name="T23" fmla="*/ 8 h 37"/>
                <a:gd name="T24" fmla="*/ 92 w 532"/>
                <a:gd name="T25" fmla="*/ 4 h 37"/>
                <a:gd name="T26" fmla="*/ 59 w 532"/>
                <a:gd name="T27" fmla="*/ 4 h 37"/>
                <a:gd name="T28" fmla="*/ 30 w 532"/>
                <a:gd name="T29" fmla="*/ 0 h 37"/>
                <a:gd name="T30" fmla="*/ 0 w 532"/>
                <a:gd name="T3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2" h="37">
                  <a:moveTo>
                    <a:pt x="532" y="37"/>
                  </a:moveTo>
                  <a:lnTo>
                    <a:pt x="506" y="34"/>
                  </a:lnTo>
                  <a:lnTo>
                    <a:pt x="476" y="34"/>
                  </a:lnTo>
                  <a:lnTo>
                    <a:pt x="447" y="30"/>
                  </a:lnTo>
                  <a:lnTo>
                    <a:pt x="417" y="30"/>
                  </a:lnTo>
                  <a:lnTo>
                    <a:pt x="384" y="26"/>
                  </a:lnTo>
                  <a:lnTo>
                    <a:pt x="347" y="23"/>
                  </a:lnTo>
                  <a:lnTo>
                    <a:pt x="310" y="19"/>
                  </a:lnTo>
                  <a:lnTo>
                    <a:pt x="273" y="19"/>
                  </a:lnTo>
                  <a:lnTo>
                    <a:pt x="199" y="12"/>
                  </a:lnTo>
                  <a:lnTo>
                    <a:pt x="163" y="8"/>
                  </a:lnTo>
                  <a:lnTo>
                    <a:pt x="126" y="8"/>
                  </a:lnTo>
                  <a:lnTo>
                    <a:pt x="92" y="4"/>
                  </a:lnTo>
                  <a:lnTo>
                    <a:pt x="59" y="4"/>
                  </a:ln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44450">
              <a:solidFill>
                <a:srgbClr val="99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88" name="Freeform 224">
              <a:extLst>
                <a:ext uri="{FF2B5EF4-FFF2-40B4-BE49-F238E27FC236}">
                  <a16:creationId xmlns:a16="http://schemas.microsoft.com/office/drawing/2014/main" id="{CF29AC8B-5952-4B14-8946-C952787C4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4" y="8488"/>
              <a:ext cx="575" cy="184"/>
            </a:xfrm>
            <a:custGeom>
              <a:avLst/>
              <a:gdLst>
                <a:gd name="T0" fmla="*/ 575 w 575"/>
                <a:gd name="T1" fmla="*/ 0 h 184"/>
                <a:gd name="T2" fmla="*/ 564 w 575"/>
                <a:gd name="T3" fmla="*/ 0 h 184"/>
                <a:gd name="T4" fmla="*/ 549 w 575"/>
                <a:gd name="T5" fmla="*/ 0 h 184"/>
                <a:gd name="T6" fmla="*/ 538 w 575"/>
                <a:gd name="T7" fmla="*/ 3 h 184"/>
                <a:gd name="T8" fmla="*/ 535 w 575"/>
                <a:gd name="T9" fmla="*/ 7 h 184"/>
                <a:gd name="T10" fmla="*/ 527 w 575"/>
                <a:gd name="T11" fmla="*/ 11 h 184"/>
                <a:gd name="T12" fmla="*/ 520 w 575"/>
                <a:gd name="T13" fmla="*/ 18 h 184"/>
                <a:gd name="T14" fmla="*/ 516 w 575"/>
                <a:gd name="T15" fmla="*/ 25 h 184"/>
                <a:gd name="T16" fmla="*/ 516 w 575"/>
                <a:gd name="T17" fmla="*/ 33 h 184"/>
                <a:gd name="T18" fmla="*/ 516 w 575"/>
                <a:gd name="T19" fmla="*/ 40 h 184"/>
                <a:gd name="T20" fmla="*/ 516 w 575"/>
                <a:gd name="T21" fmla="*/ 51 h 184"/>
                <a:gd name="T22" fmla="*/ 516 w 575"/>
                <a:gd name="T23" fmla="*/ 59 h 184"/>
                <a:gd name="T24" fmla="*/ 520 w 575"/>
                <a:gd name="T25" fmla="*/ 70 h 184"/>
                <a:gd name="T26" fmla="*/ 524 w 575"/>
                <a:gd name="T27" fmla="*/ 77 h 184"/>
                <a:gd name="T28" fmla="*/ 524 w 575"/>
                <a:gd name="T29" fmla="*/ 84 h 184"/>
                <a:gd name="T30" fmla="*/ 520 w 575"/>
                <a:gd name="T31" fmla="*/ 92 h 184"/>
                <a:gd name="T32" fmla="*/ 516 w 575"/>
                <a:gd name="T33" fmla="*/ 99 h 184"/>
                <a:gd name="T34" fmla="*/ 509 w 575"/>
                <a:gd name="T35" fmla="*/ 106 h 184"/>
                <a:gd name="T36" fmla="*/ 501 w 575"/>
                <a:gd name="T37" fmla="*/ 110 h 184"/>
                <a:gd name="T38" fmla="*/ 494 w 575"/>
                <a:gd name="T39" fmla="*/ 114 h 184"/>
                <a:gd name="T40" fmla="*/ 487 w 575"/>
                <a:gd name="T41" fmla="*/ 117 h 184"/>
                <a:gd name="T42" fmla="*/ 479 w 575"/>
                <a:gd name="T43" fmla="*/ 121 h 184"/>
                <a:gd name="T44" fmla="*/ 472 w 575"/>
                <a:gd name="T45" fmla="*/ 125 h 184"/>
                <a:gd name="T46" fmla="*/ 454 w 575"/>
                <a:gd name="T47" fmla="*/ 132 h 184"/>
                <a:gd name="T48" fmla="*/ 435 w 575"/>
                <a:gd name="T49" fmla="*/ 136 h 184"/>
                <a:gd name="T50" fmla="*/ 417 w 575"/>
                <a:gd name="T51" fmla="*/ 143 h 184"/>
                <a:gd name="T52" fmla="*/ 402 w 575"/>
                <a:gd name="T53" fmla="*/ 147 h 184"/>
                <a:gd name="T54" fmla="*/ 387 w 575"/>
                <a:gd name="T55" fmla="*/ 151 h 184"/>
                <a:gd name="T56" fmla="*/ 372 w 575"/>
                <a:gd name="T57" fmla="*/ 154 h 184"/>
                <a:gd name="T58" fmla="*/ 347 w 575"/>
                <a:gd name="T59" fmla="*/ 162 h 184"/>
                <a:gd name="T60" fmla="*/ 324 w 575"/>
                <a:gd name="T61" fmla="*/ 169 h 184"/>
                <a:gd name="T62" fmla="*/ 306 w 575"/>
                <a:gd name="T63" fmla="*/ 173 h 184"/>
                <a:gd name="T64" fmla="*/ 284 w 575"/>
                <a:gd name="T65" fmla="*/ 176 h 184"/>
                <a:gd name="T66" fmla="*/ 265 w 575"/>
                <a:gd name="T67" fmla="*/ 180 h 184"/>
                <a:gd name="T68" fmla="*/ 243 w 575"/>
                <a:gd name="T69" fmla="*/ 180 h 184"/>
                <a:gd name="T70" fmla="*/ 221 w 575"/>
                <a:gd name="T71" fmla="*/ 184 h 184"/>
                <a:gd name="T72" fmla="*/ 195 w 575"/>
                <a:gd name="T73" fmla="*/ 184 h 184"/>
                <a:gd name="T74" fmla="*/ 180 w 575"/>
                <a:gd name="T75" fmla="*/ 184 h 184"/>
                <a:gd name="T76" fmla="*/ 166 w 575"/>
                <a:gd name="T77" fmla="*/ 184 h 184"/>
                <a:gd name="T78" fmla="*/ 151 w 575"/>
                <a:gd name="T79" fmla="*/ 184 h 184"/>
                <a:gd name="T80" fmla="*/ 132 w 575"/>
                <a:gd name="T81" fmla="*/ 184 h 184"/>
                <a:gd name="T82" fmla="*/ 114 w 575"/>
                <a:gd name="T83" fmla="*/ 184 h 184"/>
                <a:gd name="T84" fmla="*/ 96 w 575"/>
                <a:gd name="T85" fmla="*/ 184 h 184"/>
                <a:gd name="T86" fmla="*/ 73 w 575"/>
                <a:gd name="T87" fmla="*/ 184 h 184"/>
                <a:gd name="T88" fmla="*/ 51 w 575"/>
                <a:gd name="T89" fmla="*/ 184 h 184"/>
                <a:gd name="T90" fmla="*/ 25 w 575"/>
                <a:gd name="T91" fmla="*/ 184 h 184"/>
                <a:gd name="T92" fmla="*/ 0 w 575"/>
                <a:gd name="T9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5" h="184">
                  <a:moveTo>
                    <a:pt x="575" y="0"/>
                  </a:moveTo>
                  <a:lnTo>
                    <a:pt x="564" y="0"/>
                  </a:lnTo>
                  <a:lnTo>
                    <a:pt x="549" y="0"/>
                  </a:lnTo>
                  <a:lnTo>
                    <a:pt x="538" y="3"/>
                  </a:lnTo>
                  <a:lnTo>
                    <a:pt x="535" y="7"/>
                  </a:lnTo>
                  <a:lnTo>
                    <a:pt x="527" y="11"/>
                  </a:lnTo>
                  <a:lnTo>
                    <a:pt x="520" y="18"/>
                  </a:lnTo>
                  <a:lnTo>
                    <a:pt x="516" y="25"/>
                  </a:lnTo>
                  <a:lnTo>
                    <a:pt x="516" y="33"/>
                  </a:lnTo>
                  <a:lnTo>
                    <a:pt x="516" y="40"/>
                  </a:lnTo>
                  <a:lnTo>
                    <a:pt x="516" y="51"/>
                  </a:lnTo>
                  <a:lnTo>
                    <a:pt x="516" y="59"/>
                  </a:lnTo>
                  <a:lnTo>
                    <a:pt x="520" y="70"/>
                  </a:lnTo>
                  <a:lnTo>
                    <a:pt x="524" y="77"/>
                  </a:lnTo>
                  <a:lnTo>
                    <a:pt x="524" y="84"/>
                  </a:lnTo>
                  <a:lnTo>
                    <a:pt x="520" y="92"/>
                  </a:lnTo>
                  <a:lnTo>
                    <a:pt x="516" y="99"/>
                  </a:lnTo>
                  <a:lnTo>
                    <a:pt x="509" y="106"/>
                  </a:lnTo>
                  <a:lnTo>
                    <a:pt x="501" y="110"/>
                  </a:lnTo>
                  <a:lnTo>
                    <a:pt x="494" y="114"/>
                  </a:lnTo>
                  <a:lnTo>
                    <a:pt x="487" y="117"/>
                  </a:lnTo>
                  <a:lnTo>
                    <a:pt x="479" y="121"/>
                  </a:lnTo>
                  <a:lnTo>
                    <a:pt x="472" y="125"/>
                  </a:lnTo>
                  <a:lnTo>
                    <a:pt x="454" y="132"/>
                  </a:lnTo>
                  <a:lnTo>
                    <a:pt x="435" y="136"/>
                  </a:lnTo>
                  <a:lnTo>
                    <a:pt x="417" y="143"/>
                  </a:lnTo>
                  <a:lnTo>
                    <a:pt x="402" y="147"/>
                  </a:lnTo>
                  <a:lnTo>
                    <a:pt x="387" y="151"/>
                  </a:lnTo>
                  <a:lnTo>
                    <a:pt x="372" y="154"/>
                  </a:lnTo>
                  <a:lnTo>
                    <a:pt x="347" y="162"/>
                  </a:lnTo>
                  <a:lnTo>
                    <a:pt x="324" y="169"/>
                  </a:lnTo>
                  <a:lnTo>
                    <a:pt x="306" y="173"/>
                  </a:lnTo>
                  <a:lnTo>
                    <a:pt x="284" y="176"/>
                  </a:lnTo>
                  <a:lnTo>
                    <a:pt x="265" y="180"/>
                  </a:lnTo>
                  <a:lnTo>
                    <a:pt x="243" y="180"/>
                  </a:lnTo>
                  <a:lnTo>
                    <a:pt x="221" y="184"/>
                  </a:lnTo>
                  <a:lnTo>
                    <a:pt x="195" y="184"/>
                  </a:lnTo>
                  <a:lnTo>
                    <a:pt x="180" y="184"/>
                  </a:lnTo>
                  <a:lnTo>
                    <a:pt x="166" y="184"/>
                  </a:lnTo>
                  <a:lnTo>
                    <a:pt x="151" y="184"/>
                  </a:lnTo>
                  <a:lnTo>
                    <a:pt x="132" y="184"/>
                  </a:lnTo>
                  <a:lnTo>
                    <a:pt x="114" y="184"/>
                  </a:lnTo>
                  <a:lnTo>
                    <a:pt x="96" y="184"/>
                  </a:lnTo>
                  <a:lnTo>
                    <a:pt x="73" y="184"/>
                  </a:lnTo>
                  <a:lnTo>
                    <a:pt x="51" y="184"/>
                  </a:lnTo>
                  <a:lnTo>
                    <a:pt x="25" y="184"/>
                  </a:lnTo>
                  <a:lnTo>
                    <a:pt x="0" y="184"/>
                  </a:lnTo>
                </a:path>
              </a:pathLst>
            </a:custGeom>
            <a:noFill/>
            <a:ln w="13970">
              <a:solidFill>
                <a:srgbClr val="99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89" name="Freeform 225">
              <a:extLst>
                <a:ext uri="{FF2B5EF4-FFF2-40B4-BE49-F238E27FC236}">
                  <a16:creationId xmlns:a16="http://schemas.microsoft.com/office/drawing/2014/main" id="{AEE73034-2386-4DD6-9385-B56B908D6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" y="8657"/>
              <a:ext cx="532" cy="37"/>
            </a:xfrm>
            <a:custGeom>
              <a:avLst/>
              <a:gdLst>
                <a:gd name="T0" fmla="*/ 532 w 532"/>
                <a:gd name="T1" fmla="*/ 37 h 37"/>
                <a:gd name="T2" fmla="*/ 506 w 532"/>
                <a:gd name="T3" fmla="*/ 33 h 37"/>
                <a:gd name="T4" fmla="*/ 476 w 532"/>
                <a:gd name="T5" fmla="*/ 33 h 37"/>
                <a:gd name="T6" fmla="*/ 447 w 532"/>
                <a:gd name="T7" fmla="*/ 29 h 37"/>
                <a:gd name="T8" fmla="*/ 417 w 532"/>
                <a:gd name="T9" fmla="*/ 29 h 37"/>
                <a:gd name="T10" fmla="*/ 384 w 532"/>
                <a:gd name="T11" fmla="*/ 26 h 37"/>
                <a:gd name="T12" fmla="*/ 347 w 532"/>
                <a:gd name="T13" fmla="*/ 22 h 37"/>
                <a:gd name="T14" fmla="*/ 310 w 532"/>
                <a:gd name="T15" fmla="*/ 18 h 37"/>
                <a:gd name="T16" fmla="*/ 273 w 532"/>
                <a:gd name="T17" fmla="*/ 18 h 37"/>
                <a:gd name="T18" fmla="*/ 199 w 532"/>
                <a:gd name="T19" fmla="*/ 11 h 37"/>
                <a:gd name="T20" fmla="*/ 163 w 532"/>
                <a:gd name="T21" fmla="*/ 7 h 37"/>
                <a:gd name="T22" fmla="*/ 126 w 532"/>
                <a:gd name="T23" fmla="*/ 7 h 37"/>
                <a:gd name="T24" fmla="*/ 92 w 532"/>
                <a:gd name="T25" fmla="*/ 4 h 37"/>
                <a:gd name="T26" fmla="*/ 59 w 532"/>
                <a:gd name="T27" fmla="*/ 4 h 37"/>
                <a:gd name="T28" fmla="*/ 30 w 532"/>
                <a:gd name="T29" fmla="*/ 0 h 37"/>
                <a:gd name="T30" fmla="*/ 0 w 532"/>
                <a:gd name="T3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2" h="37">
                  <a:moveTo>
                    <a:pt x="532" y="37"/>
                  </a:moveTo>
                  <a:lnTo>
                    <a:pt x="506" y="33"/>
                  </a:lnTo>
                  <a:lnTo>
                    <a:pt x="476" y="33"/>
                  </a:lnTo>
                  <a:lnTo>
                    <a:pt x="447" y="29"/>
                  </a:lnTo>
                  <a:lnTo>
                    <a:pt x="417" y="29"/>
                  </a:lnTo>
                  <a:lnTo>
                    <a:pt x="384" y="26"/>
                  </a:lnTo>
                  <a:lnTo>
                    <a:pt x="347" y="22"/>
                  </a:lnTo>
                  <a:lnTo>
                    <a:pt x="310" y="18"/>
                  </a:lnTo>
                  <a:lnTo>
                    <a:pt x="273" y="18"/>
                  </a:lnTo>
                  <a:lnTo>
                    <a:pt x="199" y="11"/>
                  </a:lnTo>
                  <a:lnTo>
                    <a:pt x="163" y="7"/>
                  </a:lnTo>
                  <a:lnTo>
                    <a:pt x="126" y="7"/>
                  </a:lnTo>
                  <a:lnTo>
                    <a:pt x="92" y="4"/>
                  </a:lnTo>
                  <a:lnTo>
                    <a:pt x="59" y="4"/>
                  </a:ln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44450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90" name="Rectangle 226">
              <a:extLst>
                <a:ext uri="{FF2B5EF4-FFF2-40B4-BE49-F238E27FC236}">
                  <a16:creationId xmlns:a16="http://schemas.microsoft.com/office/drawing/2014/main" id="{9EF366E6-8C0E-4E50-A76F-238C85374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5" y="7091"/>
              <a:ext cx="160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100">
                  <a:solidFill>
                    <a:srgbClr val="000000"/>
                  </a:solidFill>
                  <a:ea typeface="SimSun" panose="02010600030101010101" pitchFamily="2" charset="-122"/>
                </a:rPr>
                <a:t>U</a:t>
              </a:r>
              <a:endParaRPr lang="sv-SE" altLang="sv-SE"/>
            </a:p>
          </p:txBody>
        </p:sp>
        <p:sp>
          <p:nvSpPr>
            <p:cNvPr id="11491" name="Rectangle 227">
              <a:extLst>
                <a:ext uri="{FF2B5EF4-FFF2-40B4-BE49-F238E27FC236}">
                  <a16:creationId xmlns:a16="http://schemas.microsoft.com/office/drawing/2014/main" id="{DA12A982-7530-42F2-9A69-678B191F8B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" y="7226"/>
              <a:ext cx="7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700">
                  <a:solidFill>
                    <a:srgbClr val="000000"/>
                  </a:solidFill>
                  <a:ea typeface="SimSun" panose="02010600030101010101" pitchFamily="2" charset="-122"/>
                </a:rPr>
                <a:t>1</a:t>
              </a:r>
              <a:endParaRPr lang="sv-SE" altLang="sv-SE"/>
            </a:p>
          </p:txBody>
        </p:sp>
        <p:sp>
          <p:nvSpPr>
            <p:cNvPr id="11492" name="Rectangle 228">
              <a:extLst>
                <a:ext uri="{FF2B5EF4-FFF2-40B4-BE49-F238E27FC236}">
                  <a16:creationId xmlns:a16="http://schemas.microsoft.com/office/drawing/2014/main" id="{1F5810A0-503E-44C0-8161-1937D1774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5" y="7725"/>
              <a:ext cx="148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100">
                  <a:solidFill>
                    <a:srgbClr val="000000"/>
                  </a:solidFill>
                  <a:ea typeface="SimSun" panose="02010600030101010101" pitchFamily="2" charset="-122"/>
                </a:rPr>
                <a:t>V</a:t>
              </a:r>
              <a:endParaRPr lang="sv-SE" altLang="sv-SE"/>
            </a:p>
          </p:txBody>
        </p:sp>
        <p:sp>
          <p:nvSpPr>
            <p:cNvPr id="11493" name="Rectangle 229">
              <a:extLst>
                <a:ext uri="{FF2B5EF4-FFF2-40B4-BE49-F238E27FC236}">
                  <a16:creationId xmlns:a16="http://schemas.microsoft.com/office/drawing/2014/main" id="{C4834858-B7FB-4911-B505-A576A7181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0" y="7858"/>
              <a:ext cx="7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700">
                  <a:solidFill>
                    <a:srgbClr val="000000"/>
                  </a:solidFill>
                  <a:ea typeface="SimSun" panose="02010600030101010101" pitchFamily="2" charset="-122"/>
                </a:rPr>
                <a:t>1</a:t>
              </a:r>
              <a:endParaRPr lang="sv-SE" altLang="sv-SE"/>
            </a:p>
          </p:txBody>
        </p:sp>
        <p:sp>
          <p:nvSpPr>
            <p:cNvPr id="11494" name="Rectangle 230">
              <a:extLst>
                <a:ext uri="{FF2B5EF4-FFF2-40B4-BE49-F238E27FC236}">
                  <a16:creationId xmlns:a16="http://schemas.microsoft.com/office/drawing/2014/main" id="{A8324228-6A3D-42F2-B243-23A1C86DED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5" y="8354"/>
              <a:ext cx="208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100">
                  <a:solidFill>
                    <a:srgbClr val="000000"/>
                  </a:solidFill>
                  <a:ea typeface="SimSun" panose="02010600030101010101" pitchFamily="2" charset="-122"/>
                </a:rPr>
                <a:t>W</a:t>
              </a:r>
              <a:endParaRPr lang="sv-SE" altLang="sv-SE"/>
            </a:p>
          </p:txBody>
        </p:sp>
        <p:sp>
          <p:nvSpPr>
            <p:cNvPr id="11495" name="Rectangle 231">
              <a:extLst>
                <a:ext uri="{FF2B5EF4-FFF2-40B4-BE49-F238E27FC236}">
                  <a16:creationId xmlns:a16="http://schemas.microsoft.com/office/drawing/2014/main" id="{00F7A46C-84CC-4916-97D0-BBE6CAD85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5" y="8487"/>
              <a:ext cx="7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700">
                  <a:solidFill>
                    <a:srgbClr val="000000"/>
                  </a:solidFill>
                  <a:ea typeface="SimSun" panose="02010600030101010101" pitchFamily="2" charset="-122"/>
                </a:rPr>
                <a:t>1</a:t>
              </a:r>
              <a:endParaRPr lang="sv-SE" altLang="sv-SE"/>
            </a:p>
          </p:txBody>
        </p:sp>
        <p:sp>
          <p:nvSpPr>
            <p:cNvPr id="11496" name="Rectangle 232">
              <a:extLst>
                <a:ext uri="{FF2B5EF4-FFF2-40B4-BE49-F238E27FC236}">
                  <a16:creationId xmlns:a16="http://schemas.microsoft.com/office/drawing/2014/main" id="{49B9703E-CB6F-4FA0-9ECC-3BCB500D5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7745"/>
              <a:ext cx="160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100">
                  <a:solidFill>
                    <a:srgbClr val="000000"/>
                  </a:solidFill>
                  <a:ea typeface="SimSun" panose="02010600030101010101" pitchFamily="2" charset="-122"/>
                </a:rPr>
                <a:t>U</a:t>
              </a:r>
              <a:endParaRPr lang="sv-SE" altLang="sv-SE"/>
            </a:p>
          </p:txBody>
        </p:sp>
        <p:sp>
          <p:nvSpPr>
            <p:cNvPr id="11497" name="Rectangle 233">
              <a:extLst>
                <a:ext uri="{FF2B5EF4-FFF2-40B4-BE49-F238E27FC236}">
                  <a16:creationId xmlns:a16="http://schemas.microsoft.com/office/drawing/2014/main" id="{3A8A63BF-03B6-42BF-8BA0-D277313D7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0" y="7878"/>
              <a:ext cx="77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700">
                  <a:solidFill>
                    <a:srgbClr val="000000"/>
                  </a:solidFill>
                  <a:ea typeface="SimSun" panose="02010600030101010101" pitchFamily="2" charset="-122"/>
                </a:rPr>
                <a:t>2</a:t>
              </a:r>
              <a:endParaRPr lang="sv-SE" altLang="sv-SE"/>
            </a:p>
          </p:txBody>
        </p:sp>
        <p:sp>
          <p:nvSpPr>
            <p:cNvPr id="11498" name="Rectangle 234">
              <a:extLst>
                <a:ext uri="{FF2B5EF4-FFF2-40B4-BE49-F238E27FC236}">
                  <a16:creationId xmlns:a16="http://schemas.microsoft.com/office/drawing/2014/main" id="{2164C47E-3217-458B-8619-A186C55F8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8377"/>
              <a:ext cx="147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100">
                  <a:solidFill>
                    <a:srgbClr val="000000"/>
                  </a:solidFill>
                  <a:ea typeface="SimSun" panose="02010600030101010101" pitchFamily="2" charset="-122"/>
                </a:rPr>
                <a:t>V</a:t>
              </a:r>
              <a:endParaRPr lang="sv-SE" altLang="sv-SE"/>
            </a:p>
          </p:txBody>
        </p:sp>
        <p:sp>
          <p:nvSpPr>
            <p:cNvPr id="11499" name="Rectangle 235">
              <a:extLst>
                <a:ext uri="{FF2B5EF4-FFF2-40B4-BE49-F238E27FC236}">
                  <a16:creationId xmlns:a16="http://schemas.microsoft.com/office/drawing/2014/main" id="{754636F6-B6F6-4EAE-B3E0-7D600C54C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7" y="8509"/>
              <a:ext cx="78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700">
                  <a:solidFill>
                    <a:srgbClr val="000000"/>
                  </a:solidFill>
                  <a:ea typeface="SimSun" panose="02010600030101010101" pitchFamily="2" charset="-122"/>
                </a:rPr>
                <a:t>2</a:t>
              </a:r>
              <a:endParaRPr lang="sv-SE" altLang="sv-SE"/>
            </a:p>
          </p:txBody>
        </p:sp>
        <p:sp>
          <p:nvSpPr>
            <p:cNvPr id="11500" name="Rectangle 236">
              <a:extLst>
                <a:ext uri="{FF2B5EF4-FFF2-40B4-BE49-F238E27FC236}">
                  <a16:creationId xmlns:a16="http://schemas.microsoft.com/office/drawing/2014/main" id="{0757EFC1-DD91-4FA0-97A1-E34F87B53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7136"/>
              <a:ext cx="207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100">
                  <a:solidFill>
                    <a:srgbClr val="000000"/>
                  </a:solidFill>
                  <a:ea typeface="SimSun" panose="02010600030101010101" pitchFamily="2" charset="-122"/>
                </a:rPr>
                <a:t>W</a:t>
              </a:r>
              <a:endParaRPr lang="sv-SE" altLang="sv-SE"/>
            </a:p>
          </p:txBody>
        </p:sp>
        <p:sp>
          <p:nvSpPr>
            <p:cNvPr id="11501" name="Rectangle 237">
              <a:extLst>
                <a:ext uri="{FF2B5EF4-FFF2-40B4-BE49-F238E27FC236}">
                  <a16:creationId xmlns:a16="http://schemas.microsoft.com/office/drawing/2014/main" id="{65F2533C-6C76-47CF-8B62-63CCF6C57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5" y="7268"/>
              <a:ext cx="77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700">
                  <a:solidFill>
                    <a:srgbClr val="000000"/>
                  </a:solidFill>
                  <a:ea typeface="SimSun" panose="02010600030101010101" pitchFamily="2" charset="-122"/>
                </a:rPr>
                <a:t>2</a:t>
              </a:r>
              <a:endParaRPr lang="sv-SE" altLang="sv-SE"/>
            </a:p>
          </p:txBody>
        </p:sp>
        <p:sp>
          <p:nvSpPr>
            <p:cNvPr id="11502" name="Freeform 238">
              <a:extLst>
                <a:ext uri="{FF2B5EF4-FFF2-40B4-BE49-F238E27FC236}">
                  <a16:creationId xmlns:a16="http://schemas.microsoft.com/office/drawing/2014/main" id="{E250B9CB-D240-4FDC-8934-B717CC76F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7972"/>
              <a:ext cx="639" cy="457"/>
            </a:xfrm>
            <a:custGeom>
              <a:avLst/>
              <a:gdLst>
                <a:gd name="T0" fmla="*/ 89 w 639"/>
                <a:gd name="T1" fmla="*/ 0 h 457"/>
                <a:gd name="T2" fmla="*/ 0 w 639"/>
                <a:gd name="T3" fmla="*/ 184 h 457"/>
                <a:gd name="T4" fmla="*/ 547 w 639"/>
                <a:gd name="T5" fmla="*/ 457 h 457"/>
                <a:gd name="T6" fmla="*/ 639 w 639"/>
                <a:gd name="T7" fmla="*/ 273 h 457"/>
                <a:gd name="T8" fmla="*/ 89 w 639"/>
                <a:gd name="T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457">
                  <a:moveTo>
                    <a:pt x="89" y="0"/>
                  </a:moveTo>
                  <a:lnTo>
                    <a:pt x="0" y="184"/>
                  </a:lnTo>
                  <a:lnTo>
                    <a:pt x="547" y="457"/>
                  </a:lnTo>
                  <a:lnTo>
                    <a:pt x="639" y="27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03" name="Freeform 239">
              <a:extLst>
                <a:ext uri="{FF2B5EF4-FFF2-40B4-BE49-F238E27FC236}">
                  <a16:creationId xmlns:a16="http://schemas.microsoft.com/office/drawing/2014/main" id="{0817DE25-FA48-4BEB-B028-004048D15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7972"/>
              <a:ext cx="639" cy="457"/>
            </a:xfrm>
            <a:custGeom>
              <a:avLst/>
              <a:gdLst>
                <a:gd name="T0" fmla="*/ 89 w 639"/>
                <a:gd name="T1" fmla="*/ 0 h 457"/>
                <a:gd name="T2" fmla="*/ 0 w 639"/>
                <a:gd name="T3" fmla="*/ 184 h 457"/>
                <a:gd name="T4" fmla="*/ 547 w 639"/>
                <a:gd name="T5" fmla="*/ 457 h 457"/>
                <a:gd name="T6" fmla="*/ 639 w 639"/>
                <a:gd name="T7" fmla="*/ 273 h 457"/>
                <a:gd name="T8" fmla="*/ 89 w 639"/>
                <a:gd name="T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457">
                  <a:moveTo>
                    <a:pt x="89" y="0"/>
                  </a:moveTo>
                  <a:lnTo>
                    <a:pt x="0" y="184"/>
                  </a:lnTo>
                  <a:lnTo>
                    <a:pt x="547" y="457"/>
                  </a:lnTo>
                  <a:lnTo>
                    <a:pt x="639" y="273"/>
                  </a:lnTo>
                  <a:lnTo>
                    <a:pt x="89" y="0"/>
                  </a:lnTo>
                  <a:close/>
                </a:path>
              </a:pathLst>
            </a:custGeom>
            <a:noFill/>
            <a:ln w="698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04" name="Line 240">
              <a:extLst>
                <a:ext uri="{FF2B5EF4-FFF2-40B4-BE49-F238E27FC236}">
                  <a16:creationId xmlns:a16="http://schemas.microsoft.com/office/drawing/2014/main" id="{044C6536-35F9-40E4-86D2-72606978BD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8" y="7869"/>
              <a:ext cx="1254" cy="619"/>
            </a:xfrm>
            <a:prstGeom prst="line">
              <a:avLst/>
            </a:prstGeom>
            <a:noFill/>
            <a:ln w="698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05" name="Freeform 241">
              <a:extLst>
                <a:ext uri="{FF2B5EF4-FFF2-40B4-BE49-F238E27FC236}">
                  <a16:creationId xmlns:a16="http://schemas.microsoft.com/office/drawing/2014/main" id="{74D8AF43-2E9F-490C-B46A-FD6514360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7972"/>
              <a:ext cx="639" cy="457"/>
            </a:xfrm>
            <a:custGeom>
              <a:avLst/>
              <a:gdLst>
                <a:gd name="T0" fmla="*/ 89 w 639"/>
                <a:gd name="T1" fmla="*/ 0 h 457"/>
                <a:gd name="T2" fmla="*/ 0 w 639"/>
                <a:gd name="T3" fmla="*/ 184 h 457"/>
                <a:gd name="T4" fmla="*/ 547 w 639"/>
                <a:gd name="T5" fmla="*/ 457 h 457"/>
                <a:gd name="T6" fmla="*/ 639 w 639"/>
                <a:gd name="T7" fmla="*/ 273 h 457"/>
                <a:gd name="T8" fmla="*/ 89 w 639"/>
                <a:gd name="T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457">
                  <a:moveTo>
                    <a:pt x="89" y="0"/>
                  </a:moveTo>
                  <a:lnTo>
                    <a:pt x="0" y="184"/>
                  </a:lnTo>
                  <a:lnTo>
                    <a:pt x="547" y="457"/>
                  </a:lnTo>
                  <a:lnTo>
                    <a:pt x="639" y="27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06" name="Freeform 242">
              <a:extLst>
                <a:ext uri="{FF2B5EF4-FFF2-40B4-BE49-F238E27FC236}">
                  <a16:creationId xmlns:a16="http://schemas.microsoft.com/office/drawing/2014/main" id="{4FC1D4E8-EC77-4FEE-B4FB-C187D2394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7972"/>
              <a:ext cx="639" cy="457"/>
            </a:xfrm>
            <a:custGeom>
              <a:avLst/>
              <a:gdLst>
                <a:gd name="T0" fmla="*/ 89 w 639"/>
                <a:gd name="T1" fmla="*/ 0 h 457"/>
                <a:gd name="T2" fmla="*/ 0 w 639"/>
                <a:gd name="T3" fmla="*/ 184 h 457"/>
                <a:gd name="T4" fmla="*/ 547 w 639"/>
                <a:gd name="T5" fmla="*/ 457 h 457"/>
                <a:gd name="T6" fmla="*/ 639 w 639"/>
                <a:gd name="T7" fmla="*/ 273 h 457"/>
                <a:gd name="T8" fmla="*/ 89 w 639"/>
                <a:gd name="T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457">
                  <a:moveTo>
                    <a:pt x="89" y="0"/>
                  </a:moveTo>
                  <a:lnTo>
                    <a:pt x="0" y="184"/>
                  </a:lnTo>
                  <a:lnTo>
                    <a:pt x="547" y="457"/>
                  </a:lnTo>
                  <a:lnTo>
                    <a:pt x="639" y="273"/>
                  </a:lnTo>
                  <a:lnTo>
                    <a:pt x="89" y="0"/>
                  </a:lnTo>
                  <a:close/>
                </a:path>
              </a:pathLst>
            </a:custGeom>
            <a:noFill/>
            <a:ln w="698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07" name="Line 243">
              <a:extLst>
                <a:ext uri="{FF2B5EF4-FFF2-40B4-BE49-F238E27FC236}">
                  <a16:creationId xmlns:a16="http://schemas.microsoft.com/office/drawing/2014/main" id="{BA2BBE21-70AF-45AC-B9E7-CBF95108F0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8" y="7869"/>
              <a:ext cx="1254" cy="619"/>
            </a:xfrm>
            <a:prstGeom prst="line">
              <a:avLst/>
            </a:prstGeom>
            <a:noFill/>
            <a:ln w="698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08" name="Freeform 244">
              <a:extLst>
                <a:ext uri="{FF2B5EF4-FFF2-40B4-BE49-F238E27FC236}">
                  <a16:creationId xmlns:a16="http://schemas.microsoft.com/office/drawing/2014/main" id="{0D0F57BA-7F73-4CE8-9172-1AE2D7678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7346"/>
              <a:ext cx="639" cy="457"/>
            </a:xfrm>
            <a:custGeom>
              <a:avLst/>
              <a:gdLst>
                <a:gd name="T0" fmla="*/ 89 w 639"/>
                <a:gd name="T1" fmla="*/ 0 h 457"/>
                <a:gd name="T2" fmla="*/ 0 w 639"/>
                <a:gd name="T3" fmla="*/ 184 h 457"/>
                <a:gd name="T4" fmla="*/ 547 w 639"/>
                <a:gd name="T5" fmla="*/ 457 h 457"/>
                <a:gd name="T6" fmla="*/ 639 w 639"/>
                <a:gd name="T7" fmla="*/ 273 h 457"/>
                <a:gd name="T8" fmla="*/ 89 w 639"/>
                <a:gd name="T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457">
                  <a:moveTo>
                    <a:pt x="89" y="0"/>
                  </a:moveTo>
                  <a:lnTo>
                    <a:pt x="0" y="184"/>
                  </a:lnTo>
                  <a:lnTo>
                    <a:pt x="547" y="457"/>
                  </a:lnTo>
                  <a:lnTo>
                    <a:pt x="639" y="27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09" name="Freeform 245">
              <a:extLst>
                <a:ext uri="{FF2B5EF4-FFF2-40B4-BE49-F238E27FC236}">
                  <a16:creationId xmlns:a16="http://schemas.microsoft.com/office/drawing/2014/main" id="{0CD2BD10-940D-4106-A6CC-F8901B690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7346"/>
              <a:ext cx="639" cy="457"/>
            </a:xfrm>
            <a:custGeom>
              <a:avLst/>
              <a:gdLst>
                <a:gd name="T0" fmla="*/ 89 w 639"/>
                <a:gd name="T1" fmla="*/ 0 h 457"/>
                <a:gd name="T2" fmla="*/ 0 w 639"/>
                <a:gd name="T3" fmla="*/ 184 h 457"/>
                <a:gd name="T4" fmla="*/ 547 w 639"/>
                <a:gd name="T5" fmla="*/ 457 h 457"/>
                <a:gd name="T6" fmla="*/ 639 w 639"/>
                <a:gd name="T7" fmla="*/ 273 h 457"/>
                <a:gd name="T8" fmla="*/ 89 w 639"/>
                <a:gd name="T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457">
                  <a:moveTo>
                    <a:pt x="89" y="0"/>
                  </a:moveTo>
                  <a:lnTo>
                    <a:pt x="0" y="184"/>
                  </a:lnTo>
                  <a:lnTo>
                    <a:pt x="547" y="457"/>
                  </a:lnTo>
                  <a:lnTo>
                    <a:pt x="639" y="273"/>
                  </a:lnTo>
                  <a:lnTo>
                    <a:pt x="89" y="0"/>
                  </a:lnTo>
                  <a:close/>
                </a:path>
              </a:pathLst>
            </a:custGeom>
            <a:noFill/>
            <a:ln w="698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10" name="Line 246">
              <a:extLst>
                <a:ext uri="{FF2B5EF4-FFF2-40B4-BE49-F238E27FC236}">
                  <a16:creationId xmlns:a16="http://schemas.microsoft.com/office/drawing/2014/main" id="{608239A9-931E-42FB-9EF6-9812AE1BE6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8" y="7243"/>
              <a:ext cx="1254" cy="622"/>
            </a:xfrm>
            <a:prstGeom prst="line">
              <a:avLst/>
            </a:prstGeom>
            <a:noFill/>
            <a:ln w="698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11" name="Freeform 247">
              <a:extLst>
                <a:ext uri="{FF2B5EF4-FFF2-40B4-BE49-F238E27FC236}">
                  <a16:creationId xmlns:a16="http://schemas.microsoft.com/office/drawing/2014/main" id="{43D83C02-C0BD-4585-B707-B900201E5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7346"/>
              <a:ext cx="639" cy="457"/>
            </a:xfrm>
            <a:custGeom>
              <a:avLst/>
              <a:gdLst>
                <a:gd name="T0" fmla="*/ 89 w 639"/>
                <a:gd name="T1" fmla="*/ 0 h 457"/>
                <a:gd name="T2" fmla="*/ 0 w 639"/>
                <a:gd name="T3" fmla="*/ 184 h 457"/>
                <a:gd name="T4" fmla="*/ 547 w 639"/>
                <a:gd name="T5" fmla="*/ 457 h 457"/>
                <a:gd name="T6" fmla="*/ 639 w 639"/>
                <a:gd name="T7" fmla="*/ 273 h 457"/>
                <a:gd name="T8" fmla="*/ 89 w 639"/>
                <a:gd name="T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457">
                  <a:moveTo>
                    <a:pt x="89" y="0"/>
                  </a:moveTo>
                  <a:lnTo>
                    <a:pt x="0" y="184"/>
                  </a:lnTo>
                  <a:lnTo>
                    <a:pt x="547" y="457"/>
                  </a:lnTo>
                  <a:lnTo>
                    <a:pt x="639" y="27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12" name="Freeform 248">
              <a:extLst>
                <a:ext uri="{FF2B5EF4-FFF2-40B4-BE49-F238E27FC236}">
                  <a16:creationId xmlns:a16="http://schemas.microsoft.com/office/drawing/2014/main" id="{622BF14C-378D-4CD4-9DC3-E7EE24B77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7346"/>
              <a:ext cx="639" cy="457"/>
            </a:xfrm>
            <a:custGeom>
              <a:avLst/>
              <a:gdLst>
                <a:gd name="T0" fmla="*/ 89 w 639"/>
                <a:gd name="T1" fmla="*/ 0 h 457"/>
                <a:gd name="T2" fmla="*/ 0 w 639"/>
                <a:gd name="T3" fmla="*/ 184 h 457"/>
                <a:gd name="T4" fmla="*/ 547 w 639"/>
                <a:gd name="T5" fmla="*/ 457 h 457"/>
                <a:gd name="T6" fmla="*/ 639 w 639"/>
                <a:gd name="T7" fmla="*/ 273 h 457"/>
                <a:gd name="T8" fmla="*/ 89 w 639"/>
                <a:gd name="T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457">
                  <a:moveTo>
                    <a:pt x="89" y="0"/>
                  </a:moveTo>
                  <a:lnTo>
                    <a:pt x="0" y="184"/>
                  </a:lnTo>
                  <a:lnTo>
                    <a:pt x="547" y="457"/>
                  </a:lnTo>
                  <a:lnTo>
                    <a:pt x="639" y="273"/>
                  </a:lnTo>
                  <a:lnTo>
                    <a:pt x="89" y="0"/>
                  </a:lnTo>
                  <a:close/>
                </a:path>
              </a:pathLst>
            </a:custGeom>
            <a:noFill/>
            <a:ln w="698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13" name="Line 249">
              <a:extLst>
                <a:ext uri="{FF2B5EF4-FFF2-40B4-BE49-F238E27FC236}">
                  <a16:creationId xmlns:a16="http://schemas.microsoft.com/office/drawing/2014/main" id="{A328E790-A4C5-40BB-8108-CFBD0527EA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8" y="7243"/>
              <a:ext cx="1254" cy="622"/>
            </a:xfrm>
            <a:prstGeom prst="line">
              <a:avLst/>
            </a:prstGeom>
            <a:noFill/>
            <a:ln w="698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14" name="Freeform 250">
              <a:extLst>
                <a:ext uri="{FF2B5EF4-FFF2-40B4-BE49-F238E27FC236}">
                  <a16:creationId xmlns:a16="http://schemas.microsoft.com/office/drawing/2014/main" id="{37EEF3F5-4586-4A73-BAE4-E72BC3A58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7571"/>
              <a:ext cx="568" cy="585"/>
            </a:xfrm>
            <a:custGeom>
              <a:avLst/>
              <a:gdLst>
                <a:gd name="T0" fmla="*/ 0 w 568"/>
                <a:gd name="T1" fmla="*/ 442 h 585"/>
                <a:gd name="T2" fmla="*/ 147 w 568"/>
                <a:gd name="T3" fmla="*/ 585 h 585"/>
                <a:gd name="T4" fmla="*/ 568 w 568"/>
                <a:gd name="T5" fmla="*/ 140 h 585"/>
                <a:gd name="T6" fmla="*/ 420 w 568"/>
                <a:gd name="T7" fmla="*/ 0 h 585"/>
                <a:gd name="T8" fmla="*/ 0 w 568"/>
                <a:gd name="T9" fmla="*/ 442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8" h="585">
                  <a:moveTo>
                    <a:pt x="0" y="442"/>
                  </a:moveTo>
                  <a:lnTo>
                    <a:pt x="147" y="585"/>
                  </a:lnTo>
                  <a:lnTo>
                    <a:pt x="568" y="140"/>
                  </a:lnTo>
                  <a:lnTo>
                    <a:pt x="420" y="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15" name="Freeform 251">
              <a:extLst>
                <a:ext uri="{FF2B5EF4-FFF2-40B4-BE49-F238E27FC236}">
                  <a16:creationId xmlns:a16="http://schemas.microsoft.com/office/drawing/2014/main" id="{F580D3CD-D34A-4D8E-80A8-5F97FCB15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7571"/>
              <a:ext cx="568" cy="585"/>
            </a:xfrm>
            <a:custGeom>
              <a:avLst/>
              <a:gdLst>
                <a:gd name="T0" fmla="*/ 0 w 568"/>
                <a:gd name="T1" fmla="*/ 442 h 585"/>
                <a:gd name="T2" fmla="*/ 147 w 568"/>
                <a:gd name="T3" fmla="*/ 585 h 585"/>
                <a:gd name="T4" fmla="*/ 568 w 568"/>
                <a:gd name="T5" fmla="*/ 140 h 585"/>
                <a:gd name="T6" fmla="*/ 420 w 568"/>
                <a:gd name="T7" fmla="*/ 0 h 585"/>
                <a:gd name="T8" fmla="*/ 0 w 568"/>
                <a:gd name="T9" fmla="*/ 442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8" h="585">
                  <a:moveTo>
                    <a:pt x="0" y="442"/>
                  </a:moveTo>
                  <a:lnTo>
                    <a:pt x="147" y="585"/>
                  </a:lnTo>
                  <a:lnTo>
                    <a:pt x="568" y="140"/>
                  </a:lnTo>
                  <a:lnTo>
                    <a:pt x="420" y="0"/>
                  </a:lnTo>
                  <a:lnTo>
                    <a:pt x="0" y="442"/>
                  </a:lnTo>
                  <a:close/>
                </a:path>
              </a:pathLst>
            </a:custGeom>
            <a:noFill/>
            <a:ln w="698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16" name="Line 252">
              <a:extLst>
                <a:ext uri="{FF2B5EF4-FFF2-40B4-BE49-F238E27FC236}">
                  <a16:creationId xmlns:a16="http://schemas.microsoft.com/office/drawing/2014/main" id="{AC338DFE-E646-47AC-BAE7-56F5105026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43" y="7258"/>
              <a:ext cx="1207" cy="1189"/>
            </a:xfrm>
            <a:prstGeom prst="line">
              <a:avLst/>
            </a:prstGeom>
            <a:noFill/>
            <a:ln w="698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17" name="Freeform 253">
              <a:extLst>
                <a:ext uri="{FF2B5EF4-FFF2-40B4-BE49-F238E27FC236}">
                  <a16:creationId xmlns:a16="http://schemas.microsoft.com/office/drawing/2014/main" id="{87A9BBC4-55E9-42E4-A668-2FEAAD70F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" y="7799"/>
              <a:ext cx="151" cy="147"/>
            </a:xfrm>
            <a:custGeom>
              <a:avLst/>
              <a:gdLst>
                <a:gd name="T0" fmla="*/ 77 w 151"/>
                <a:gd name="T1" fmla="*/ 0 h 147"/>
                <a:gd name="T2" fmla="*/ 59 w 151"/>
                <a:gd name="T3" fmla="*/ 0 h 147"/>
                <a:gd name="T4" fmla="*/ 48 w 151"/>
                <a:gd name="T5" fmla="*/ 4 h 147"/>
                <a:gd name="T6" fmla="*/ 33 w 151"/>
                <a:gd name="T7" fmla="*/ 11 h 147"/>
                <a:gd name="T8" fmla="*/ 22 w 151"/>
                <a:gd name="T9" fmla="*/ 19 h 147"/>
                <a:gd name="T10" fmla="*/ 15 w 151"/>
                <a:gd name="T11" fmla="*/ 30 h 147"/>
                <a:gd name="T12" fmla="*/ 7 w 151"/>
                <a:gd name="T13" fmla="*/ 44 h 147"/>
                <a:gd name="T14" fmla="*/ 4 w 151"/>
                <a:gd name="T15" fmla="*/ 59 h 147"/>
                <a:gd name="T16" fmla="*/ 0 w 151"/>
                <a:gd name="T17" fmla="*/ 74 h 147"/>
                <a:gd name="T18" fmla="*/ 4 w 151"/>
                <a:gd name="T19" fmla="*/ 89 h 147"/>
                <a:gd name="T20" fmla="*/ 7 w 151"/>
                <a:gd name="T21" fmla="*/ 100 h 147"/>
                <a:gd name="T22" fmla="*/ 15 w 151"/>
                <a:gd name="T23" fmla="*/ 114 h 147"/>
                <a:gd name="T24" fmla="*/ 22 w 151"/>
                <a:gd name="T25" fmla="*/ 125 h 147"/>
                <a:gd name="T26" fmla="*/ 33 w 151"/>
                <a:gd name="T27" fmla="*/ 133 h 147"/>
                <a:gd name="T28" fmla="*/ 48 w 151"/>
                <a:gd name="T29" fmla="*/ 140 h 147"/>
                <a:gd name="T30" fmla="*/ 59 w 151"/>
                <a:gd name="T31" fmla="*/ 144 h 147"/>
                <a:gd name="T32" fmla="*/ 77 w 151"/>
                <a:gd name="T33" fmla="*/ 147 h 147"/>
                <a:gd name="T34" fmla="*/ 92 w 151"/>
                <a:gd name="T35" fmla="*/ 144 h 147"/>
                <a:gd name="T36" fmla="*/ 103 w 151"/>
                <a:gd name="T37" fmla="*/ 140 h 147"/>
                <a:gd name="T38" fmla="*/ 118 w 151"/>
                <a:gd name="T39" fmla="*/ 133 h 147"/>
                <a:gd name="T40" fmla="*/ 129 w 151"/>
                <a:gd name="T41" fmla="*/ 125 h 147"/>
                <a:gd name="T42" fmla="*/ 136 w 151"/>
                <a:gd name="T43" fmla="*/ 114 h 147"/>
                <a:gd name="T44" fmla="*/ 144 w 151"/>
                <a:gd name="T45" fmla="*/ 100 h 147"/>
                <a:gd name="T46" fmla="*/ 147 w 151"/>
                <a:gd name="T47" fmla="*/ 89 h 147"/>
                <a:gd name="T48" fmla="*/ 151 w 151"/>
                <a:gd name="T49" fmla="*/ 74 h 147"/>
                <a:gd name="T50" fmla="*/ 147 w 151"/>
                <a:gd name="T51" fmla="*/ 59 h 147"/>
                <a:gd name="T52" fmla="*/ 144 w 151"/>
                <a:gd name="T53" fmla="*/ 44 h 147"/>
                <a:gd name="T54" fmla="*/ 136 w 151"/>
                <a:gd name="T55" fmla="*/ 30 h 147"/>
                <a:gd name="T56" fmla="*/ 129 w 151"/>
                <a:gd name="T57" fmla="*/ 19 h 147"/>
                <a:gd name="T58" fmla="*/ 118 w 151"/>
                <a:gd name="T59" fmla="*/ 11 h 147"/>
                <a:gd name="T60" fmla="*/ 103 w 151"/>
                <a:gd name="T61" fmla="*/ 4 h 147"/>
                <a:gd name="T62" fmla="*/ 92 w 151"/>
                <a:gd name="T63" fmla="*/ 0 h 147"/>
                <a:gd name="T64" fmla="*/ 77 w 151"/>
                <a:gd name="T6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" h="147">
                  <a:moveTo>
                    <a:pt x="77" y="0"/>
                  </a:moveTo>
                  <a:lnTo>
                    <a:pt x="59" y="0"/>
                  </a:lnTo>
                  <a:lnTo>
                    <a:pt x="48" y="4"/>
                  </a:lnTo>
                  <a:lnTo>
                    <a:pt x="33" y="11"/>
                  </a:lnTo>
                  <a:lnTo>
                    <a:pt x="22" y="19"/>
                  </a:lnTo>
                  <a:lnTo>
                    <a:pt x="15" y="30"/>
                  </a:lnTo>
                  <a:lnTo>
                    <a:pt x="7" y="44"/>
                  </a:lnTo>
                  <a:lnTo>
                    <a:pt x="4" y="59"/>
                  </a:lnTo>
                  <a:lnTo>
                    <a:pt x="0" y="74"/>
                  </a:lnTo>
                  <a:lnTo>
                    <a:pt x="4" y="89"/>
                  </a:lnTo>
                  <a:lnTo>
                    <a:pt x="7" y="100"/>
                  </a:lnTo>
                  <a:lnTo>
                    <a:pt x="15" y="114"/>
                  </a:lnTo>
                  <a:lnTo>
                    <a:pt x="22" y="125"/>
                  </a:lnTo>
                  <a:lnTo>
                    <a:pt x="33" y="133"/>
                  </a:lnTo>
                  <a:lnTo>
                    <a:pt x="48" y="140"/>
                  </a:lnTo>
                  <a:lnTo>
                    <a:pt x="59" y="144"/>
                  </a:lnTo>
                  <a:lnTo>
                    <a:pt x="77" y="147"/>
                  </a:lnTo>
                  <a:lnTo>
                    <a:pt x="92" y="144"/>
                  </a:lnTo>
                  <a:lnTo>
                    <a:pt x="103" y="140"/>
                  </a:lnTo>
                  <a:lnTo>
                    <a:pt x="118" y="133"/>
                  </a:lnTo>
                  <a:lnTo>
                    <a:pt x="129" y="125"/>
                  </a:lnTo>
                  <a:lnTo>
                    <a:pt x="136" y="114"/>
                  </a:lnTo>
                  <a:lnTo>
                    <a:pt x="144" y="100"/>
                  </a:lnTo>
                  <a:lnTo>
                    <a:pt x="147" y="89"/>
                  </a:lnTo>
                  <a:lnTo>
                    <a:pt x="151" y="74"/>
                  </a:lnTo>
                  <a:lnTo>
                    <a:pt x="147" y="59"/>
                  </a:lnTo>
                  <a:lnTo>
                    <a:pt x="144" y="44"/>
                  </a:lnTo>
                  <a:lnTo>
                    <a:pt x="136" y="30"/>
                  </a:lnTo>
                  <a:lnTo>
                    <a:pt x="129" y="19"/>
                  </a:lnTo>
                  <a:lnTo>
                    <a:pt x="118" y="11"/>
                  </a:lnTo>
                  <a:lnTo>
                    <a:pt x="103" y="4"/>
                  </a:lnTo>
                  <a:lnTo>
                    <a:pt x="92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18" name="Freeform 254">
              <a:extLst>
                <a:ext uri="{FF2B5EF4-FFF2-40B4-BE49-F238E27FC236}">
                  <a16:creationId xmlns:a16="http://schemas.microsoft.com/office/drawing/2014/main" id="{E8FB83BE-EC9B-4D11-ABD3-7819EE242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" y="7799"/>
              <a:ext cx="151" cy="147"/>
            </a:xfrm>
            <a:custGeom>
              <a:avLst/>
              <a:gdLst>
                <a:gd name="T0" fmla="*/ 77 w 151"/>
                <a:gd name="T1" fmla="*/ 0 h 147"/>
                <a:gd name="T2" fmla="*/ 59 w 151"/>
                <a:gd name="T3" fmla="*/ 0 h 147"/>
                <a:gd name="T4" fmla="*/ 48 w 151"/>
                <a:gd name="T5" fmla="*/ 4 h 147"/>
                <a:gd name="T6" fmla="*/ 33 w 151"/>
                <a:gd name="T7" fmla="*/ 11 h 147"/>
                <a:gd name="T8" fmla="*/ 22 w 151"/>
                <a:gd name="T9" fmla="*/ 19 h 147"/>
                <a:gd name="T10" fmla="*/ 15 w 151"/>
                <a:gd name="T11" fmla="*/ 30 h 147"/>
                <a:gd name="T12" fmla="*/ 7 w 151"/>
                <a:gd name="T13" fmla="*/ 44 h 147"/>
                <a:gd name="T14" fmla="*/ 4 w 151"/>
                <a:gd name="T15" fmla="*/ 59 h 147"/>
                <a:gd name="T16" fmla="*/ 0 w 151"/>
                <a:gd name="T17" fmla="*/ 74 h 147"/>
                <a:gd name="T18" fmla="*/ 4 w 151"/>
                <a:gd name="T19" fmla="*/ 89 h 147"/>
                <a:gd name="T20" fmla="*/ 7 w 151"/>
                <a:gd name="T21" fmla="*/ 100 h 147"/>
                <a:gd name="T22" fmla="*/ 15 w 151"/>
                <a:gd name="T23" fmla="*/ 114 h 147"/>
                <a:gd name="T24" fmla="*/ 22 w 151"/>
                <a:gd name="T25" fmla="*/ 125 h 147"/>
                <a:gd name="T26" fmla="*/ 33 w 151"/>
                <a:gd name="T27" fmla="*/ 133 h 147"/>
                <a:gd name="T28" fmla="*/ 48 w 151"/>
                <a:gd name="T29" fmla="*/ 140 h 147"/>
                <a:gd name="T30" fmla="*/ 59 w 151"/>
                <a:gd name="T31" fmla="*/ 144 h 147"/>
                <a:gd name="T32" fmla="*/ 77 w 151"/>
                <a:gd name="T33" fmla="*/ 147 h 147"/>
                <a:gd name="T34" fmla="*/ 92 w 151"/>
                <a:gd name="T35" fmla="*/ 144 h 147"/>
                <a:gd name="T36" fmla="*/ 103 w 151"/>
                <a:gd name="T37" fmla="*/ 140 h 147"/>
                <a:gd name="T38" fmla="*/ 118 w 151"/>
                <a:gd name="T39" fmla="*/ 133 h 147"/>
                <a:gd name="T40" fmla="*/ 129 w 151"/>
                <a:gd name="T41" fmla="*/ 125 h 147"/>
                <a:gd name="T42" fmla="*/ 136 w 151"/>
                <a:gd name="T43" fmla="*/ 114 h 147"/>
                <a:gd name="T44" fmla="*/ 144 w 151"/>
                <a:gd name="T45" fmla="*/ 100 h 147"/>
                <a:gd name="T46" fmla="*/ 147 w 151"/>
                <a:gd name="T47" fmla="*/ 89 h 147"/>
                <a:gd name="T48" fmla="*/ 151 w 151"/>
                <a:gd name="T49" fmla="*/ 74 h 147"/>
                <a:gd name="T50" fmla="*/ 147 w 151"/>
                <a:gd name="T51" fmla="*/ 59 h 147"/>
                <a:gd name="T52" fmla="*/ 144 w 151"/>
                <a:gd name="T53" fmla="*/ 44 h 147"/>
                <a:gd name="T54" fmla="*/ 136 w 151"/>
                <a:gd name="T55" fmla="*/ 30 h 147"/>
                <a:gd name="T56" fmla="*/ 129 w 151"/>
                <a:gd name="T57" fmla="*/ 19 h 147"/>
                <a:gd name="T58" fmla="*/ 118 w 151"/>
                <a:gd name="T59" fmla="*/ 11 h 147"/>
                <a:gd name="T60" fmla="*/ 103 w 151"/>
                <a:gd name="T61" fmla="*/ 4 h 147"/>
                <a:gd name="T62" fmla="*/ 92 w 151"/>
                <a:gd name="T63" fmla="*/ 0 h 147"/>
                <a:gd name="T64" fmla="*/ 77 w 151"/>
                <a:gd name="T6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" h="147">
                  <a:moveTo>
                    <a:pt x="77" y="0"/>
                  </a:moveTo>
                  <a:lnTo>
                    <a:pt x="59" y="0"/>
                  </a:lnTo>
                  <a:lnTo>
                    <a:pt x="48" y="4"/>
                  </a:lnTo>
                  <a:lnTo>
                    <a:pt x="33" y="11"/>
                  </a:lnTo>
                  <a:lnTo>
                    <a:pt x="22" y="19"/>
                  </a:lnTo>
                  <a:lnTo>
                    <a:pt x="15" y="30"/>
                  </a:lnTo>
                  <a:lnTo>
                    <a:pt x="7" y="44"/>
                  </a:lnTo>
                  <a:lnTo>
                    <a:pt x="4" y="59"/>
                  </a:lnTo>
                  <a:lnTo>
                    <a:pt x="0" y="74"/>
                  </a:lnTo>
                  <a:lnTo>
                    <a:pt x="4" y="89"/>
                  </a:lnTo>
                  <a:lnTo>
                    <a:pt x="7" y="100"/>
                  </a:lnTo>
                  <a:lnTo>
                    <a:pt x="15" y="114"/>
                  </a:lnTo>
                  <a:lnTo>
                    <a:pt x="22" y="125"/>
                  </a:lnTo>
                  <a:lnTo>
                    <a:pt x="33" y="133"/>
                  </a:lnTo>
                  <a:lnTo>
                    <a:pt x="48" y="140"/>
                  </a:lnTo>
                  <a:lnTo>
                    <a:pt x="59" y="144"/>
                  </a:lnTo>
                  <a:lnTo>
                    <a:pt x="77" y="147"/>
                  </a:lnTo>
                  <a:lnTo>
                    <a:pt x="92" y="144"/>
                  </a:lnTo>
                  <a:lnTo>
                    <a:pt x="103" y="140"/>
                  </a:lnTo>
                  <a:lnTo>
                    <a:pt x="118" y="133"/>
                  </a:lnTo>
                  <a:lnTo>
                    <a:pt x="129" y="125"/>
                  </a:lnTo>
                  <a:lnTo>
                    <a:pt x="136" y="114"/>
                  </a:lnTo>
                  <a:lnTo>
                    <a:pt x="144" y="100"/>
                  </a:lnTo>
                  <a:lnTo>
                    <a:pt x="147" y="89"/>
                  </a:lnTo>
                  <a:lnTo>
                    <a:pt x="151" y="74"/>
                  </a:lnTo>
                  <a:lnTo>
                    <a:pt x="147" y="59"/>
                  </a:lnTo>
                  <a:lnTo>
                    <a:pt x="144" y="44"/>
                  </a:lnTo>
                  <a:lnTo>
                    <a:pt x="136" y="30"/>
                  </a:lnTo>
                  <a:lnTo>
                    <a:pt x="129" y="19"/>
                  </a:lnTo>
                  <a:lnTo>
                    <a:pt x="118" y="11"/>
                  </a:lnTo>
                  <a:lnTo>
                    <a:pt x="103" y="4"/>
                  </a:lnTo>
                  <a:lnTo>
                    <a:pt x="92" y="0"/>
                  </a:lnTo>
                  <a:lnTo>
                    <a:pt x="77" y="0"/>
                  </a:lnTo>
                </a:path>
              </a:pathLst>
            </a:custGeom>
            <a:noFill/>
            <a:ln w="698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19" name="Freeform 255">
              <a:extLst>
                <a:ext uri="{FF2B5EF4-FFF2-40B4-BE49-F238E27FC236}">
                  <a16:creationId xmlns:a16="http://schemas.microsoft.com/office/drawing/2014/main" id="{241201C1-F1C2-4191-BE36-23E0BE593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" y="7188"/>
              <a:ext cx="147" cy="147"/>
            </a:xfrm>
            <a:custGeom>
              <a:avLst/>
              <a:gdLst>
                <a:gd name="T0" fmla="*/ 73 w 147"/>
                <a:gd name="T1" fmla="*/ 0 h 147"/>
                <a:gd name="T2" fmla="*/ 59 w 147"/>
                <a:gd name="T3" fmla="*/ 0 h 147"/>
                <a:gd name="T4" fmla="*/ 44 w 147"/>
                <a:gd name="T5" fmla="*/ 4 h 147"/>
                <a:gd name="T6" fmla="*/ 33 w 147"/>
                <a:gd name="T7" fmla="*/ 11 h 147"/>
                <a:gd name="T8" fmla="*/ 22 w 147"/>
                <a:gd name="T9" fmla="*/ 22 h 147"/>
                <a:gd name="T10" fmla="*/ 11 w 147"/>
                <a:gd name="T11" fmla="*/ 33 h 147"/>
                <a:gd name="T12" fmla="*/ 7 w 147"/>
                <a:gd name="T13" fmla="*/ 44 h 147"/>
                <a:gd name="T14" fmla="*/ 0 w 147"/>
                <a:gd name="T15" fmla="*/ 59 h 147"/>
                <a:gd name="T16" fmla="*/ 0 w 147"/>
                <a:gd name="T17" fmla="*/ 74 h 147"/>
                <a:gd name="T18" fmla="*/ 0 w 147"/>
                <a:gd name="T19" fmla="*/ 88 h 147"/>
                <a:gd name="T20" fmla="*/ 7 w 147"/>
                <a:gd name="T21" fmla="*/ 103 h 147"/>
                <a:gd name="T22" fmla="*/ 11 w 147"/>
                <a:gd name="T23" fmla="*/ 114 h 147"/>
                <a:gd name="T24" fmla="*/ 22 w 147"/>
                <a:gd name="T25" fmla="*/ 125 h 147"/>
                <a:gd name="T26" fmla="*/ 33 w 147"/>
                <a:gd name="T27" fmla="*/ 136 h 147"/>
                <a:gd name="T28" fmla="*/ 44 w 147"/>
                <a:gd name="T29" fmla="*/ 140 h 147"/>
                <a:gd name="T30" fmla="*/ 59 w 147"/>
                <a:gd name="T31" fmla="*/ 147 h 147"/>
                <a:gd name="T32" fmla="*/ 73 w 147"/>
                <a:gd name="T33" fmla="*/ 147 h 147"/>
                <a:gd name="T34" fmla="*/ 88 w 147"/>
                <a:gd name="T35" fmla="*/ 147 h 147"/>
                <a:gd name="T36" fmla="*/ 103 w 147"/>
                <a:gd name="T37" fmla="*/ 140 h 147"/>
                <a:gd name="T38" fmla="*/ 114 w 147"/>
                <a:gd name="T39" fmla="*/ 136 h 147"/>
                <a:gd name="T40" fmla="*/ 125 w 147"/>
                <a:gd name="T41" fmla="*/ 125 h 147"/>
                <a:gd name="T42" fmla="*/ 136 w 147"/>
                <a:gd name="T43" fmla="*/ 114 h 147"/>
                <a:gd name="T44" fmla="*/ 144 w 147"/>
                <a:gd name="T45" fmla="*/ 103 h 147"/>
                <a:gd name="T46" fmla="*/ 147 w 147"/>
                <a:gd name="T47" fmla="*/ 88 h 147"/>
                <a:gd name="T48" fmla="*/ 147 w 147"/>
                <a:gd name="T49" fmla="*/ 74 h 147"/>
                <a:gd name="T50" fmla="*/ 147 w 147"/>
                <a:gd name="T51" fmla="*/ 59 h 147"/>
                <a:gd name="T52" fmla="*/ 144 w 147"/>
                <a:gd name="T53" fmla="*/ 44 h 147"/>
                <a:gd name="T54" fmla="*/ 136 w 147"/>
                <a:gd name="T55" fmla="*/ 33 h 147"/>
                <a:gd name="T56" fmla="*/ 125 w 147"/>
                <a:gd name="T57" fmla="*/ 22 h 147"/>
                <a:gd name="T58" fmla="*/ 114 w 147"/>
                <a:gd name="T59" fmla="*/ 11 h 147"/>
                <a:gd name="T60" fmla="*/ 103 w 147"/>
                <a:gd name="T61" fmla="*/ 4 h 147"/>
                <a:gd name="T62" fmla="*/ 88 w 147"/>
                <a:gd name="T63" fmla="*/ 0 h 147"/>
                <a:gd name="T64" fmla="*/ 73 w 147"/>
                <a:gd name="T6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7" h="147">
                  <a:moveTo>
                    <a:pt x="73" y="0"/>
                  </a:moveTo>
                  <a:lnTo>
                    <a:pt x="59" y="0"/>
                  </a:lnTo>
                  <a:lnTo>
                    <a:pt x="44" y="4"/>
                  </a:lnTo>
                  <a:lnTo>
                    <a:pt x="33" y="11"/>
                  </a:lnTo>
                  <a:lnTo>
                    <a:pt x="22" y="22"/>
                  </a:lnTo>
                  <a:lnTo>
                    <a:pt x="11" y="33"/>
                  </a:lnTo>
                  <a:lnTo>
                    <a:pt x="7" y="44"/>
                  </a:lnTo>
                  <a:lnTo>
                    <a:pt x="0" y="59"/>
                  </a:lnTo>
                  <a:lnTo>
                    <a:pt x="0" y="74"/>
                  </a:lnTo>
                  <a:lnTo>
                    <a:pt x="0" y="88"/>
                  </a:lnTo>
                  <a:lnTo>
                    <a:pt x="7" y="103"/>
                  </a:lnTo>
                  <a:lnTo>
                    <a:pt x="11" y="114"/>
                  </a:lnTo>
                  <a:lnTo>
                    <a:pt x="22" y="125"/>
                  </a:lnTo>
                  <a:lnTo>
                    <a:pt x="33" y="136"/>
                  </a:lnTo>
                  <a:lnTo>
                    <a:pt x="44" y="140"/>
                  </a:lnTo>
                  <a:lnTo>
                    <a:pt x="59" y="147"/>
                  </a:lnTo>
                  <a:lnTo>
                    <a:pt x="73" y="147"/>
                  </a:lnTo>
                  <a:lnTo>
                    <a:pt x="88" y="147"/>
                  </a:lnTo>
                  <a:lnTo>
                    <a:pt x="103" y="140"/>
                  </a:lnTo>
                  <a:lnTo>
                    <a:pt x="114" y="136"/>
                  </a:lnTo>
                  <a:lnTo>
                    <a:pt x="125" y="125"/>
                  </a:lnTo>
                  <a:lnTo>
                    <a:pt x="136" y="114"/>
                  </a:lnTo>
                  <a:lnTo>
                    <a:pt x="144" y="103"/>
                  </a:lnTo>
                  <a:lnTo>
                    <a:pt x="147" y="88"/>
                  </a:lnTo>
                  <a:lnTo>
                    <a:pt x="147" y="74"/>
                  </a:lnTo>
                  <a:lnTo>
                    <a:pt x="147" y="59"/>
                  </a:lnTo>
                  <a:lnTo>
                    <a:pt x="144" y="44"/>
                  </a:lnTo>
                  <a:lnTo>
                    <a:pt x="136" y="33"/>
                  </a:lnTo>
                  <a:lnTo>
                    <a:pt x="125" y="22"/>
                  </a:lnTo>
                  <a:lnTo>
                    <a:pt x="114" y="11"/>
                  </a:lnTo>
                  <a:lnTo>
                    <a:pt x="103" y="4"/>
                  </a:lnTo>
                  <a:lnTo>
                    <a:pt x="88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20" name="Freeform 256">
              <a:extLst>
                <a:ext uri="{FF2B5EF4-FFF2-40B4-BE49-F238E27FC236}">
                  <a16:creationId xmlns:a16="http://schemas.microsoft.com/office/drawing/2014/main" id="{DD4F893A-0DEA-4EBA-95A4-FFEEB834A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" y="7188"/>
              <a:ext cx="147" cy="147"/>
            </a:xfrm>
            <a:custGeom>
              <a:avLst/>
              <a:gdLst>
                <a:gd name="T0" fmla="*/ 73 w 147"/>
                <a:gd name="T1" fmla="*/ 0 h 147"/>
                <a:gd name="T2" fmla="*/ 59 w 147"/>
                <a:gd name="T3" fmla="*/ 0 h 147"/>
                <a:gd name="T4" fmla="*/ 44 w 147"/>
                <a:gd name="T5" fmla="*/ 4 h 147"/>
                <a:gd name="T6" fmla="*/ 33 w 147"/>
                <a:gd name="T7" fmla="*/ 11 h 147"/>
                <a:gd name="T8" fmla="*/ 22 w 147"/>
                <a:gd name="T9" fmla="*/ 22 h 147"/>
                <a:gd name="T10" fmla="*/ 11 w 147"/>
                <a:gd name="T11" fmla="*/ 33 h 147"/>
                <a:gd name="T12" fmla="*/ 7 w 147"/>
                <a:gd name="T13" fmla="*/ 44 h 147"/>
                <a:gd name="T14" fmla="*/ 0 w 147"/>
                <a:gd name="T15" fmla="*/ 59 h 147"/>
                <a:gd name="T16" fmla="*/ 0 w 147"/>
                <a:gd name="T17" fmla="*/ 74 h 147"/>
                <a:gd name="T18" fmla="*/ 0 w 147"/>
                <a:gd name="T19" fmla="*/ 88 h 147"/>
                <a:gd name="T20" fmla="*/ 7 w 147"/>
                <a:gd name="T21" fmla="*/ 103 h 147"/>
                <a:gd name="T22" fmla="*/ 11 w 147"/>
                <a:gd name="T23" fmla="*/ 114 h 147"/>
                <a:gd name="T24" fmla="*/ 22 w 147"/>
                <a:gd name="T25" fmla="*/ 125 h 147"/>
                <a:gd name="T26" fmla="*/ 33 w 147"/>
                <a:gd name="T27" fmla="*/ 136 h 147"/>
                <a:gd name="T28" fmla="*/ 44 w 147"/>
                <a:gd name="T29" fmla="*/ 140 h 147"/>
                <a:gd name="T30" fmla="*/ 59 w 147"/>
                <a:gd name="T31" fmla="*/ 147 h 147"/>
                <a:gd name="T32" fmla="*/ 73 w 147"/>
                <a:gd name="T33" fmla="*/ 147 h 147"/>
                <a:gd name="T34" fmla="*/ 88 w 147"/>
                <a:gd name="T35" fmla="*/ 147 h 147"/>
                <a:gd name="T36" fmla="*/ 103 w 147"/>
                <a:gd name="T37" fmla="*/ 140 h 147"/>
                <a:gd name="T38" fmla="*/ 114 w 147"/>
                <a:gd name="T39" fmla="*/ 136 h 147"/>
                <a:gd name="T40" fmla="*/ 125 w 147"/>
                <a:gd name="T41" fmla="*/ 125 h 147"/>
                <a:gd name="T42" fmla="*/ 136 w 147"/>
                <a:gd name="T43" fmla="*/ 114 h 147"/>
                <a:gd name="T44" fmla="*/ 144 w 147"/>
                <a:gd name="T45" fmla="*/ 103 h 147"/>
                <a:gd name="T46" fmla="*/ 147 w 147"/>
                <a:gd name="T47" fmla="*/ 88 h 147"/>
                <a:gd name="T48" fmla="*/ 147 w 147"/>
                <a:gd name="T49" fmla="*/ 74 h 147"/>
                <a:gd name="T50" fmla="*/ 147 w 147"/>
                <a:gd name="T51" fmla="*/ 59 h 147"/>
                <a:gd name="T52" fmla="*/ 144 w 147"/>
                <a:gd name="T53" fmla="*/ 44 h 147"/>
                <a:gd name="T54" fmla="*/ 136 w 147"/>
                <a:gd name="T55" fmla="*/ 33 h 147"/>
                <a:gd name="T56" fmla="*/ 125 w 147"/>
                <a:gd name="T57" fmla="*/ 22 h 147"/>
                <a:gd name="T58" fmla="*/ 114 w 147"/>
                <a:gd name="T59" fmla="*/ 11 h 147"/>
                <a:gd name="T60" fmla="*/ 103 w 147"/>
                <a:gd name="T61" fmla="*/ 4 h 147"/>
                <a:gd name="T62" fmla="*/ 88 w 147"/>
                <a:gd name="T63" fmla="*/ 0 h 147"/>
                <a:gd name="T64" fmla="*/ 73 w 147"/>
                <a:gd name="T6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7" h="147">
                  <a:moveTo>
                    <a:pt x="73" y="0"/>
                  </a:moveTo>
                  <a:lnTo>
                    <a:pt x="59" y="0"/>
                  </a:lnTo>
                  <a:lnTo>
                    <a:pt x="44" y="4"/>
                  </a:lnTo>
                  <a:lnTo>
                    <a:pt x="33" y="11"/>
                  </a:lnTo>
                  <a:lnTo>
                    <a:pt x="22" y="22"/>
                  </a:lnTo>
                  <a:lnTo>
                    <a:pt x="11" y="33"/>
                  </a:lnTo>
                  <a:lnTo>
                    <a:pt x="7" y="44"/>
                  </a:lnTo>
                  <a:lnTo>
                    <a:pt x="0" y="59"/>
                  </a:lnTo>
                  <a:lnTo>
                    <a:pt x="0" y="74"/>
                  </a:lnTo>
                  <a:lnTo>
                    <a:pt x="0" y="88"/>
                  </a:lnTo>
                  <a:lnTo>
                    <a:pt x="7" y="103"/>
                  </a:lnTo>
                  <a:lnTo>
                    <a:pt x="11" y="114"/>
                  </a:lnTo>
                  <a:lnTo>
                    <a:pt x="22" y="125"/>
                  </a:lnTo>
                  <a:lnTo>
                    <a:pt x="33" y="136"/>
                  </a:lnTo>
                  <a:lnTo>
                    <a:pt x="44" y="140"/>
                  </a:lnTo>
                  <a:lnTo>
                    <a:pt x="59" y="147"/>
                  </a:lnTo>
                  <a:lnTo>
                    <a:pt x="73" y="147"/>
                  </a:lnTo>
                  <a:lnTo>
                    <a:pt x="88" y="147"/>
                  </a:lnTo>
                  <a:lnTo>
                    <a:pt x="103" y="140"/>
                  </a:lnTo>
                  <a:lnTo>
                    <a:pt x="114" y="136"/>
                  </a:lnTo>
                  <a:lnTo>
                    <a:pt x="125" y="125"/>
                  </a:lnTo>
                  <a:lnTo>
                    <a:pt x="136" y="114"/>
                  </a:lnTo>
                  <a:lnTo>
                    <a:pt x="144" y="103"/>
                  </a:lnTo>
                  <a:lnTo>
                    <a:pt x="147" y="88"/>
                  </a:lnTo>
                  <a:lnTo>
                    <a:pt x="147" y="74"/>
                  </a:lnTo>
                  <a:lnTo>
                    <a:pt x="147" y="59"/>
                  </a:lnTo>
                  <a:lnTo>
                    <a:pt x="144" y="44"/>
                  </a:lnTo>
                  <a:lnTo>
                    <a:pt x="136" y="33"/>
                  </a:lnTo>
                  <a:lnTo>
                    <a:pt x="125" y="22"/>
                  </a:lnTo>
                  <a:lnTo>
                    <a:pt x="114" y="11"/>
                  </a:lnTo>
                  <a:lnTo>
                    <a:pt x="103" y="4"/>
                  </a:lnTo>
                  <a:lnTo>
                    <a:pt x="88" y="0"/>
                  </a:lnTo>
                  <a:lnTo>
                    <a:pt x="73" y="0"/>
                  </a:lnTo>
                </a:path>
              </a:pathLst>
            </a:custGeom>
            <a:noFill/>
            <a:ln w="698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21" name="Freeform 257">
              <a:extLst>
                <a:ext uri="{FF2B5EF4-FFF2-40B4-BE49-F238E27FC236}">
                  <a16:creationId xmlns:a16="http://schemas.microsoft.com/office/drawing/2014/main" id="{9C9F8E5C-74BD-4A57-B6ED-3FAED0A95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" y="7795"/>
              <a:ext cx="147" cy="151"/>
            </a:xfrm>
            <a:custGeom>
              <a:avLst/>
              <a:gdLst>
                <a:gd name="T0" fmla="*/ 73 w 147"/>
                <a:gd name="T1" fmla="*/ 0 h 151"/>
                <a:gd name="T2" fmla="*/ 59 w 147"/>
                <a:gd name="T3" fmla="*/ 4 h 151"/>
                <a:gd name="T4" fmla="*/ 44 w 147"/>
                <a:gd name="T5" fmla="*/ 8 h 151"/>
                <a:gd name="T6" fmla="*/ 33 w 147"/>
                <a:gd name="T7" fmla="*/ 15 h 151"/>
                <a:gd name="T8" fmla="*/ 22 w 147"/>
                <a:gd name="T9" fmla="*/ 23 h 151"/>
                <a:gd name="T10" fmla="*/ 11 w 147"/>
                <a:gd name="T11" fmla="*/ 34 h 151"/>
                <a:gd name="T12" fmla="*/ 7 w 147"/>
                <a:gd name="T13" fmla="*/ 48 h 151"/>
                <a:gd name="T14" fmla="*/ 0 w 147"/>
                <a:gd name="T15" fmla="*/ 59 h 151"/>
                <a:gd name="T16" fmla="*/ 0 w 147"/>
                <a:gd name="T17" fmla="*/ 78 h 151"/>
                <a:gd name="T18" fmla="*/ 0 w 147"/>
                <a:gd name="T19" fmla="*/ 93 h 151"/>
                <a:gd name="T20" fmla="*/ 7 w 147"/>
                <a:gd name="T21" fmla="*/ 104 h 151"/>
                <a:gd name="T22" fmla="*/ 11 w 147"/>
                <a:gd name="T23" fmla="*/ 118 h 151"/>
                <a:gd name="T24" fmla="*/ 22 w 147"/>
                <a:gd name="T25" fmla="*/ 129 h 151"/>
                <a:gd name="T26" fmla="*/ 33 w 147"/>
                <a:gd name="T27" fmla="*/ 137 h 151"/>
                <a:gd name="T28" fmla="*/ 44 w 147"/>
                <a:gd name="T29" fmla="*/ 144 h 151"/>
                <a:gd name="T30" fmla="*/ 59 w 147"/>
                <a:gd name="T31" fmla="*/ 148 h 151"/>
                <a:gd name="T32" fmla="*/ 73 w 147"/>
                <a:gd name="T33" fmla="*/ 151 h 151"/>
                <a:gd name="T34" fmla="*/ 88 w 147"/>
                <a:gd name="T35" fmla="*/ 148 h 151"/>
                <a:gd name="T36" fmla="*/ 103 w 147"/>
                <a:gd name="T37" fmla="*/ 144 h 151"/>
                <a:gd name="T38" fmla="*/ 114 w 147"/>
                <a:gd name="T39" fmla="*/ 137 h 151"/>
                <a:gd name="T40" fmla="*/ 125 w 147"/>
                <a:gd name="T41" fmla="*/ 129 h 151"/>
                <a:gd name="T42" fmla="*/ 136 w 147"/>
                <a:gd name="T43" fmla="*/ 118 h 151"/>
                <a:gd name="T44" fmla="*/ 144 w 147"/>
                <a:gd name="T45" fmla="*/ 104 h 151"/>
                <a:gd name="T46" fmla="*/ 147 w 147"/>
                <a:gd name="T47" fmla="*/ 93 h 151"/>
                <a:gd name="T48" fmla="*/ 147 w 147"/>
                <a:gd name="T49" fmla="*/ 78 h 151"/>
                <a:gd name="T50" fmla="*/ 147 w 147"/>
                <a:gd name="T51" fmla="*/ 59 h 151"/>
                <a:gd name="T52" fmla="*/ 144 w 147"/>
                <a:gd name="T53" fmla="*/ 48 h 151"/>
                <a:gd name="T54" fmla="*/ 136 w 147"/>
                <a:gd name="T55" fmla="*/ 34 h 151"/>
                <a:gd name="T56" fmla="*/ 125 w 147"/>
                <a:gd name="T57" fmla="*/ 23 h 151"/>
                <a:gd name="T58" fmla="*/ 114 w 147"/>
                <a:gd name="T59" fmla="*/ 15 h 151"/>
                <a:gd name="T60" fmla="*/ 103 w 147"/>
                <a:gd name="T61" fmla="*/ 8 h 151"/>
                <a:gd name="T62" fmla="*/ 88 w 147"/>
                <a:gd name="T63" fmla="*/ 4 h 151"/>
                <a:gd name="T64" fmla="*/ 73 w 147"/>
                <a:gd name="T6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7" h="151">
                  <a:moveTo>
                    <a:pt x="73" y="0"/>
                  </a:moveTo>
                  <a:lnTo>
                    <a:pt x="59" y="4"/>
                  </a:lnTo>
                  <a:lnTo>
                    <a:pt x="44" y="8"/>
                  </a:lnTo>
                  <a:lnTo>
                    <a:pt x="33" y="15"/>
                  </a:lnTo>
                  <a:lnTo>
                    <a:pt x="22" y="23"/>
                  </a:lnTo>
                  <a:lnTo>
                    <a:pt x="11" y="34"/>
                  </a:lnTo>
                  <a:lnTo>
                    <a:pt x="7" y="48"/>
                  </a:lnTo>
                  <a:lnTo>
                    <a:pt x="0" y="59"/>
                  </a:lnTo>
                  <a:lnTo>
                    <a:pt x="0" y="78"/>
                  </a:lnTo>
                  <a:lnTo>
                    <a:pt x="0" y="93"/>
                  </a:lnTo>
                  <a:lnTo>
                    <a:pt x="7" y="104"/>
                  </a:lnTo>
                  <a:lnTo>
                    <a:pt x="11" y="118"/>
                  </a:lnTo>
                  <a:lnTo>
                    <a:pt x="22" y="129"/>
                  </a:lnTo>
                  <a:lnTo>
                    <a:pt x="33" y="137"/>
                  </a:lnTo>
                  <a:lnTo>
                    <a:pt x="44" y="144"/>
                  </a:lnTo>
                  <a:lnTo>
                    <a:pt x="59" y="148"/>
                  </a:lnTo>
                  <a:lnTo>
                    <a:pt x="73" y="151"/>
                  </a:lnTo>
                  <a:lnTo>
                    <a:pt x="88" y="148"/>
                  </a:lnTo>
                  <a:lnTo>
                    <a:pt x="103" y="144"/>
                  </a:lnTo>
                  <a:lnTo>
                    <a:pt x="114" y="137"/>
                  </a:lnTo>
                  <a:lnTo>
                    <a:pt x="125" y="129"/>
                  </a:lnTo>
                  <a:lnTo>
                    <a:pt x="136" y="118"/>
                  </a:lnTo>
                  <a:lnTo>
                    <a:pt x="144" y="104"/>
                  </a:lnTo>
                  <a:lnTo>
                    <a:pt x="147" y="93"/>
                  </a:lnTo>
                  <a:lnTo>
                    <a:pt x="147" y="78"/>
                  </a:lnTo>
                  <a:lnTo>
                    <a:pt x="147" y="59"/>
                  </a:lnTo>
                  <a:lnTo>
                    <a:pt x="144" y="48"/>
                  </a:lnTo>
                  <a:lnTo>
                    <a:pt x="136" y="34"/>
                  </a:lnTo>
                  <a:lnTo>
                    <a:pt x="125" y="23"/>
                  </a:lnTo>
                  <a:lnTo>
                    <a:pt x="114" y="15"/>
                  </a:lnTo>
                  <a:lnTo>
                    <a:pt x="103" y="8"/>
                  </a:lnTo>
                  <a:lnTo>
                    <a:pt x="88" y="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22" name="Freeform 258">
              <a:extLst>
                <a:ext uri="{FF2B5EF4-FFF2-40B4-BE49-F238E27FC236}">
                  <a16:creationId xmlns:a16="http://schemas.microsoft.com/office/drawing/2014/main" id="{23FA4D49-F214-4DD4-8BDA-546FD4798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" y="7795"/>
              <a:ext cx="147" cy="151"/>
            </a:xfrm>
            <a:custGeom>
              <a:avLst/>
              <a:gdLst>
                <a:gd name="T0" fmla="*/ 73 w 147"/>
                <a:gd name="T1" fmla="*/ 0 h 151"/>
                <a:gd name="T2" fmla="*/ 59 w 147"/>
                <a:gd name="T3" fmla="*/ 4 h 151"/>
                <a:gd name="T4" fmla="*/ 44 w 147"/>
                <a:gd name="T5" fmla="*/ 8 h 151"/>
                <a:gd name="T6" fmla="*/ 33 w 147"/>
                <a:gd name="T7" fmla="*/ 15 h 151"/>
                <a:gd name="T8" fmla="*/ 22 w 147"/>
                <a:gd name="T9" fmla="*/ 23 h 151"/>
                <a:gd name="T10" fmla="*/ 11 w 147"/>
                <a:gd name="T11" fmla="*/ 34 h 151"/>
                <a:gd name="T12" fmla="*/ 7 w 147"/>
                <a:gd name="T13" fmla="*/ 48 h 151"/>
                <a:gd name="T14" fmla="*/ 0 w 147"/>
                <a:gd name="T15" fmla="*/ 59 h 151"/>
                <a:gd name="T16" fmla="*/ 0 w 147"/>
                <a:gd name="T17" fmla="*/ 78 h 151"/>
                <a:gd name="T18" fmla="*/ 0 w 147"/>
                <a:gd name="T19" fmla="*/ 93 h 151"/>
                <a:gd name="T20" fmla="*/ 7 w 147"/>
                <a:gd name="T21" fmla="*/ 104 h 151"/>
                <a:gd name="T22" fmla="*/ 11 w 147"/>
                <a:gd name="T23" fmla="*/ 118 h 151"/>
                <a:gd name="T24" fmla="*/ 22 w 147"/>
                <a:gd name="T25" fmla="*/ 129 h 151"/>
                <a:gd name="T26" fmla="*/ 33 w 147"/>
                <a:gd name="T27" fmla="*/ 137 h 151"/>
                <a:gd name="T28" fmla="*/ 44 w 147"/>
                <a:gd name="T29" fmla="*/ 144 h 151"/>
                <a:gd name="T30" fmla="*/ 59 w 147"/>
                <a:gd name="T31" fmla="*/ 148 h 151"/>
                <a:gd name="T32" fmla="*/ 73 w 147"/>
                <a:gd name="T33" fmla="*/ 151 h 151"/>
                <a:gd name="T34" fmla="*/ 88 w 147"/>
                <a:gd name="T35" fmla="*/ 148 h 151"/>
                <a:gd name="T36" fmla="*/ 103 w 147"/>
                <a:gd name="T37" fmla="*/ 144 h 151"/>
                <a:gd name="T38" fmla="*/ 114 w 147"/>
                <a:gd name="T39" fmla="*/ 137 h 151"/>
                <a:gd name="T40" fmla="*/ 125 w 147"/>
                <a:gd name="T41" fmla="*/ 129 h 151"/>
                <a:gd name="T42" fmla="*/ 136 w 147"/>
                <a:gd name="T43" fmla="*/ 118 h 151"/>
                <a:gd name="T44" fmla="*/ 144 w 147"/>
                <a:gd name="T45" fmla="*/ 104 h 151"/>
                <a:gd name="T46" fmla="*/ 147 w 147"/>
                <a:gd name="T47" fmla="*/ 93 h 151"/>
                <a:gd name="T48" fmla="*/ 147 w 147"/>
                <a:gd name="T49" fmla="*/ 78 h 151"/>
                <a:gd name="T50" fmla="*/ 147 w 147"/>
                <a:gd name="T51" fmla="*/ 59 h 151"/>
                <a:gd name="T52" fmla="*/ 144 w 147"/>
                <a:gd name="T53" fmla="*/ 48 h 151"/>
                <a:gd name="T54" fmla="*/ 136 w 147"/>
                <a:gd name="T55" fmla="*/ 34 h 151"/>
                <a:gd name="T56" fmla="*/ 125 w 147"/>
                <a:gd name="T57" fmla="*/ 23 h 151"/>
                <a:gd name="T58" fmla="*/ 114 w 147"/>
                <a:gd name="T59" fmla="*/ 15 h 151"/>
                <a:gd name="T60" fmla="*/ 103 w 147"/>
                <a:gd name="T61" fmla="*/ 8 h 151"/>
                <a:gd name="T62" fmla="*/ 88 w 147"/>
                <a:gd name="T63" fmla="*/ 4 h 151"/>
                <a:gd name="T64" fmla="*/ 73 w 147"/>
                <a:gd name="T6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7" h="151">
                  <a:moveTo>
                    <a:pt x="73" y="0"/>
                  </a:moveTo>
                  <a:lnTo>
                    <a:pt x="59" y="4"/>
                  </a:lnTo>
                  <a:lnTo>
                    <a:pt x="44" y="8"/>
                  </a:lnTo>
                  <a:lnTo>
                    <a:pt x="33" y="15"/>
                  </a:lnTo>
                  <a:lnTo>
                    <a:pt x="22" y="23"/>
                  </a:lnTo>
                  <a:lnTo>
                    <a:pt x="11" y="34"/>
                  </a:lnTo>
                  <a:lnTo>
                    <a:pt x="7" y="48"/>
                  </a:lnTo>
                  <a:lnTo>
                    <a:pt x="0" y="59"/>
                  </a:lnTo>
                  <a:lnTo>
                    <a:pt x="0" y="78"/>
                  </a:lnTo>
                  <a:lnTo>
                    <a:pt x="0" y="93"/>
                  </a:lnTo>
                  <a:lnTo>
                    <a:pt x="7" y="104"/>
                  </a:lnTo>
                  <a:lnTo>
                    <a:pt x="11" y="118"/>
                  </a:lnTo>
                  <a:lnTo>
                    <a:pt x="22" y="129"/>
                  </a:lnTo>
                  <a:lnTo>
                    <a:pt x="33" y="137"/>
                  </a:lnTo>
                  <a:lnTo>
                    <a:pt x="44" y="144"/>
                  </a:lnTo>
                  <a:lnTo>
                    <a:pt x="59" y="148"/>
                  </a:lnTo>
                  <a:lnTo>
                    <a:pt x="73" y="151"/>
                  </a:lnTo>
                  <a:lnTo>
                    <a:pt x="88" y="148"/>
                  </a:lnTo>
                  <a:lnTo>
                    <a:pt x="103" y="144"/>
                  </a:lnTo>
                  <a:lnTo>
                    <a:pt x="114" y="137"/>
                  </a:lnTo>
                  <a:lnTo>
                    <a:pt x="125" y="129"/>
                  </a:lnTo>
                  <a:lnTo>
                    <a:pt x="136" y="118"/>
                  </a:lnTo>
                  <a:lnTo>
                    <a:pt x="144" y="104"/>
                  </a:lnTo>
                  <a:lnTo>
                    <a:pt x="147" y="93"/>
                  </a:lnTo>
                  <a:lnTo>
                    <a:pt x="147" y="78"/>
                  </a:lnTo>
                  <a:lnTo>
                    <a:pt x="147" y="59"/>
                  </a:lnTo>
                  <a:lnTo>
                    <a:pt x="144" y="48"/>
                  </a:lnTo>
                  <a:lnTo>
                    <a:pt x="136" y="34"/>
                  </a:lnTo>
                  <a:lnTo>
                    <a:pt x="125" y="23"/>
                  </a:lnTo>
                  <a:lnTo>
                    <a:pt x="114" y="15"/>
                  </a:lnTo>
                  <a:lnTo>
                    <a:pt x="103" y="8"/>
                  </a:lnTo>
                  <a:lnTo>
                    <a:pt x="88" y="4"/>
                  </a:lnTo>
                  <a:lnTo>
                    <a:pt x="73" y="0"/>
                  </a:lnTo>
                </a:path>
              </a:pathLst>
            </a:custGeom>
            <a:noFill/>
            <a:ln w="698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23" name="Freeform 259">
              <a:extLst>
                <a:ext uri="{FF2B5EF4-FFF2-40B4-BE49-F238E27FC236}">
                  <a16:creationId xmlns:a16="http://schemas.microsoft.com/office/drawing/2014/main" id="{6CE9E3AE-4FBB-4265-A544-4FB251B33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" y="8403"/>
              <a:ext cx="147" cy="147"/>
            </a:xfrm>
            <a:custGeom>
              <a:avLst/>
              <a:gdLst>
                <a:gd name="T0" fmla="*/ 73 w 147"/>
                <a:gd name="T1" fmla="*/ 0 h 147"/>
                <a:gd name="T2" fmla="*/ 59 w 147"/>
                <a:gd name="T3" fmla="*/ 4 h 147"/>
                <a:gd name="T4" fmla="*/ 44 w 147"/>
                <a:gd name="T5" fmla="*/ 7 h 147"/>
                <a:gd name="T6" fmla="*/ 33 w 147"/>
                <a:gd name="T7" fmla="*/ 15 h 147"/>
                <a:gd name="T8" fmla="*/ 22 w 147"/>
                <a:gd name="T9" fmla="*/ 22 h 147"/>
                <a:gd name="T10" fmla="*/ 11 w 147"/>
                <a:gd name="T11" fmla="*/ 33 h 147"/>
                <a:gd name="T12" fmla="*/ 7 w 147"/>
                <a:gd name="T13" fmla="*/ 44 h 147"/>
                <a:gd name="T14" fmla="*/ 0 w 147"/>
                <a:gd name="T15" fmla="*/ 59 h 147"/>
                <a:gd name="T16" fmla="*/ 0 w 147"/>
                <a:gd name="T17" fmla="*/ 74 h 147"/>
                <a:gd name="T18" fmla="*/ 0 w 147"/>
                <a:gd name="T19" fmla="*/ 88 h 147"/>
                <a:gd name="T20" fmla="*/ 7 w 147"/>
                <a:gd name="T21" fmla="*/ 103 h 147"/>
                <a:gd name="T22" fmla="*/ 11 w 147"/>
                <a:gd name="T23" fmla="*/ 114 h 147"/>
                <a:gd name="T24" fmla="*/ 22 w 147"/>
                <a:gd name="T25" fmla="*/ 125 h 147"/>
                <a:gd name="T26" fmla="*/ 33 w 147"/>
                <a:gd name="T27" fmla="*/ 136 h 147"/>
                <a:gd name="T28" fmla="*/ 44 w 147"/>
                <a:gd name="T29" fmla="*/ 144 h 147"/>
                <a:gd name="T30" fmla="*/ 59 w 147"/>
                <a:gd name="T31" fmla="*/ 147 h 147"/>
                <a:gd name="T32" fmla="*/ 73 w 147"/>
                <a:gd name="T33" fmla="*/ 147 h 147"/>
                <a:gd name="T34" fmla="*/ 88 w 147"/>
                <a:gd name="T35" fmla="*/ 147 h 147"/>
                <a:gd name="T36" fmla="*/ 103 w 147"/>
                <a:gd name="T37" fmla="*/ 144 h 147"/>
                <a:gd name="T38" fmla="*/ 114 w 147"/>
                <a:gd name="T39" fmla="*/ 136 h 147"/>
                <a:gd name="T40" fmla="*/ 125 w 147"/>
                <a:gd name="T41" fmla="*/ 125 h 147"/>
                <a:gd name="T42" fmla="*/ 136 w 147"/>
                <a:gd name="T43" fmla="*/ 114 h 147"/>
                <a:gd name="T44" fmla="*/ 144 w 147"/>
                <a:gd name="T45" fmla="*/ 103 h 147"/>
                <a:gd name="T46" fmla="*/ 147 w 147"/>
                <a:gd name="T47" fmla="*/ 88 h 147"/>
                <a:gd name="T48" fmla="*/ 147 w 147"/>
                <a:gd name="T49" fmla="*/ 74 h 147"/>
                <a:gd name="T50" fmla="*/ 147 w 147"/>
                <a:gd name="T51" fmla="*/ 59 h 147"/>
                <a:gd name="T52" fmla="*/ 144 w 147"/>
                <a:gd name="T53" fmla="*/ 44 h 147"/>
                <a:gd name="T54" fmla="*/ 136 w 147"/>
                <a:gd name="T55" fmla="*/ 33 h 147"/>
                <a:gd name="T56" fmla="*/ 125 w 147"/>
                <a:gd name="T57" fmla="*/ 22 h 147"/>
                <a:gd name="T58" fmla="*/ 114 w 147"/>
                <a:gd name="T59" fmla="*/ 15 h 147"/>
                <a:gd name="T60" fmla="*/ 103 w 147"/>
                <a:gd name="T61" fmla="*/ 7 h 147"/>
                <a:gd name="T62" fmla="*/ 88 w 147"/>
                <a:gd name="T63" fmla="*/ 4 h 147"/>
                <a:gd name="T64" fmla="*/ 73 w 147"/>
                <a:gd name="T6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7" h="147">
                  <a:moveTo>
                    <a:pt x="73" y="0"/>
                  </a:moveTo>
                  <a:lnTo>
                    <a:pt x="59" y="4"/>
                  </a:lnTo>
                  <a:lnTo>
                    <a:pt x="44" y="7"/>
                  </a:lnTo>
                  <a:lnTo>
                    <a:pt x="33" y="15"/>
                  </a:lnTo>
                  <a:lnTo>
                    <a:pt x="22" y="22"/>
                  </a:lnTo>
                  <a:lnTo>
                    <a:pt x="11" y="33"/>
                  </a:lnTo>
                  <a:lnTo>
                    <a:pt x="7" y="44"/>
                  </a:lnTo>
                  <a:lnTo>
                    <a:pt x="0" y="59"/>
                  </a:lnTo>
                  <a:lnTo>
                    <a:pt x="0" y="74"/>
                  </a:lnTo>
                  <a:lnTo>
                    <a:pt x="0" y="88"/>
                  </a:lnTo>
                  <a:lnTo>
                    <a:pt x="7" y="103"/>
                  </a:lnTo>
                  <a:lnTo>
                    <a:pt x="11" y="114"/>
                  </a:lnTo>
                  <a:lnTo>
                    <a:pt x="22" y="125"/>
                  </a:lnTo>
                  <a:lnTo>
                    <a:pt x="33" y="136"/>
                  </a:lnTo>
                  <a:lnTo>
                    <a:pt x="44" y="144"/>
                  </a:lnTo>
                  <a:lnTo>
                    <a:pt x="59" y="147"/>
                  </a:lnTo>
                  <a:lnTo>
                    <a:pt x="73" y="147"/>
                  </a:lnTo>
                  <a:lnTo>
                    <a:pt x="88" y="147"/>
                  </a:lnTo>
                  <a:lnTo>
                    <a:pt x="103" y="144"/>
                  </a:lnTo>
                  <a:lnTo>
                    <a:pt x="114" y="136"/>
                  </a:lnTo>
                  <a:lnTo>
                    <a:pt x="125" y="125"/>
                  </a:lnTo>
                  <a:lnTo>
                    <a:pt x="136" y="114"/>
                  </a:lnTo>
                  <a:lnTo>
                    <a:pt x="144" y="103"/>
                  </a:lnTo>
                  <a:lnTo>
                    <a:pt x="147" y="88"/>
                  </a:lnTo>
                  <a:lnTo>
                    <a:pt x="147" y="74"/>
                  </a:lnTo>
                  <a:lnTo>
                    <a:pt x="147" y="59"/>
                  </a:lnTo>
                  <a:lnTo>
                    <a:pt x="144" y="44"/>
                  </a:lnTo>
                  <a:lnTo>
                    <a:pt x="136" y="33"/>
                  </a:lnTo>
                  <a:lnTo>
                    <a:pt x="125" y="22"/>
                  </a:lnTo>
                  <a:lnTo>
                    <a:pt x="114" y="15"/>
                  </a:lnTo>
                  <a:lnTo>
                    <a:pt x="103" y="7"/>
                  </a:lnTo>
                  <a:lnTo>
                    <a:pt x="88" y="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24" name="Freeform 260">
              <a:extLst>
                <a:ext uri="{FF2B5EF4-FFF2-40B4-BE49-F238E27FC236}">
                  <a16:creationId xmlns:a16="http://schemas.microsoft.com/office/drawing/2014/main" id="{8B9B51E9-24CD-4547-930F-D83539E2F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" y="8403"/>
              <a:ext cx="147" cy="147"/>
            </a:xfrm>
            <a:custGeom>
              <a:avLst/>
              <a:gdLst>
                <a:gd name="T0" fmla="*/ 73 w 147"/>
                <a:gd name="T1" fmla="*/ 0 h 147"/>
                <a:gd name="T2" fmla="*/ 59 w 147"/>
                <a:gd name="T3" fmla="*/ 4 h 147"/>
                <a:gd name="T4" fmla="*/ 44 w 147"/>
                <a:gd name="T5" fmla="*/ 7 h 147"/>
                <a:gd name="T6" fmla="*/ 33 w 147"/>
                <a:gd name="T7" fmla="*/ 15 h 147"/>
                <a:gd name="T8" fmla="*/ 22 w 147"/>
                <a:gd name="T9" fmla="*/ 22 h 147"/>
                <a:gd name="T10" fmla="*/ 11 w 147"/>
                <a:gd name="T11" fmla="*/ 33 h 147"/>
                <a:gd name="T12" fmla="*/ 7 w 147"/>
                <a:gd name="T13" fmla="*/ 44 h 147"/>
                <a:gd name="T14" fmla="*/ 0 w 147"/>
                <a:gd name="T15" fmla="*/ 59 h 147"/>
                <a:gd name="T16" fmla="*/ 0 w 147"/>
                <a:gd name="T17" fmla="*/ 74 h 147"/>
                <a:gd name="T18" fmla="*/ 0 w 147"/>
                <a:gd name="T19" fmla="*/ 88 h 147"/>
                <a:gd name="T20" fmla="*/ 7 w 147"/>
                <a:gd name="T21" fmla="*/ 103 h 147"/>
                <a:gd name="T22" fmla="*/ 11 w 147"/>
                <a:gd name="T23" fmla="*/ 114 h 147"/>
                <a:gd name="T24" fmla="*/ 22 w 147"/>
                <a:gd name="T25" fmla="*/ 125 h 147"/>
                <a:gd name="T26" fmla="*/ 33 w 147"/>
                <a:gd name="T27" fmla="*/ 136 h 147"/>
                <a:gd name="T28" fmla="*/ 44 w 147"/>
                <a:gd name="T29" fmla="*/ 144 h 147"/>
                <a:gd name="T30" fmla="*/ 59 w 147"/>
                <a:gd name="T31" fmla="*/ 147 h 147"/>
                <a:gd name="T32" fmla="*/ 73 w 147"/>
                <a:gd name="T33" fmla="*/ 147 h 147"/>
                <a:gd name="T34" fmla="*/ 88 w 147"/>
                <a:gd name="T35" fmla="*/ 147 h 147"/>
                <a:gd name="T36" fmla="*/ 103 w 147"/>
                <a:gd name="T37" fmla="*/ 144 h 147"/>
                <a:gd name="T38" fmla="*/ 114 w 147"/>
                <a:gd name="T39" fmla="*/ 136 h 147"/>
                <a:gd name="T40" fmla="*/ 125 w 147"/>
                <a:gd name="T41" fmla="*/ 125 h 147"/>
                <a:gd name="T42" fmla="*/ 136 w 147"/>
                <a:gd name="T43" fmla="*/ 114 h 147"/>
                <a:gd name="T44" fmla="*/ 144 w 147"/>
                <a:gd name="T45" fmla="*/ 103 h 147"/>
                <a:gd name="T46" fmla="*/ 147 w 147"/>
                <a:gd name="T47" fmla="*/ 88 h 147"/>
                <a:gd name="T48" fmla="*/ 147 w 147"/>
                <a:gd name="T49" fmla="*/ 74 h 147"/>
                <a:gd name="T50" fmla="*/ 147 w 147"/>
                <a:gd name="T51" fmla="*/ 59 h 147"/>
                <a:gd name="T52" fmla="*/ 144 w 147"/>
                <a:gd name="T53" fmla="*/ 44 h 147"/>
                <a:gd name="T54" fmla="*/ 136 w 147"/>
                <a:gd name="T55" fmla="*/ 33 h 147"/>
                <a:gd name="T56" fmla="*/ 125 w 147"/>
                <a:gd name="T57" fmla="*/ 22 h 147"/>
                <a:gd name="T58" fmla="*/ 114 w 147"/>
                <a:gd name="T59" fmla="*/ 15 h 147"/>
                <a:gd name="T60" fmla="*/ 103 w 147"/>
                <a:gd name="T61" fmla="*/ 7 h 147"/>
                <a:gd name="T62" fmla="*/ 88 w 147"/>
                <a:gd name="T63" fmla="*/ 4 h 147"/>
                <a:gd name="T64" fmla="*/ 73 w 147"/>
                <a:gd name="T6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7" h="147">
                  <a:moveTo>
                    <a:pt x="73" y="0"/>
                  </a:moveTo>
                  <a:lnTo>
                    <a:pt x="59" y="4"/>
                  </a:lnTo>
                  <a:lnTo>
                    <a:pt x="44" y="7"/>
                  </a:lnTo>
                  <a:lnTo>
                    <a:pt x="33" y="15"/>
                  </a:lnTo>
                  <a:lnTo>
                    <a:pt x="22" y="22"/>
                  </a:lnTo>
                  <a:lnTo>
                    <a:pt x="11" y="33"/>
                  </a:lnTo>
                  <a:lnTo>
                    <a:pt x="7" y="44"/>
                  </a:lnTo>
                  <a:lnTo>
                    <a:pt x="0" y="59"/>
                  </a:lnTo>
                  <a:lnTo>
                    <a:pt x="0" y="74"/>
                  </a:lnTo>
                  <a:lnTo>
                    <a:pt x="0" y="88"/>
                  </a:lnTo>
                  <a:lnTo>
                    <a:pt x="7" y="103"/>
                  </a:lnTo>
                  <a:lnTo>
                    <a:pt x="11" y="114"/>
                  </a:lnTo>
                  <a:lnTo>
                    <a:pt x="22" y="125"/>
                  </a:lnTo>
                  <a:lnTo>
                    <a:pt x="33" y="136"/>
                  </a:lnTo>
                  <a:lnTo>
                    <a:pt x="44" y="144"/>
                  </a:lnTo>
                  <a:lnTo>
                    <a:pt x="59" y="147"/>
                  </a:lnTo>
                  <a:lnTo>
                    <a:pt x="73" y="147"/>
                  </a:lnTo>
                  <a:lnTo>
                    <a:pt x="88" y="147"/>
                  </a:lnTo>
                  <a:lnTo>
                    <a:pt x="103" y="144"/>
                  </a:lnTo>
                  <a:lnTo>
                    <a:pt x="114" y="136"/>
                  </a:lnTo>
                  <a:lnTo>
                    <a:pt x="125" y="125"/>
                  </a:lnTo>
                  <a:lnTo>
                    <a:pt x="136" y="114"/>
                  </a:lnTo>
                  <a:lnTo>
                    <a:pt x="144" y="103"/>
                  </a:lnTo>
                  <a:lnTo>
                    <a:pt x="147" y="88"/>
                  </a:lnTo>
                  <a:lnTo>
                    <a:pt x="147" y="74"/>
                  </a:lnTo>
                  <a:lnTo>
                    <a:pt x="147" y="59"/>
                  </a:lnTo>
                  <a:lnTo>
                    <a:pt x="144" y="44"/>
                  </a:lnTo>
                  <a:lnTo>
                    <a:pt x="136" y="33"/>
                  </a:lnTo>
                  <a:lnTo>
                    <a:pt x="125" y="22"/>
                  </a:lnTo>
                  <a:lnTo>
                    <a:pt x="114" y="15"/>
                  </a:lnTo>
                  <a:lnTo>
                    <a:pt x="103" y="7"/>
                  </a:lnTo>
                  <a:lnTo>
                    <a:pt x="88" y="4"/>
                  </a:lnTo>
                  <a:lnTo>
                    <a:pt x="73" y="0"/>
                  </a:lnTo>
                </a:path>
              </a:pathLst>
            </a:custGeom>
            <a:noFill/>
            <a:ln w="698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25" name="Freeform 261">
              <a:extLst>
                <a:ext uri="{FF2B5EF4-FFF2-40B4-BE49-F238E27FC236}">
                  <a16:creationId xmlns:a16="http://schemas.microsoft.com/office/drawing/2014/main" id="{3D1943E5-C2F7-4400-A893-EE14F9E92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" y="7188"/>
              <a:ext cx="151" cy="147"/>
            </a:xfrm>
            <a:custGeom>
              <a:avLst/>
              <a:gdLst>
                <a:gd name="T0" fmla="*/ 77 w 151"/>
                <a:gd name="T1" fmla="*/ 0 h 147"/>
                <a:gd name="T2" fmla="*/ 59 w 151"/>
                <a:gd name="T3" fmla="*/ 0 h 147"/>
                <a:gd name="T4" fmla="*/ 48 w 151"/>
                <a:gd name="T5" fmla="*/ 4 h 147"/>
                <a:gd name="T6" fmla="*/ 33 w 151"/>
                <a:gd name="T7" fmla="*/ 11 h 147"/>
                <a:gd name="T8" fmla="*/ 22 w 151"/>
                <a:gd name="T9" fmla="*/ 22 h 147"/>
                <a:gd name="T10" fmla="*/ 15 w 151"/>
                <a:gd name="T11" fmla="*/ 33 h 147"/>
                <a:gd name="T12" fmla="*/ 7 w 151"/>
                <a:gd name="T13" fmla="*/ 44 h 147"/>
                <a:gd name="T14" fmla="*/ 4 w 151"/>
                <a:gd name="T15" fmla="*/ 59 h 147"/>
                <a:gd name="T16" fmla="*/ 0 w 151"/>
                <a:gd name="T17" fmla="*/ 74 h 147"/>
                <a:gd name="T18" fmla="*/ 4 w 151"/>
                <a:gd name="T19" fmla="*/ 88 h 147"/>
                <a:gd name="T20" fmla="*/ 7 w 151"/>
                <a:gd name="T21" fmla="*/ 103 h 147"/>
                <a:gd name="T22" fmla="*/ 15 w 151"/>
                <a:gd name="T23" fmla="*/ 114 h 147"/>
                <a:gd name="T24" fmla="*/ 22 w 151"/>
                <a:gd name="T25" fmla="*/ 125 h 147"/>
                <a:gd name="T26" fmla="*/ 33 w 151"/>
                <a:gd name="T27" fmla="*/ 136 h 147"/>
                <a:gd name="T28" fmla="*/ 48 w 151"/>
                <a:gd name="T29" fmla="*/ 140 h 147"/>
                <a:gd name="T30" fmla="*/ 59 w 151"/>
                <a:gd name="T31" fmla="*/ 147 h 147"/>
                <a:gd name="T32" fmla="*/ 77 w 151"/>
                <a:gd name="T33" fmla="*/ 147 h 147"/>
                <a:gd name="T34" fmla="*/ 92 w 151"/>
                <a:gd name="T35" fmla="*/ 147 h 147"/>
                <a:gd name="T36" fmla="*/ 103 w 151"/>
                <a:gd name="T37" fmla="*/ 140 h 147"/>
                <a:gd name="T38" fmla="*/ 118 w 151"/>
                <a:gd name="T39" fmla="*/ 136 h 147"/>
                <a:gd name="T40" fmla="*/ 129 w 151"/>
                <a:gd name="T41" fmla="*/ 125 h 147"/>
                <a:gd name="T42" fmla="*/ 136 w 151"/>
                <a:gd name="T43" fmla="*/ 114 h 147"/>
                <a:gd name="T44" fmla="*/ 144 w 151"/>
                <a:gd name="T45" fmla="*/ 103 h 147"/>
                <a:gd name="T46" fmla="*/ 147 w 151"/>
                <a:gd name="T47" fmla="*/ 88 h 147"/>
                <a:gd name="T48" fmla="*/ 151 w 151"/>
                <a:gd name="T49" fmla="*/ 74 h 147"/>
                <a:gd name="T50" fmla="*/ 147 w 151"/>
                <a:gd name="T51" fmla="*/ 59 h 147"/>
                <a:gd name="T52" fmla="*/ 144 w 151"/>
                <a:gd name="T53" fmla="*/ 44 h 147"/>
                <a:gd name="T54" fmla="*/ 136 w 151"/>
                <a:gd name="T55" fmla="*/ 33 h 147"/>
                <a:gd name="T56" fmla="*/ 129 w 151"/>
                <a:gd name="T57" fmla="*/ 22 h 147"/>
                <a:gd name="T58" fmla="*/ 118 w 151"/>
                <a:gd name="T59" fmla="*/ 11 h 147"/>
                <a:gd name="T60" fmla="*/ 103 w 151"/>
                <a:gd name="T61" fmla="*/ 4 h 147"/>
                <a:gd name="T62" fmla="*/ 92 w 151"/>
                <a:gd name="T63" fmla="*/ 0 h 147"/>
                <a:gd name="T64" fmla="*/ 77 w 151"/>
                <a:gd name="T6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" h="147">
                  <a:moveTo>
                    <a:pt x="77" y="0"/>
                  </a:moveTo>
                  <a:lnTo>
                    <a:pt x="59" y="0"/>
                  </a:lnTo>
                  <a:lnTo>
                    <a:pt x="48" y="4"/>
                  </a:lnTo>
                  <a:lnTo>
                    <a:pt x="33" y="11"/>
                  </a:lnTo>
                  <a:lnTo>
                    <a:pt x="22" y="22"/>
                  </a:lnTo>
                  <a:lnTo>
                    <a:pt x="15" y="33"/>
                  </a:lnTo>
                  <a:lnTo>
                    <a:pt x="7" y="44"/>
                  </a:lnTo>
                  <a:lnTo>
                    <a:pt x="4" y="59"/>
                  </a:lnTo>
                  <a:lnTo>
                    <a:pt x="0" y="74"/>
                  </a:lnTo>
                  <a:lnTo>
                    <a:pt x="4" y="88"/>
                  </a:lnTo>
                  <a:lnTo>
                    <a:pt x="7" y="103"/>
                  </a:lnTo>
                  <a:lnTo>
                    <a:pt x="15" y="114"/>
                  </a:lnTo>
                  <a:lnTo>
                    <a:pt x="22" y="125"/>
                  </a:lnTo>
                  <a:lnTo>
                    <a:pt x="33" y="136"/>
                  </a:lnTo>
                  <a:lnTo>
                    <a:pt x="48" y="140"/>
                  </a:lnTo>
                  <a:lnTo>
                    <a:pt x="59" y="147"/>
                  </a:lnTo>
                  <a:lnTo>
                    <a:pt x="77" y="147"/>
                  </a:lnTo>
                  <a:lnTo>
                    <a:pt x="92" y="147"/>
                  </a:lnTo>
                  <a:lnTo>
                    <a:pt x="103" y="140"/>
                  </a:lnTo>
                  <a:lnTo>
                    <a:pt x="118" y="136"/>
                  </a:lnTo>
                  <a:lnTo>
                    <a:pt x="129" y="125"/>
                  </a:lnTo>
                  <a:lnTo>
                    <a:pt x="136" y="114"/>
                  </a:lnTo>
                  <a:lnTo>
                    <a:pt x="144" y="103"/>
                  </a:lnTo>
                  <a:lnTo>
                    <a:pt x="147" y="88"/>
                  </a:lnTo>
                  <a:lnTo>
                    <a:pt x="151" y="74"/>
                  </a:lnTo>
                  <a:lnTo>
                    <a:pt x="147" y="59"/>
                  </a:lnTo>
                  <a:lnTo>
                    <a:pt x="144" y="44"/>
                  </a:lnTo>
                  <a:lnTo>
                    <a:pt x="136" y="33"/>
                  </a:lnTo>
                  <a:lnTo>
                    <a:pt x="129" y="22"/>
                  </a:lnTo>
                  <a:lnTo>
                    <a:pt x="118" y="11"/>
                  </a:lnTo>
                  <a:lnTo>
                    <a:pt x="103" y="4"/>
                  </a:lnTo>
                  <a:lnTo>
                    <a:pt x="92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26" name="Freeform 262">
              <a:extLst>
                <a:ext uri="{FF2B5EF4-FFF2-40B4-BE49-F238E27FC236}">
                  <a16:creationId xmlns:a16="http://schemas.microsoft.com/office/drawing/2014/main" id="{6F10F608-59BE-4D20-AFF4-B6082F6D6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" y="7188"/>
              <a:ext cx="151" cy="147"/>
            </a:xfrm>
            <a:custGeom>
              <a:avLst/>
              <a:gdLst>
                <a:gd name="T0" fmla="*/ 77 w 151"/>
                <a:gd name="T1" fmla="*/ 0 h 147"/>
                <a:gd name="T2" fmla="*/ 59 w 151"/>
                <a:gd name="T3" fmla="*/ 0 h 147"/>
                <a:gd name="T4" fmla="*/ 48 w 151"/>
                <a:gd name="T5" fmla="*/ 4 h 147"/>
                <a:gd name="T6" fmla="*/ 33 w 151"/>
                <a:gd name="T7" fmla="*/ 11 h 147"/>
                <a:gd name="T8" fmla="*/ 22 w 151"/>
                <a:gd name="T9" fmla="*/ 22 h 147"/>
                <a:gd name="T10" fmla="*/ 15 w 151"/>
                <a:gd name="T11" fmla="*/ 33 h 147"/>
                <a:gd name="T12" fmla="*/ 7 w 151"/>
                <a:gd name="T13" fmla="*/ 44 h 147"/>
                <a:gd name="T14" fmla="*/ 4 w 151"/>
                <a:gd name="T15" fmla="*/ 59 h 147"/>
                <a:gd name="T16" fmla="*/ 0 w 151"/>
                <a:gd name="T17" fmla="*/ 74 h 147"/>
                <a:gd name="T18" fmla="*/ 4 w 151"/>
                <a:gd name="T19" fmla="*/ 88 h 147"/>
                <a:gd name="T20" fmla="*/ 7 w 151"/>
                <a:gd name="T21" fmla="*/ 103 h 147"/>
                <a:gd name="T22" fmla="*/ 15 w 151"/>
                <a:gd name="T23" fmla="*/ 114 h 147"/>
                <a:gd name="T24" fmla="*/ 22 w 151"/>
                <a:gd name="T25" fmla="*/ 125 h 147"/>
                <a:gd name="T26" fmla="*/ 33 w 151"/>
                <a:gd name="T27" fmla="*/ 136 h 147"/>
                <a:gd name="T28" fmla="*/ 48 w 151"/>
                <a:gd name="T29" fmla="*/ 140 h 147"/>
                <a:gd name="T30" fmla="*/ 59 w 151"/>
                <a:gd name="T31" fmla="*/ 147 h 147"/>
                <a:gd name="T32" fmla="*/ 77 w 151"/>
                <a:gd name="T33" fmla="*/ 147 h 147"/>
                <a:gd name="T34" fmla="*/ 92 w 151"/>
                <a:gd name="T35" fmla="*/ 147 h 147"/>
                <a:gd name="T36" fmla="*/ 103 w 151"/>
                <a:gd name="T37" fmla="*/ 140 h 147"/>
                <a:gd name="T38" fmla="*/ 118 w 151"/>
                <a:gd name="T39" fmla="*/ 136 h 147"/>
                <a:gd name="T40" fmla="*/ 129 w 151"/>
                <a:gd name="T41" fmla="*/ 125 h 147"/>
                <a:gd name="T42" fmla="*/ 136 w 151"/>
                <a:gd name="T43" fmla="*/ 114 h 147"/>
                <a:gd name="T44" fmla="*/ 144 w 151"/>
                <a:gd name="T45" fmla="*/ 103 h 147"/>
                <a:gd name="T46" fmla="*/ 147 w 151"/>
                <a:gd name="T47" fmla="*/ 88 h 147"/>
                <a:gd name="T48" fmla="*/ 151 w 151"/>
                <a:gd name="T49" fmla="*/ 74 h 147"/>
                <a:gd name="T50" fmla="*/ 147 w 151"/>
                <a:gd name="T51" fmla="*/ 59 h 147"/>
                <a:gd name="T52" fmla="*/ 144 w 151"/>
                <a:gd name="T53" fmla="*/ 44 h 147"/>
                <a:gd name="T54" fmla="*/ 136 w 151"/>
                <a:gd name="T55" fmla="*/ 33 h 147"/>
                <a:gd name="T56" fmla="*/ 129 w 151"/>
                <a:gd name="T57" fmla="*/ 22 h 147"/>
                <a:gd name="T58" fmla="*/ 118 w 151"/>
                <a:gd name="T59" fmla="*/ 11 h 147"/>
                <a:gd name="T60" fmla="*/ 103 w 151"/>
                <a:gd name="T61" fmla="*/ 4 h 147"/>
                <a:gd name="T62" fmla="*/ 92 w 151"/>
                <a:gd name="T63" fmla="*/ 0 h 147"/>
                <a:gd name="T64" fmla="*/ 77 w 151"/>
                <a:gd name="T6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" h="147">
                  <a:moveTo>
                    <a:pt x="77" y="0"/>
                  </a:moveTo>
                  <a:lnTo>
                    <a:pt x="59" y="0"/>
                  </a:lnTo>
                  <a:lnTo>
                    <a:pt x="48" y="4"/>
                  </a:lnTo>
                  <a:lnTo>
                    <a:pt x="33" y="11"/>
                  </a:lnTo>
                  <a:lnTo>
                    <a:pt x="22" y="22"/>
                  </a:lnTo>
                  <a:lnTo>
                    <a:pt x="15" y="33"/>
                  </a:lnTo>
                  <a:lnTo>
                    <a:pt x="7" y="44"/>
                  </a:lnTo>
                  <a:lnTo>
                    <a:pt x="4" y="59"/>
                  </a:lnTo>
                  <a:lnTo>
                    <a:pt x="0" y="74"/>
                  </a:lnTo>
                  <a:lnTo>
                    <a:pt x="4" y="88"/>
                  </a:lnTo>
                  <a:lnTo>
                    <a:pt x="7" y="103"/>
                  </a:lnTo>
                  <a:lnTo>
                    <a:pt x="15" y="114"/>
                  </a:lnTo>
                  <a:lnTo>
                    <a:pt x="22" y="125"/>
                  </a:lnTo>
                  <a:lnTo>
                    <a:pt x="33" y="136"/>
                  </a:lnTo>
                  <a:lnTo>
                    <a:pt x="48" y="140"/>
                  </a:lnTo>
                  <a:lnTo>
                    <a:pt x="59" y="147"/>
                  </a:lnTo>
                  <a:lnTo>
                    <a:pt x="77" y="147"/>
                  </a:lnTo>
                  <a:lnTo>
                    <a:pt x="92" y="147"/>
                  </a:lnTo>
                  <a:lnTo>
                    <a:pt x="103" y="140"/>
                  </a:lnTo>
                  <a:lnTo>
                    <a:pt x="118" y="136"/>
                  </a:lnTo>
                  <a:lnTo>
                    <a:pt x="129" y="125"/>
                  </a:lnTo>
                  <a:lnTo>
                    <a:pt x="136" y="114"/>
                  </a:lnTo>
                  <a:lnTo>
                    <a:pt x="144" y="103"/>
                  </a:lnTo>
                  <a:lnTo>
                    <a:pt x="147" y="88"/>
                  </a:lnTo>
                  <a:lnTo>
                    <a:pt x="151" y="74"/>
                  </a:lnTo>
                  <a:lnTo>
                    <a:pt x="147" y="59"/>
                  </a:lnTo>
                  <a:lnTo>
                    <a:pt x="144" y="44"/>
                  </a:lnTo>
                  <a:lnTo>
                    <a:pt x="136" y="33"/>
                  </a:lnTo>
                  <a:lnTo>
                    <a:pt x="129" y="22"/>
                  </a:lnTo>
                  <a:lnTo>
                    <a:pt x="118" y="11"/>
                  </a:lnTo>
                  <a:lnTo>
                    <a:pt x="103" y="4"/>
                  </a:lnTo>
                  <a:lnTo>
                    <a:pt x="92" y="0"/>
                  </a:lnTo>
                  <a:lnTo>
                    <a:pt x="77" y="0"/>
                  </a:lnTo>
                </a:path>
              </a:pathLst>
            </a:custGeom>
            <a:noFill/>
            <a:ln w="698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27" name="Freeform 263">
              <a:extLst>
                <a:ext uri="{FF2B5EF4-FFF2-40B4-BE49-F238E27FC236}">
                  <a16:creationId xmlns:a16="http://schemas.microsoft.com/office/drawing/2014/main" id="{470839A8-16D8-4515-B653-AE051C333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" y="8403"/>
              <a:ext cx="151" cy="147"/>
            </a:xfrm>
            <a:custGeom>
              <a:avLst/>
              <a:gdLst>
                <a:gd name="T0" fmla="*/ 77 w 151"/>
                <a:gd name="T1" fmla="*/ 0 h 147"/>
                <a:gd name="T2" fmla="*/ 59 w 151"/>
                <a:gd name="T3" fmla="*/ 4 h 147"/>
                <a:gd name="T4" fmla="*/ 48 w 151"/>
                <a:gd name="T5" fmla="*/ 7 h 147"/>
                <a:gd name="T6" fmla="*/ 33 w 151"/>
                <a:gd name="T7" fmla="*/ 15 h 147"/>
                <a:gd name="T8" fmla="*/ 22 w 151"/>
                <a:gd name="T9" fmla="*/ 22 h 147"/>
                <a:gd name="T10" fmla="*/ 15 w 151"/>
                <a:gd name="T11" fmla="*/ 33 h 147"/>
                <a:gd name="T12" fmla="*/ 7 w 151"/>
                <a:gd name="T13" fmla="*/ 44 h 147"/>
                <a:gd name="T14" fmla="*/ 4 w 151"/>
                <a:gd name="T15" fmla="*/ 59 h 147"/>
                <a:gd name="T16" fmla="*/ 0 w 151"/>
                <a:gd name="T17" fmla="*/ 74 h 147"/>
                <a:gd name="T18" fmla="*/ 4 w 151"/>
                <a:gd name="T19" fmla="*/ 88 h 147"/>
                <a:gd name="T20" fmla="*/ 7 w 151"/>
                <a:gd name="T21" fmla="*/ 103 h 147"/>
                <a:gd name="T22" fmla="*/ 15 w 151"/>
                <a:gd name="T23" fmla="*/ 114 h 147"/>
                <a:gd name="T24" fmla="*/ 22 w 151"/>
                <a:gd name="T25" fmla="*/ 125 h 147"/>
                <a:gd name="T26" fmla="*/ 33 w 151"/>
                <a:gd name="T27" fmla="*/ 136 h 147"/>
                <a:gd name="T28" fmla="*/ 48 w 151"/>
                <a:gd name="T29" fmla="*/ 144 h 147"/>
                <a:gd name="T30" fmla="*/ 59 w 151"/>
                <a:gd name="T31" fmla="*/ 147 h 147"/>
                <a:gd name="T32" fmla="*/ 77 w 151"/>
                <a:gd name="T33" fmla="*/ 147 h 147"/>
                <a:gd name="T34" fmla="*/ 92 w 151"/>
                <a:gd name="T35" fmla="*/ 147 h 147"/>
                <a:gd name="T36" fmla="*/ 103 w 151"/>
                <a:gd name="T37" fmla="*/ 144 h 147"/>
                <a:gd name="T38" fmla="*/ 118 w 151"/>
                <a:gd name="T39" fmla="*/ 136 h 147"/>
                <a:gd name="T40" fmla="*/ 129 w 151"/>
                <a:gd name="T41" fmla="*/ 125 h 147"/>
                <a:gd name="T42" fmla="*/ 136 w 151"/>
                <a:gd name="T43" fmla="*/ 114 h 147"/>
                <a:gd name="T44" fmla="*/ 144 w 151"/>
                <a:gd name="T45" fmla="*/ 103 h 147"/>
                <a:gd name="T46" fmla="*/ 147 w 151"/>
                <a:gd name="T47" fmla="*/ 88 h 147"/>
                <a:gd name="T48" fmla="*/ 151 w 151"/>
                <a:gd name="T49" fmla="*/ 74 h 147"/>
                <a:gd name="T50" fmla="*/ 147 w 151"/>
                <a:gd name="T51" fmla="*/ 59 h 147"/>
                <a:gd name="T52" fmla="*/ 144 w 151"/>
                <a:gd name="T53" fmla="*/ 44 h 147"/>
                <a:gd name="T54" fmla="*/ 136 w 151"/>
                <a:gd name="T55" fmla="*/ 33 h 147"/>
                <a:gd name="T56" fmla="*/ 129 w 151"/>
                <a:gd name="T57" fmla="*/ 22 h 147"/>
                <a:gd name="T58" fmla="*/ 118 w 151"/>
                <a:gd name="T59" fmla="*/ 15 h 147"/>
                <a:gd name="T60" fmla="*/ 103 w 151"/>
                <a:gd name="T61" fmla="*/ 7 h 147"/>
                <a:gd name="T62" fmla="*/ 92 w 151"/>
                <a:gd name="T63" fmla="*/ 4 h 147"/>
                <a:gd name="T64" fmla="*/ 77 w 151"/>
                <a:gd name="T6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" h="147">
                  <a:moveTo>
                    <a:pt x="77" y="0"/>
                  </a:moveTo>
                  <a:lnTo>
                    <a:pt x="59" y="4"/>
                  </a:lnTo>
                  <a:lnTo>
                    <a:pt x="48" y="7"/>
                  </a:lnTo>
                  <a:lnTo>
                    <a:pt x="33" y="15"/>
                  </a:lnTo>
                  <a:lnTo>
                    <a:pt x="22" y="22"/>
                  </a:lnTo>
                  <a:lnTo>
                    <a:pt x="15" y="33"/>
                  </a:lnTo>
                  <a:lnTo>
                    <a:pt x="7" y="44"/>
                  </a:lnTo>
                  <a:lnTo>
                    <a:pt x="4" y="59"/>
                  </a:lnTo>
                  <a:lnTo>
                    <a:pt x="0" y="74"/>
                  </a:lnTo>
                  <a:lnTo>
                    <a:pt x="4" y="88"/>
                  </a:lnTo>
                  <a:lnTo>
                    <a:pt x="7" y="103"/>
                  </a:lnTo>
                  <a:lnTo>
                    <a:pt x="15" y="114"/>
                  </a:lnTo>
                  <a:lnTo>
                    <a:pt x="22" y="125"/>
                  </a:lnTo>
                  <a:lnTo>
                    <a:pt x="33" y="136"/>
                  </a:lnTo>
                  <a:lnTo>
                    <a:pt x="48" y="144"/>
                  </a:lnTo>
                  <a:lnTo>
                    <a:pt x="59" y="147"/>
                  </a:lnTo>
                  <a:lnTo>
                    <a:pt x="77" y="147"/>
                  </a:lnTo>
                  <a:lnTo>
                    <a:pt x="92" y="147"/>
                  </a:lnTo>
                  <a:lnTo>
                    <a:pt x="103" y="144"/>
                  </a:lnTo>
                  <a:lnTo>
                    <a:pt x="118" y="136"/>
                  </a:lnTo>
                  <a:lnTo>
                    <a:pt x="129" y="125"/>
                  </a:lnTo>
                  <a:lnTo>
                    <a:pt x="136" y="114"/>
                  </a:lnTo>
                  <a:lnTo>
                    <a:pt x="144" y="103"/>
                  </a:lnTo>
                  <a:lnTo>
                    <a:pt x="147" y="88"/>
                  </a:lnTo>
                  <a:lnTo>
                    <a:pt x="151" y="74"/>
                  </a:lnTo>
                  <a:lnTo>
                    <a:pt x="147" y="59"/>
                  </a:lnTo>
                  <a:lnTo>
                    <a:pt x="144" y="44"/>
                  </a:lnTo>
                  <a:lnTo>
                    <a:pt x="136" y="33"/>
                  </a:lnTo>
                  <a:lnTo>
                    <a:pt x="129" y="22"/>
                  </a:lnTo>
                  <a:lnTo>
                    <a:pt x="118" y="15"/>
                  </a:lnTo>
                  <a:lnTo>
                    <a:pt x="103" y="7"/>
                  </a:lnTo>
                  <a:lnTo>
                    <a:pt x="92" y="4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28" name="Freeform 264">
              <a:extLst>
                <a:ext uri="{FF2B5EF4-FFF2-40B4-BE49-F238E27FC236}">
                  <a16:creationId xmlns:a16="http://schemas.microsoft.com/office/drawing/2014/main" id="{FCA14876-F675-483C-9E81-FF171FAA2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" y="8403"/>
              <a:ext cx="151" cy="147"/>
            </a:xfrm>
            <a:custGeom>
              <a:avLst/>
              <a:gdLst>
                <a:gd name="T0" fmla="*/ 77 w 151"/>
                <a:gd name="T1" fmla="*/ 0 h 147"/>
                <a:gd name="T2" fmla="*/ 59 w 151"/>
                <a:gd name="T3" fmla="*/ 4 h 147"/>
                <a:gd name="T4" fmla="*/ 48 w 151"/>
                <a:gd name="T5" fmla="*/ 7 h 147"/>
                <a:gd name="T6" fmla="*/ 33 w 151"/>
                <a:gd name="T7" fmla="*/ 15 h 147"/>
                <a:gd name="T8" fmla="*/ 22 w 151"/>
                <a:gd name="T9" fmla="*/ 22 h 147"/>
                <a:gd name="T10" fmla="*/ 15 w 151"/>
                <a:gd name="T11" fmla="*/ 33 h 147"/>
                <a:gd name="T12" fmla="*/ 7 w 151"/>
                <a:gd name="T13" fmla="*/ 44 h 147"/>
                <a:gd name="T14" fmla="*/ 4 w 151"/>
                <a:gd name="T15" fmla="*/ 59 h 147"/>
                <a:gd name="T16" fmla="*/ 0 w 151"/>
                <a:gd name="T17" fmla="*/ 74 h 147"/>
                <a:gd name="T18" fmla="*/ 4 w 151"/>
                <a:gd name="T19" fmla="*/ 88 h 147"/>
                <a:gd name="T20" fmla="*/ 7 w 151"/>
                <a:gd name="T21" fmla="*/ 103 h 147"/>
                <a:gd name="T22" fmla="*/ 15 w 151"/>
                <a:gd name="T23" fmla="*/ 114 h 147"/>
                <a:gd name="T24" fmla="*/ 22 w 151"/>
                <a:gd name="T25" fmla="*/ 125 h 147"/>
                <a:gd name="T26" fmla="*/ 33 w 151"/>
                <a:gd name="T27" fmla="*/ 136 h 147"/>
                <a:gd name="T28" fmla="*/ 48 w 151"/>
                <a:gd name="T29" fmla="*/ 144 h 147"/>
                <a:gd name="T30" fmla="*/ 59 w 151"/>
                <a:gd name="T31" fmla="*/ 147 h 147"/>
                <a:gd name="T32" fmla="*/ 77 w 151"/>
                <a:gd name="T33" fmla="*/ 147 h 147"/>
                <a:gd name="T34" fmla="*/ 92 w 151"/>
                <a:gd name="T35" fmla="*/ 147 h 147"/>
                <a:gd name="T36" fmla="*/ 103 w 151"/>
                <a:gd name="T37" fmla="*/ 144 h 147"/>
                <a:gd name="T38" fmla="*/ 118 w 151"/>
                <a:gd name="T39" fmla="*/ 136 h 147"/>
                <a:gd name="T40" fmla="*/ 129 w 151"/>
                <a:gd name="T41" fmla="*/ 125 h 147"/>
                <a:gd name="T42" fmla="*/ 136 w 151"/>
                <a:gd name="T43" fmla="*/ 114 h 147"/>
                <a:gd name="T44" fmla="*/ 144 w 151"/>
                <a:gd name="T45" fmla="*/ 103 h 147"/>
                <a:gd name="T46" fmla="*/ 147 w 151"/>
                <a:gd name="T47" fmla="*/ 88 h 147"/>
                <a:gd name="T48" fmla="*/ 151 w 151"/>
                <a:gd name="T49" fmla="*/ 74 h 147"/>
                <a:gd name="T50" fmla="*/ 147 w 151"/>
                <a:gd name="T51" fmla="*/ 59 h 147"/>
                <a:gd name="T52" fmla="*/ 144 w 151"/>
                <a:gd name="T53" fmla="*/ 44 h 147"/>
                <a:gd name="T54" fmla="*/ 136 w 151"/>
                <a:gd name="T55" fmla="*/ 33 h 147"/>
                <a:gd name="T56" fmla="*/ 129 w 151"/>
                <a:gd name="T57" fmla="*/ 22 h 147"/>
                <a:gd name="T58" fmla="*/ 118 w 151"/>
                <a:gd name="T59" fmla="*/ 15 h 147"/>
                <a:gd name="T60" fmla="*/ 103 w 151"/>
                <a:gd name="T61" fmla="*/ 7 h 147"/>
                <a:gd name="T62" fmla="*/ 92 w 151"/>
                <a:gd name="T63" fmla="*/ 4 h 147"/>
                <a:gd name="T64" fmla="*/ 77 w 151"/>
                <a:gd name="T6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" h="147">
                  <a:moveTo>
                    <a:pt x="77" y="0"/>
                  </a:moveTo>
                  <a:lnTo>
                    <a:pt x="59" y="4"/>
                  </a:lnTo>
                  <a:lnTo>
                    <a:pt x="48" y="7"/>
                  </a:lnTo>
                  <a:lnTo>
                    <a:pt x="33" y="15"/>
                  </a:lnTo>
                  <a:lnTo>
                    <a:pt x="22" y="22"/>
                  </a:lnTo>
                  <a:lnTo>
                    <a:pt x="15" y="33"/>
                  </a:lnTo>
                  <a:lnTo>
                    <a:pt x="7" y="44"/>
                  </a:lnTo>
                  <a:lnTo>
                    <a:pt x="4" y="59"/>
                  </a:lnTo>
                  <a:lnTo>
                    <a:pt x="0" y="74"/>
                  </a:lnTo>
                  <a:lnTo>
                    <a:pt x="4" y="88"/>
                  </a:lnTo>
                  <a:lnTo>
                    <a:pt x="7" y="103"/>
                  </a:lnTo>
                  <a:lnTo>
                    <a:pt x="15" y="114"/>
                  </a:lnTo>
                  <a:lnTo>
                    <a:pt x="22" y="125"/>
                  </a:lnTo>
                  <a:lnTo>
                    <a:pt x="33" y="136"/>
                  </a:lnTo>
                  <a:lnTo>
                    <a:pt x="48" y="144"/>
                  </a:lnTo>
                  <a:lnTo>
                    <a:pt x="59" y="147"/>
                  </a:lnTo>
                  <a:lnTo>
                    <a:pt x="77" y="147"/>
                  </a:lnTo>
                  <a:lnTo>
                    <a:pt x="92" y="147"/>
                  </a:lnTo>
                  <a:lnTo>
                    <a:pt x="103" y="144"/>
                  </a:lnTo>
                  <a:lnTo>
                    <a:pt x="118" y="136"/>
                  </a:lnTo>
                  <a:lnTo>
                    <a:pt x="129" y="125"/>
                  </a:lnTo>
                  <a:lnTo>
                    <a:pt x="136" y="114"/>
                  </a:lnTo>
                  <a:lnTo>
                    <a:pt x="144" y="103"/>
                  </a:lnTo>
                  <a:lnTo>
                    <a:pt x="147" y="88"/>
                  </a:lnTo>
                  <a:lnTo>
                    <a:pt x="151" y="74"/>
                  </a:lnTo>
                  <a:lnTo>
                    <a:pt x="147" y="59"/>
                  </a:lnTo>
                  <a:lnTo>
                    <a:pt x="144" y="44"/>
                  </a:lnTo>
                  <a:lnTo>
                    <a:pt x="136" y="33"/>
                  </a:lnTo>
                  <a:lnTo>
                    <a:pt x="129" y="22"/>
                  </a:lnTo>
                  <a:lnTo>
                    <a:pt x="118" y="15"/>
                  </a:lnTo>
                  <a:lnTo>
                    <a:pt x="103" y="7"/>
                  </a:lnTo>
                  <a:lnTo>
                    <a:pt x="92" y="4"/>
                  </a:lnTo>
                  <a:lnTo>
                    <a:pt x="77" y="0"/>
                  </a:lnTo>
                </a:path>
              </a:pathLst>
            </a:custGeom>
            <a:noFill/>
            <a:ln w="698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29" name="Line 265">
              <a:extLst>
                <a:ext uri="{FF2B5EF4-FFF2-40B4-BE49-F238E27FC236}">
                  <a16:creationId xmlns:a16="http://schemas.microsoft.com/office/drawing/2014/main" id="{B062A9D0-3EC0-4C62-9AA9-50D946EA21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29" y="7269"/>
              <a:ext cx="1299" cy="1"/>
            </a:xfrm>
            <a:prstGeom prst="line">
              <a:avLst/>
            </a:prstGeom>
            <a:noFill/>
            <a:ln w="304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30" name="Line 266">
              <a:extLst>
                <a:ext uri="{FF2B5EF4-FFF2-40B4-BE49-F238E27FC236}">
                  <a16:creationId xmlns:a16="http://schemas.microsoft.com/office/drawing/2014/main" id="{F192AB54-DD6B-4406-BD31-D175C794C3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29" y="7869"/>
              <a:ext cx="1299" cy="1"/>
            </a:xfrm>
            <a:prstGeom prst="line">
              <a:avLst/>
            </a:prstGeom>
            <a:noFill/>
            <a:ln w="304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31" name="Line 267">
              <a:extLst>
                <a:ext uri="{FF2B5EF4-FFF2-40B4-BE49-F238E27FC236}">
                  <a16:creationId xmlns:a16="http://schemas.microsoft.com/office/drawing/2014/main" id="{91F0F152-BF19-4942-B087-76CF4109B7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29" y="8484"/>
              <a:ext cx="1299" cy="1"/>
            </a:xfrm>
            <a:prstGeom prst="line">
              <a:avLst/>
            </a:prstGeom>
            <a:noFill/>
            <a:ln w="304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32" name="Freeform 268">
              <a:extLst>
                <a:ext uri="{FF2B5EF4-FFF2-40B4-BE49-F238E27FC236}">
                  <a16:creationId xmlns:a16="http://schemas.microsoft.com/office/drawing/2014/main" id="{D62D0BDF-4E31-4F18-B237-F3635ED96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4" y="7298"/>
              <a:ext cx="575" cy="185"/>
            </a:xfrm>
            <a:custGeom>
              <a:avLst/>
              <a:gdLst>
                <a:gd name="T0" fmla="*/ 575 w 575"/>
                <a:gd name="T1" fmla="*/ 0 h 185"/>
                <a:gd name="T2" fmla="*/ 564 w 575"/>
                <a:gd name="T3" fmla="*/ 0 h 185"/>
                <a:gd name="T4" fmla="*/ 549 w 575"/>
                <a:gd name="T5" fmla="*/ 0 h 185"/>
                <a:gd name="T6" fmla="*/ 538 w 575"/>
                <a:gd name="T7" fmla="*/ 4 h 185"/>
                <a:gd name="T8" fmla="*/ 535 w 575"/>
                <a:gd name="T9" fmla="*/ 8 h 185"/>
                <a:gd name="T10" fmla="*/ 527 w 575"/>
                <a:gd name="T11" fmla="*/ 11 h 185"/>
                <a:gd name="T12" fmla="*/ 520 w 575"/>
                <a:gd name="T13" fmla="*/ 19 h 185"/>
                <a:gd name="T14" fmla="*/ 516 w 575"/>
                <a:gd name="T15" fmla="*/ 26 h 185"/>
                <a:gd name="T16" fmla="*/ 516 w 575"/>
                <a:gd name="T17" fmla="*/ 34 h 185"/>
                <a:gd name="T18" fmla="*/ 516 w 575"/>
                <a:gd name="T19" fmla="*/ 41 h 185"/>
                <a:gd name="T20" fmla="*/ 516 w 575"/>
                <a:gd name="T21" fmla="*/ 52 h 185"/>
                <a:gd name="T22" fmla="*/ 516 w 575"/>
                <a:gd name="T23" fmla="*/ 59 h 185"/>
                <a:gd name="T24" fmla="*/ 520 w 575"/>
                <a:gd name="T25" fmla="*/ 70 h 185"/>
                <a:gd name="T26" fmla="*/ 524 w 575"/>
                <a:gd name="T27" fmla="*/ 78 h 185"/>
                <a:gd name="T28" fmla="*/ 524 w 575"/>
                <a:gd name="T29" fmla="*/ 85 h 185"/>
                <a:gd name="T30" fmla="*/ 520 w 575"/>
                <a:gd name="T31" fmla="*/ 92 h 185"/>
                <a:gd name="T32" fmla="*/ 516 w 575"/>
                <a:gd name="T33" fmla="*/ 100 h 185"/>
                <a:gd name="T34" fmla="*/ 509 w 575"/>
                <a:gd name="T35" fmla="*/ 107 h 185"/>
                <a:gd name="T36" fmla="*/ 501 w 575"/>
                <a:gd name="T37" fmla="*/ 111 h 185"/>
                <a:gd name="T38" fmla="*/ 494 w 575"/>
                <a:gd name="T39" fmla="*/ 115 h 185"/>
                <a:gd name="T40" fmla="*/ 487 w 575"/>
                <a:gd name="T41" fmla="*/ 118 h 185"/>
                <a:gd name="T42" fmla="*/ 479 w 575"/>
                <a:gd name="T43" fmla="*/ 122 h 185"/>
                <a:gd name="T44" fmla="*/ 472 w 575"/>
                <a:gd name="T45" fmla="*/ 126 h 185"/>
                <a:gd name="T46" fmla="*/ 454 w 575"/>
                <a:gd name="T47" fmla="*/ 133 h 185"/>
                <a:gd name="T48" fmla="*/ 435 w 575"/>
                <a:gd name="T49" fmla="*/ 137 h 185"/>
                <a:gd name="T50" fmla="*/ 417 w 575"/>
                <a:gd name="T51" fmla="*/ 144 h 185"/>
                <a:gd name="T52" fmla="*/ 402 w 575"/>
                <a:gd name="T53" fmla="*/ 148 h 185"/>
                <a:gd name="T54" fmla="*/ 387 w 575"/>
                <a:gd name="T55" fmla="*/ 151 h 185"/>
                <a:gd name="T56" fmla="*/ 372 w 575"/>
                <a:gd name="T57" fmla="*/ 159 h 185"/>
                <a:gd name="T58" fmla="*/ 347 w 575"/>
                <a:gd name="T59" fmla="*/ 162 h 185"/>
                <a:gd name="T60" fmla="*/ 324 w 575"/>
                <a:gd name="T61" fmla="*/ 170 h 185"/>
                <a:gd name="T62" fmla="*/ 306 w 575"/>
                <a:gd name="T63" fmla="*/ 173 h 185"/>
                <a:gd name="T64" fmla="*/ 284 w 575"/>
                <a:gd name="T65" fmla="*/ 177 h 185"/>
                <a:gd name="T66" fmla="*/ 265 w 575"/>
                <a:gd name="T67" fmla="*/ 181 h 185"/>
                <a:gd name="T68" fmla="*/ 243 w 575"/>
                <a:gd name="T69" fmla="*/ 181 h 185"/>
                <a:gd name="T70" fmla="*/ 221 w 575"/>
                <a:gd name="T71" fmla="*/ 185 h 185"/>
                <a:gd name="T72" fmla="*/ 195 w 575"/>
                <a:gd name="T73" fmla="*/ 185 h 185"/>
                <a:gd name="T74" fmla="*/ 180 w 575"/>
                <a:gd name="T75" fmla="*/ 185 h 185"/>
                <a:gd name="T76" fmla="*/ 166 w 575"/>
                <a:gd name="T77" fmla="*/ 185 h 185"/>
                <a:gd name="T78" fmla="*/ 151 w 575"/>
                <a:gd name="T79" fmla="*/ 185 h 185"/>
                <a:gd name="T80" fmla="*/ 132 w 575"/>
                <a:gd name="T81" fmla="*/ 185 h 185"/>
                <a:gd name="T82" fmla="*/ 114 w 575"/>
                <a:gd name="T83" fmla="*/ 185 h 185"/>
                <a:gd name="T84" fmla="*/ 96 w 575"/>
                <a:gd name="T85" fmla="*/ 185 h 185"/>
                <a:gd name="T86" fmla="*/ 73 w 575"/>
                <a:gd name="T87" fmla="*/ 185 h 185"/>
                <a:gd name="T88" fmla="*/ 51 w 575"/>
                <a:gd name="T89" fmla="*/ 185 h 185"/>
                <a:gd name="T90" fmla="*/ 25 w 575"/>
                <a:gd name="T91" fmla="*/ 185 h 185"/>
                <a:gd name="T92" fmla="*/ 0 w 575"/>
                <a:gd name="T93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5" h="185">
                  <a:moveTo>
                    <a:pt x="575" y="0"/>
                  </a:moveTo>
                  <a:lnTo>
                    <a:pt x="564" y="0"/>
                  </a:lnTo>
                  <a:lnTo>
                    <a:pt x="549" y="0"/>
                  </a:lnTo>
                  <a:lnTo>
                    <a:pt x="538" y="4"/>
                  </a:lnTo>
                  <a:lnTo>
                    <a:pt x="535" y="8"/>
                  </a:lnTo>
                  <a:lnTo>
                    <a:pt x="527" y="11"/>
                  </a:lnTo>
                  <a:lnTo>
                    <a:pt x="520" y="19"/>
                  </a:lnTo>
                  <a:lnTo>
                    <a:pt x="516" y="26"/>
                  </a:lnTo>
                  <a:lnTo>
                    <a:pt x="516" y="34"/>
                  </a:lnTo>
                  <a:lnTo>
                    <a:pt x="516" y="41"/>
                  </a:lnTo>
                  <a:lnTo>
                    <a:pt x="516" y="52"/>
                  </a:lnTo>
                  <a:lnTo>
                    <a:pt x="516" y="59"/>
                  </a:lnTo>
                  <a:lnTo>
                    <a:pt x="520" y="70"/>
                  </a:lnTo>
                  <a:lnTo>
                    <a:pt x="524" y="78"/>
                  </a:lnTo>
                  <a:lnTo>
                    <a:pt x="524" y="85"/>
                  </a:lnTo>
                  <a:lnTo>
                    <a:pt x="520" y="92"/>
                  </a:lnTo>
                  <a:lnTo>
                    <a:pt x="516" y="100"/>
                  </a:lnTo>
                  <a:lnTo>
                    <a:pt x="509" y="107"/>
                  </a:lnTo>
                  <a:lnTo>
                    <a:pt x="501" y="111"/>
                  </a:lnTo>
                  <a:lnTo>
                    <a:pt x="494" y="115"/>
                  </a:lnTo>
                  <a:lnTo>
                    <a:pt x="487" y="118"/>
                  </a:lnTo>
                  <a:lnTo>
                    <a:pt x="479" y="122"/>
                  </a:lnTo>
                  <a:lnTo>
                    <a:pt x="472" y="126"/>
                  </a:lnTo>
                  <a:lnTo>
                    <a:pt x="454" y="133"/>
                  </a:lnTo>
                  <a:lnTo>
                    <a:pt x="435" y="137"/>
                  </a:lnTo>
                  <a:lnTo>
                    <a:pt x="417" y="144"/>
                  </a:lnTo>
                  <a:lnTo>
                    <a:pt x="402" y="148"/>
                  </a:lnTo>
                  <a:lnTo>
                    <a:pt x="387" y="151"/>
                  </a:lnTo>
                  <a:lnTo>
                    <a:pt x="372" y="159"/>
                  </a:lnTo>
                  <a:lnTo>
                    <a:pt x="347" y="162"/>
                  </a:lnTo>
                  <a:lnTo>
                    <a:pt x="324" y="170"/>
                  </a:lnTo>
                  <a:lnTo>
                    <a:pt x="306" y="173"/>
                  </a:lnTo>
                  <a:lnTo>
                    <a:pt x="284" y="177"/>
                  </a:lnTo>
                  <a:lnTo>
                    <a:pt x="265" y="181"/>
                  </a:lnTo>
                  <a:lnTo>
                    <a:pt x="243" y="181"/>
                  </a:lnTo>
                  <a:lnTo>
                    <a:pt x="221" y="185"/>
                  </a:lnTo>
                  <a:lnTo>
                    <a:pt x="195" y="185"/>
                  </a:lnTo>
                  <a:lnTo>
                    <a:pt x="180" y="185"/>
                  </a:lnTo>
                  <a:lnTo>
                    <a:pt x="166" y="185"/>
                  </a:lnTo>
                  <a:lnTo>
                    <a:pt x="151" y="185"/>
                  </a:lnTo>
                  <a:lnTo>
                    <a:pt x="132" y="185"/>
                  </a:lnTo>
                  <a:lnTo>
                    <a:pt x="114" y="185"/>
                  </a:lnTo>
                  <a:lnTo>
                    <a:pt x="96" y="185"/>
                  </a:lnTo>
                  <a:lnTo>
                    <a:pt x="73" y="185"/>
                  </a:lnTo>
                  <a:lnTo>
                    <a:pt x="51" y="185"/>
                  </a:lnTo>
                  <a:lnTo>
                    <a:pt x="25" y="185"/>
                  </a:lnTo>
                  <a:lnTo>
                    <a:pt x="0" y="185"/>
                  </a:lnTo>
                </a:path>
              </a:pathLst>
            </a:custGeom>
            <a:noFill/>
            <a:ln w="13970">
              <a:solidFill>
                <a:srgbClr val="99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33" name="Freeform 269">
              <a:extLst>
                <a:ext uri="{FF2B5EF4-FFF2-40B4-BE49-F238E27FC236}">
                  <a16:creationId xmlns:a16="http://schemas.microsoft.com/office/drawing/2014/main" id="{234B3B13-CE80-40CF-9349-FB7348D20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" y="7468"/>
              <a:ext cx="532" cy="37"/>
            </a:xfrm>
            <a:custGeom>
              <a:avLst/>
              <a:gdLst>
                <a:gd name="T0" fmla="*/ 532 w 532"/>
                <a:gd name="T1" fmla="*/ 37 h 37"/>
                <a:gd name="T2" fmla="*/ 506 w 532"/>
                <a:gd name="T3" fmla="*/ 37 h 37"/>
                <a:gd name="T4" fmla="*/ 476 w 532"/>
                <a:gd name="T5" fmla="*/ 33 h 37"/>
                <a:gd name="T6" fmla="*/ 447 w 532"/>
                <a:gd name="T7" fmla="*/ 33 h 37"/>
                <a:gd name="T8" fmla="*/ 417 w 532"/>
                <a:gd name="T9" fmla="*/ 29 h 37"/>
                <a:gd name="T10" fmla="*/ 384 w 532"/>
                <a:gd name="T11" fmla="*/ 26 h 37"/>
                <a:gd name="T12" fmla="*/ 347 w 532"/>
                <a:gd name="T13" fmla="*/ 22 h 37"/>
                <a:gd name="T14" fmla="*/ 310 w 532"/>
                <a:gd name="T15" fmla="*/ 22 h 37"/>
                <a:gd name="T16" fmla="*/ 273 w 532"/>
                <a:gd name="T17" fmla="*/ 18 h 37"/>
                <a:gd name="T18" fmla="*/ 199 w 532"/>
                <a:gd name="T19" fmla="*/ 11 h 37"/>
                <a:gd name="T20" fmla="*/ 163 w 532"/>
                <a:gd name="T21" fmla="*/ 7 h 37"/>
                <a:gd name="T22" fmla="*/ 126 w 532"/>
                <a:gd name="T23" fmla="*/ 7 h 37"/>
                <a:gd name="T24" fmla="*/ 92 w 532"/>
                <a:gd name="T25" fmla="*/ 3 h 37"/>
                <a:gd name="T26" fmla="*/ 59 w 532"/>
                <a:gd name="T27" fmla="*/ 3 h 37"/>
                <a:gd name="T28" fmla="*/ 30 w 532"/>
                <a:gd name="T29" fmla="*/ 0 h 37"/>
                <a:gd name="T30" fmla="*/ 0 w 532"/>
                <a:gd name="T3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2" h="37">
                  <a:moveTo>
                    <a:pt x="532" y="37"/>
                  </a:moveTo>
                  <a:lnTo>
                    <a:pt x="506" y="37"/>
                  </a:lnTo>
                  <a:lnTo>
                    <a:pt x="476" y="33"/>
                  </a:lnTo>
                  <a:lnTo>
                    <a:pt x="447" y="33"/>
                  </a:lnTo>
                  <a:lnTo>
                    <a:pt x="417" y="29"/>
                  </a:lnTo>
                  <a:lnTo>
                    <a:pt x="384" y="26"/>
                  </a:lnTo>
                  <a:lnTo>
                    <a:pt x="347" y="22"/>
                  </a:lnTo>
                  <a:lnTo>
                    <a:pt x="310" y="22"/>
                  </a:lnTo>
                  <a:lnTo>
                    <a:pt x="273" y="18"/>
                  </a:lnTo>
                  <a:lnTo>
                    <a:pt x="199" y="11"/>
                  </a:lnTo>
                  <a:lnTo>
                    <a:pt x="163" y="7"/>
                  </a:lnTo>
                  <a:lnTo>
                    <a:pt x="126" y="7"/>
                  </a:lnTo>
                  <a:lnTo>
                    <a:pt x="92" y="3"/>
                  </a:lnTo>
                  <a:lnTo>
                    <a:pt x="59" y="3"/>
                  </a:ln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444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34" name="Freeform 270">
              <a:extLst>
                <a:ext uri="{FF2B5EF4-FFF2-40B4-BE49-F238E27FC236}">
                  <a16:creationId xmlns:a16="http://schemas.microsoft.com/office/drawing/2014/main" id="{980163E9-B003-474E-BE3E-009C2F472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4" y="7876"/>
              <a:ext cx="575" cy="188"/>
            </a:xfrm>
            <a:custGeom>
              <a:avLst/>
              <a:gdLst>
                <a:gd name="T0" fmla="*/ 575 w 575"/>
                <a:gd name="T1" fmla="*/ 0 h 188"/>
                <a:gd name="T2" fmla="*/ 564 w 575"/>
                <a:gd name="T3" fmla="*/ 4 h 188"/>
                <a:gd name="T4" fmla="*/ 549 w 575"/>
                <a:gd name="T5" fmla="*/ 4 h 188"/>
                <a:gd name="T6" fmla="*/ 538 w 575"/>
                <a:gd name="T7" fmla="*/ 8 h 188"/>
                <a:gd name="T8" fmla="*/ 535 w 575"/>
                <a:gd name="T9" fmla="*/ 8 h 188"/>
                <a:gd name="T10" fmla="*/ 527 w 575"/>
                <a:gd name="T11" fmla="*/ 12 h 188"/>
                <a:gd name="T12" fmla="*/ 520 w 575"/>
                <a:gd name="T13" fmla="*/ 23 h 188"/>
                <a:gd name="T14" fmla="*/ 516 w 575"/>
                <a:gd name="T15" fmla="*/ 30 h 188"/>
                <a:gd name="T16" fmla="*/ 516 w 575"/>
                <a:gd name="T17" fmla="*/ 37 h 188"/>
                <a:gd name="T18" fmla="*/ 516 w 575"/>
                <a:gd name="T19" fmla="*/ 45 h 188"/>
                <a:gd name="T20" fmla="*/ 516 w 575"/>
                <a:gd name="T21" fmla="*/ 52 h 188"/>
                <a:gd name="T22" fmla="*/ 516 w 575"/>
                <a:gd name="T23" fmla="*/ 59 h 188"/>
                <a:gd name="T24" fmla="*/ 520 w 575"/>
                <a:gd name="T25" fmla="*/ 74 h 188"/>
                <a:gd name="T26" fmla="*/ 524 w 575"/>
                <a:gd name="T27" fmla="*/ 81 h 188"/>
                <a:gd name="T28" fmla="*/ 524 w 575"/>
                <a:gd name="T29" fmla="*/ 89 h 188"/>
                <a:gd name="T30" fmla="*/ 520 w 575"/>
                <a:gd name="T31" fmla="*/ 96 h 188"/>
                <a:gd name="T32" fmla="*/ 516 w 575"/>
                <a:gd name="T33" fmla="*/ 104 h 188"/>
                <a:gd name="T34" fmla="*/ 509 w 575"/>
                <a:gd name="T35" fmla="*/ 107 h 188"/>
                <a:gd name="T36" fmla="*/ 501 w 575"/>
                <a:gd name="T37" fmla="*/ 115 h 188"/>
                <a:gd name="T38" fmla="*/ 494 w 575"/>
                <a:gd name="T39" fmla="*/ 118 h 188"/>
                <a:gd name="T40" fmla="*/ 487 w 575"/>
                <a:gd name="T41" fmla="*/ 122 h 188"/>
                <a:gd name="T42" fmla="*/ 479 w 575"/>
                <a:gd name="T43" fmla="*/ 126 h 188"/>
                <a:gd name="T44" fmla="*/ 472 w 575"/>
                <a:gd name="T45" fmla="*/ 129 h 188"/>
                <a:gd name="T46" fmla="*/ 454 w 575"/>
                <a:gd name="T47" fmla="*/ 133 h 188"/>
                <a:gd name="T48" fmla="*/ 435 w 575"/>
                <a:gd name="T49" fmla="*/ 140 h 188"/>
                <a:gd name="T50" fmla="*/ 417 w 575"/>
                <a:gd name="T51" fmla="*/ 148 h 188"/>
                <a:gd name="T52" fmla="*/ 402 w 575"/>
                <a:gd name="T53" fmla="*/ 151 h 188"/>
                <a:gd name="T54" fmla="*/ 387 w 575"/>
                <a:gd name="T55" fmla="*/ 155 h 188"/>
                <a:gd name="T56" fmla="*/ 372 w 575"/>
                <a:gd name="T57" fmla="*/ 159 h 188"/>
                <a:gd name="T58" fmla="*/ 347 w 575"/>
                <a:gd name="T59" fmla="*/ 166 h 188"/>
                <a:gd name="T60" fmla="*/ 324 w 575"/>
                <a:gd name="T61" fmla="*/ 173 h 188"/>
                <a:gd name="T62" fmla="*/ 306 w 575"/>
                <a:gd name="T63" fmla="*/ 177 h 188"/>
                <a:gd name="T64" fmla="*/ 284 w 575"/>
                <a:gd name="T65" fmla="*/ 181 h 188"/>
                <a:gd name="T66" fmla="*/ 265 w 575"/>
                <a:gd name="T67" fmla="*/ 185 h 188"/>
                <a:gd name="T68" fmla="*/ 243 w 575"/>
                <a:gd name="T69" fmla="*/ 185 h 188"/>
                <a:gd name="T70" fmla="*/ 221 w 575"/>
                <a:gd name="T71" fmla="*/ 185 h 188"/>
                <a:gd name="T72" fmla="*/ 195 w 575"/>
                <a:gd name="T73" fmla="*/ 188 h 188"/>
                <a:gd name="T74" fmla="*/ 180 w 575"/>
                <a:gd name="T75" fmla="*/ 188 h 188"/>
                <a:gd name="T76" fmla="*/ 166 w 575"/>
                <a:gd name="T77" fmla="*/ 188 h 188"/>
                <a:gd name="T78" fmla="*/ 151 w 575"/>
                <a:gd name="T79" fmla="*/ 188 h 188"/>
                <a:gd name="T80" fmla="*/ 132 w 575"/>
                <a:gd name="T81" fmla="*/ 188 h 188"/>
                <a:gd name="T82" fmla="*/ 114 w 575"/>
                <a:gd name="T83" fmla="*/ 188 h 188"/>
                <a:gd name="T84" fmla="*/ 96 w 575"/>
                <a:gd name="T85" fmla="*/ 185 h 188"/>
                <a:gd name="T86" fmla="*/ 73 w 575"/>
                <a:gd name="T87" fmla="*/ 185 h 188"/>
                <a:gd name="T88" fmla="*/ 51 w 575"/>
                <a:gd name="T89" fmla="*/ 185 h 188"/>
                <a:gd name="T90" fmla="*/ 25 w 575"/>
                <a:gd name="T91" fmla="*/ 185 h 188"/>
                <a:gd name="T92" fmla="*/ 0 w 575"/>
                <a:gd name="T93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5" h="188">
                  <a:moveTo>
                    <a:pt x="575" y="0"/>
                  </a:moveTo>
                  <a:lnTo>
                    <a:pt x="564" y="4"/>
                  </a:lnTo>
                  <a:lnTo>
                    <a:pt x="549" y="4"/>
                  </a:lnTo>
                  <a:lnTo>
                    <a:pt x="538" y="8"/>
                  </a:lnTo>
                  <a:lnTo>
                    <a:pt x="535" y="8"/>
                  </a:lnTo>
                  <a:lnTo>
                    <a:pt x="527" y="12"/>
                  </a:lnTo>
                  <a:lnTo>
                    <a:pt x="520" y="23"/>
                  </a:lnTo>
                  <a:lnTo>
                    <a:pt x="516" y="30"/>
                  </a:lnTo>
                  <a:lnTo>
                    <a:pt x="516" y="37"/>
                  </a:lnTo>
                  <a:lnTo>
                    <a:pt x="516" y="45"/>
                  </a:lnTo>
                  <a:lnTo>
                    <a:pt x="516" y="52"/>
                  </a:lnTo>
                  <a:lnTo>
                    <a:pt x="516" y="59"/>
                  </a:lnTo>
                  <a:lnTo>
                    <a:pt x="520" y="74"/>
                  </a:lnTo>
                  <a:lnTo>
                    <a:pt x="524" y="81"/>
                  </a:lnTo>
                  <a:lnTo>
                    <a:pt x="524" y="89"/>
                  </a:lnTo>
                  <a:lnTo>
                    <a:pt x="520" y="96"/>
                  </a:lnTo>
                  <a:lnTo>
                    <a:pt x="516" y="104"/>
                  </a:lnTo>
                  <a:lnTo>
                    <a:pt x="509" y="107"/>
                  </a:lnTo>
                  <a:lnTo>
                    <a:pt x="501" y="115"/>
                  </a:lnTo>
                  <a:lnTo>
                    <a:pt x="494" y="118"/>
                  </a:lnTo>
                  <a:lnTo>
                    <a:pt x="487" y="122"/>
                  </a:lnTo>
                  <a:lnTo>
                    <a:pt x="479" y="126"/>
                  </a:lnTo>
                  <a:lnTo>
                    <a:pt x="472" y="129"/>
                  </a:lnTo>
                  <a:lnTo>
                    <a:pt x="454" y="133"/>
                  </a:lnTo>
                  <a:lnTo>
                    <a:pt x="435" y="140"/>
                  </a:lnTo>
                  <a:lnTo>
                    <a:pt x="417" y="148"/>
                  </a:lnTo>
                  <a:lnTo>
                    <a:pt x="402" y="151"/>
                  </a:lnTo>
                  <a:lnTo>
                    <a:pt x="387" y="155"/>
                  </a:lnTo>
                  <a:lnTo>
                    <a:pt x="372" y="159"/>
                  </a:lnTo>
                  <a:lnTo>
                    <a:pt x="347" y="166"/>
                  </a:lnTo>
                  <a:lnTo>
                    <a:pt x="324" y="173"/>
                  </a:lnTo>
                  <a:lnTo>
                    <a:pt x="306" y="177"/>
                  </a:lnTo>
                  <a:lnTo>
                    <a:pt x="284" y="181"/>
                  </a:lnTo>
                  <a:lnTo>
                    <a:pt x="265" y="185"/>
                  </a:lnTo>
                  <a:lnTo>
                    <a:pt x="243" y="185"/>
                  </a:lnTo>
                  <a:lnTo>
                    <a:pt x="221" y="185"/>
                  </a:lnTo>
                  <a:lnTo>
                    <a:pt x="195" y="188"/>
                  </a:lnTo>
                  <a:lnTo>
                    <a:pt x="180" y="188"/>
                  </a:lnTo>
                  <a:lnTo>
                    <a:pt x="166" y="188"/>
                  </a:lnTo>
                  <a:lnTo>
                    <a:pt x="151" y="188"/>
                  </a:lnTo>
                  <a:lnTo>
                    <a:pt x="132" y="188"/>
                  </a:lnTo>
                  <a:lnTo>
                    <a:pt x="114" y="188"/>
                  </a:lnTo>
                  <a:lnTo>
                    <a:pt x="96" y="185"/>
                  </a:lnTo>
                  <a:lnTo>
                    <a:pt x="73" y="185"/>
                  </a:lnTo>
                  <a:lnTo>
                    <a:pt x="51" y="185"/>
                  </a:lnTo>
                  <a:lnTo>
                    <a:pt x="25" y="185"/>
                  </a:lnTo>
                  <a:lnTo>
                    <a:pt x="0" y="185"/>
                  </a:lnTo>
                </a:path>
              </a:pathLst>
            </a:custGeom>
            <a:noFill/>
            <a:ln w="13970">
              <a:solidFill>
                <a:srgbClr val="99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35" name="Freeform 271">
              <a:extLst>
                <a:ext uri="{FF2B5EF4-FFF2-40B4-BE49-F238E27FC236}">
                  <a16:creationId xmlns:a16="http://schemas.microsoft.com/office/drawing/2014/main" id="{E547E495-72FE-4261-94D6-D29571B97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" y="8049"/>
              <a:ext cx="532" cy="37"/>
            </a:xfrm>
            <a:custGeom>
              <a:avLst/>
              <a:gdLst>
                <a:gd name="T0" fmla="*/ 532 w 532"/>
                <a:gd name="T1" fmla="*/ 37 h 37"/>
                <a:gd name="T2" fmla="*/ 506 w 532"/>
                <a:gd name="T3" fmla="*/ 34 h 37"/>
                <a:gd name="T4" fmla="*/ 476 w 532"/>
                <a:gd name="T5" fmla="*/ 34 h 37"/>
                <a:gd name="T6" fmla="*/ 447 w 532"/>
                <a:gd name="T7" fmla="*/ 30 h 37"/>
                <a:gd name="T8" fmla="*/ 417 w 532"/>
                <a:gd name="T9" fmla="*/ 30 h 37"/>
                <a:gd name="T10" fmla="*/ 384 w 532"/>
                <a:gd name="T11" fmla="*/ 26 h 37"/>
                <a:gd name="T12" fmla="*/ 347 w 532"/>
                <a:gd name="T13" fmla="*/ 23 h 37"/>
                <a:gd name="T14" fmla="*/ 310 w 532"/>
                <a:gd name="T15" fmla="*/ 19 h 37"/>
                <a:gd name="T16" fmla="*/ 273 w 532"/>
                <a:gd name="T17" fmla="*/ 19 h 37"/>
                <a:gd name="T18" fmla="*/ 199 w 532"/>
                <a:gd name="T19" fmla="*/ 12 h 37"/>
                <a:gd name="T20" fmla="*/ 163 w 532"/>
                <a:gd name="T21" fmla="*/ 8 h 37"/>
                <a:gd name="T22" fmla="*/ 126 w 532"/>
                <a:gd name="T23" fmla="*/ 8 h 37"/>
                <a:gd name="T24" fmla="*/ 92 w 532"/>
                <a:gd name="T25" fmla="*/ 4 h 37"/>
                <a:gd name="T26" fmla="*/ 59 w 532"/>
                <a:gd name="T27" fmla="*/ 4 h 37"/>
                <a:gd name="T28" fmla="*/ 30 w 532"/>
                <a:gd name="T29" fmla="*/ 0 h 37"/>
                <a:gd name="T30" fmla="*/ 0 w 532"/>
                <a:gd name="T3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2" h="37">
                  <a:moveTo>
                    <a:pt x="532" y="37"/>
                  </a:moveTo>
                  <a:lnTo>
                    <a:pt x="506" y="34"/>
                  </a:lnTo>
                  <a:lnTo>
                    <a:pt x="476" y="34"/>
                  </a:lnTo>
                  <a:lnTo>
                    <a:pt x="447" y="30"/>
                  </a:lnTo>
                  <a:lnTo>
                    <a:pt x="417" y="30"/>
                  </a:lnTo>
                  <a:lnTo>
                    <a:pt x="384" y="26"/>
                  </a:lnTo>
                  <a:lnTo>
                    <a:pt x="347" y="23"/>
                  </a:lnTo>
                  <a:lnTo>
                    <a:pt x="310" y="19"/>
                  </a:lnTo>
                  <a:lnTo>
                    <a:pt x="273" y="19"/>
                  </a:lnTo>
                  <a:lnTo>
                    <a:pt x="199" y="12"/>
                  </a:lnTo>
                  <a:lnTo>
                    <a:pt x="163" y="8"/>
                  </a:lnTo>
                  <a:lnTo>
                    <a:pt x="126" y="8"/>
                  </a:lnTo>
                  <a:lnTo>
                    <a:pt x="92" y="4"/>
                  </a:lnTo>
                  <a:lnTo>
                    <a:pt x="59" y="4"/>
                  </a:ln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444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36" name="Freeform 272">
              <a:extLst>
                <a:ext uri="{FF2B5EF4-FFF2-40B4-BE49-F238E27FC236}">
                  <a16:creationId xmlns:a16="http://schemas.microsoft.com/office/drawing/2014/main" id="{EFE5A28B-FB65-4DC5-B5CA-E13547F6F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4" y="8488"/>
              <a:ext cx="575" cy="184"/>
            </a:xfrm>
            <a:custGeom>
              <a:avLst/>
              <a:gdLst>
                <a:gd name="T0" fmla="*/ 575 w 575"/>
                <a:gd name="T1" fmla="*/ 0 h 184"/>
                <a:gd name="T2" fmla="*/ 564 w 575"/>
                <a:gd name="T3" fmla="*/ 0 h 184"/>
                <a:gd name="T4" fmla="*/ 549 w 575"/>
                <a:gd name="T5" fmla="*/ 0 h 184"/>
                <a:gd name="T6" fmla="*/ 538 w 575"/>
                <a:gd name="T7" fmla="*/ 3 h 184"/>
                <a:gd name="T8" fmla="*/ 535 w 575"/>
                <a:gd name="T9" fmla="*/ 7 h 184"/>
                <a:gd name="T10" fmla="*/ 527 w 575"/>
                <a:gd name="T11" fmla="*/ 11 h 184"/>
                <a:gd name="T12" fmla="*/ 520 w 575"/>
                <a:gd name="T13" fmla="*/ 18 h 184"/>
                <a:gd name="T14" fmla="*/ 516 w 575"/>
                <a:gd name="T15" fmla="*/ 25 h 184"/>
                <a:gd name="T16" fmla="*/ 516 w 575"/>
                <a:gd name="T17" fmla="*/ 33 h 184"/>
                <a:gd name="T18" fmla="*/ 516 w 575"/>
                <a:gd name="T19" fmla="*/ 40 h 184"/>
                <a:gd name="T20" fmla="*/ 516 w 575"/>
                <a:gd name="T21" fmla="*/ 51 h 184"/>
                <a:gd name="T22" fmla="*/ 516 w 575"/>
                <a:gd name="T23" fmla="*/ 59 h 184"/>
                <a:gd name="T24" fmla="*/ 520 w 575"/>
                <a:gd name="T25" fmla="*/ 70 h 184"/>
                <a:gd name="T26" fmla="*/ 524 w 575"/>
                <a:gd name="T27" fmla="*/ 77 h 184"/>
                <a:gd name="T28" fmla="*/ 524 w 575"/>
                <a:gd name="T29" fmla="*/ 84 h 184"/>
                <a:gd name="T30" fmla="*/ 520 w 575"/>
                <a:gd name="T31" fmla="*/ 92 h 184"/>
                <a:gd name="T32" fmla="*/ 516 w 575"/>
                <a:gd name="T33" fmla="*/ 99 h 184"/>
                <a:gd name="T34" fmla="*/ 509 w 575"/>
                <a:gd name="T35" fmla="*/ 106 h 184"/>
                <a:gd name="T36" fmla="*/ 501 w 575"/>
                <a:gd name="T37" fmla="*/ 110 h 184"/>
                <a:gd name="T38" fmla="*/ 494 w 575"/>
                <a:gd name="T39" fmla="*/ 114 h 184"/>
                <a:gd name="T40" fmla="*/ 487 w 575"/>
                <a:gd name="T41" fmla="*/ 117 h 184"/>
                <a:gd name="T42" fmla="*/ 479 w 575"/>
                <a:gd name="T43" fmla="*/ 121 h 184"/>
                <a:gd name="T44" fmla="*/ 472 w 575"/>
                <a:gd name="T45" fmla="*/ 125 h 184"/>
                <a:gd name="T46" fmla="*/ 454 w 575"/>
                <a:gd name="T47" fmla="*/ 132 h 184"/>
                <a:gd name="T48" fmla="*/ 435 w 575"/>
                <a:gd name="T49" fmla="*/ 136 h 184"/>
                <a:gd name="T50" fmla="*/ 417 w 575"/>
                <a:gd name="T51" fmla="*/ 143 h 184"/>
                <a:gd name="T52" fmla="*/ 402 w 575"/>
                <a:gd name="T53" fmla="*/ 147 h 184"/>
                <a:gd name="T54" fmla="*/ 387 w 575"/>
                <a:gd name="T55" fmla="*/ 151 h 184"/>
                <a:gd name="T56" fmla="*/ 372 w 575"/>
                <a:gd name="T57" fmla="*/ 154 h 184"/>
                <a:gd name="T58" fmla="*/ 347 w 575"/>
                <a:gd name="T59" fmla="*/ 162 h 184"/>
                <a:gd name="T60" fmla="*/ 324 w 575"/>
                <a:gd name="T61" fmla="*/ 169 h 184"/>
                <a:gd name="T62" fmla="*/ 306 w 575"/>
                <a:gd name="T63" fmla="*/ 173 h 184"/>
                <a:gd name="T64" fmla="*/ 284 w 575"/>
                <a:gd name="T65" fmla="*/ 176 h 184"/>
                <a:gd name="T66" fmla="*/ 265 w 575"/>
                <a:gd name="T67" fmla="*/ 180 h 184"/>
                <a:gd name="T68" fmla="*/ 243 w 575"/>
                <a:gd name="T69" fmla="*/ 180 h 184"/>
                <a:gd name="T70" fmla="*/ 221 w 575"/>
                <a:gd name="T71" fmla="*/ 184 h 184"/>
                <a:gd name="T72" fmla="*/ 195 w 575"/>
                <a:gd name="T73" fmla="*/ 184 h 184"/>
                <a:gd name="T74" fmla="*/ 180 w 575"/>
                <a:gd name="T75" fmla="*/ 184 h 184"/>
                <a:gd name="T76" fmla="*/ 166 w 575"/>
                <a:gd name="T77" fmla="*/ 184 h 184"/>
                <a:gd name="T78" fmla="*/ 151 w 575"/>
                <a:gd name="T79" fmla="*/ 184 h 184"/>
                <a:gd name="T80" fmla="*/ 132 w 575"/>
                <a:gd name="T81" fmla="*/ 184 h 184"/>
                <a:gd name="T82" fmla="*/ 114 w 575"/>
                <a:gd name="T83" fmla="*/ 184 h 184"/>
                <a:gd name="T84" fmla="*/ 96 w 575"/>
                <a:gd name="T85" fmla="*/ 184 h 184"/>
                <a:gd name="T86" fmla="*/ 73 w 575"/>
                <a:gd name="T87" fmla="*/ 184 h 184"/>
                <a:gd name="T88" fmla="*/ 51 w 575"/>
                <a:gd name="T89" fmla="*/ 184 h 184"/>
                <a:gd name="T90" fmla="*/ 25 w 575"/>
                <a:gd name="T91" fmla="*/ 184 h 184"/>
                <a:gd name="T92" fmla="*/ 0 w 575"/>
                <a:gd name="T9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5" h="184">
                  <a:moveTo>
                    <a:pt x="575" y="0"/>
                  </a:moveTo>
                  <a:lnTo>
                    <a:pt x="564" y="0"/>
                  </a:lnTo>
                  <a:lnTo>
                    <a:pt x="549" y="0"/>
                  </a:lnTo>
                  <a:lnTo>
                    <a:pt x="538" y="3"/>
                  </a:lnTo>
                  <a:lnTo>
                    <a:pt x="535" y="7"/>
                  </a:lnTo>
                  <a:lnTo>
                    <a:pt x="527" y="11"/>
                  </a:lnTo>
                  <a:lnTo>
                    <a:pt x="520" y="18"/>
                  </a:lnTo>
                  <a:lnTo>
                    <a:pt x="516" y="25"/>
                  </a:lnTo>
                  <a:lnTo>
                    <a:pt x="516" y="33"/>
                  </a:lnTo>
                  <a:lnTo>
                    <a:pt x="516" y="40"/>
                  </a:lnTo>
                  <a:lnTo>
                    <a:pt x="516" y="51"/>
                  </a:lnTo>
                  <a:lnTo>
                    <a:pt x="516" y="59"/>
                  </a:lnTo>
                  <a:lnTo>
                    <a:pt x="520" y="70"/>
                  </a:lnTo>
                  <a:lnTo>
                    <a:pt x="524" y="77"/>
                  </a:lnTo>
                  <a:lnTo>
                    <a:pt x="524" y="84"/>
                  </a:lnTo>
                  <a:lnTo>
                    <a:pt x="520" y="92"/>
                  </a:lnTo>
                  <a:lnTo>
                    <a:pt x="516" y="99"/>
                  </a:lnTo>
                  <a:lnTo>
                    <a:pt x="509" y="106"/>
                  </a:lnTo>
                  <a:lnTo>
                    <a:pt x="501" y="110"/>
                  </a:lnTo>
                  <a:lnTo>
                    <a:pt x="494" y="114"/>
                  </a:lnTo>
                  <a:lnTo>
                    <a:pt x="487" y="117"/>
                  </a:lnTo>
                  <a:lnTo>
                    <a:pt x="479" y="121"/>
                  </a:lnTo>
                  <a:lnTo>
                    <a:pt x="472" y="125"/>
                  </a:lnTo>
                  <a:lnTo>
                    <a:pt x="454" y="132"/>
                  </a:lnTo>
                  <a:lnTo>
                    <a:pt x="435" y="136"/>
                  </a:lnTo>
                  <a:lnTo>
                    <a:pt x="417" y="143"/>
                  </a:lnTo>
                  <a:lnTo>
                    <a:pt x="402" y="147"/>
                  </a:lnTo>
                  <a:lnTo>
                    <a:pt x="387" y="151"/>
                  </a:lnTo>
                  <a:lnTo>
                    <a:pt x="372" y="154"/>
                  </a:lnTo>
                  <a:lnTo>
                    <a:pt x="347" y="162"/>
                  </a:lnTo>
                  <a:lnTo>
                    <a:pt x="324" y="169"/>
                  </a:lnTo>
                  <a:lnTo>
                    <a:pt x="306" y="173"/>
                  </a:lnTo>
                  <a:lnTo>
                    <a:pt x="284" y="176"/>
                  </a:lnTo>
                  <a:lnTo>
                    <a:pt x="265" y="180"/>
                  </a:lnTo>
                  <a:lnTo>
                    <a:pt x="243" y="180"/>
                  </a:lnTo>
                  <a:lnTo>
                    <a:pt x="221" y="184"/>
                  </a:lnTo>
                  <a:lnTo>
                    <a:pt x="195" y="184"/>
                  </a:lnTo>
                  <a:lnTo>
                    <a:pt x="180" y="184"/>
                  </a:lnTo>
                  <a:lnTo>
                    <a:pt x="166" y="184"/>
                  </a:lnTo>
                  <a:lnTo>
                    <a:pt x="151" y="184"/>
                  </a:lnTo>
                  <a:lnTo>
                    <a:pt x="132" y="184"/>
                  </a:lnTo>
                  <a:lnTo>
                    <a:pt x="114" y="184"/>
                  </a:lnTo>
                  <a:lnTo>
                    <a:pt x="96" y="184"/>
                  </a:lnTo>
                  <a:lnTo>
                    <a:pt x="73" y="184"/>
                  </a:lnTo>
                  <a:lnTo>
                    <a:pt x="51" y="184"/>
                  </a:lnTo>
                  <a:lnTo>
                    <a:pt x="25" y="184"/>
                  </a:lnTo>
                  <a:lnTo>
                    <a:pt x="0" y="184"/>
                  </a:lnTo>
                </a:path>
              </a:pathLst>
            </a:custGeom>
            <a:noFill/>
            <a:ln w="13970">
              <a:solidFill>
                <a:srgbClr val="99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37" name="Freeform 273">
              <a:extLst>
                <a:ext uri="{FF2B5EF4-FFF2-40B4-BE49-F238E27FC236}">
                  <a16:creationId xmlns:a16="http://schemas.microsoft.com/office/drawing/2014/main" id="{0B2FBBF7-ECCA-41BB-8438-C70345124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" y="8657"/>
              <a:ext cx="532" cy="37"/>
            </a:xfrm>
            <a:custGeom>
              <a:avLst/>
              <a:gdLst>
                <a:gd name="T0" fmla="*/ 532 w 532"/>
                <a:gd name="T1" fmla="*/ 37 h 37"/>
                <a:gd name="T2" fmla="*/ 506 w 532"/>
                <a:gd name="T3" fmla="*/ 33 h 37"/>
                <a:gd name="T4" fmla="*/ 476 w 532"/>
                <a:gd name="T5" fmla="*/ 33 h 37"/>
                <a:gd name="T6" fmla="*/ 447 w 532"/>
                <a:gd name="T7" fmla="*/ 29 h 37"/>
                <a:gd name="T8" fmla="*/ 417 w 532"/>
                <a:gd name="T9" fmla="*/ 29 h 37"/>
                <a:gd name="T10" fmla="*/ 384 w 532"/>
                <a:gd name="T11" fmla="*/ 26 h 37"/>
                <a:gd name="T12" fmla="*/ 347 w 532"/>
                <a:gd name="T13" fmla="*/ 22 h 37"/>
                <a:gd name="T14" fmla="*/ 310 w 532"/>
                <a:gd name="T15" fmla="*/ 18 h 37"/>
                <a:gd name="T16" fmla="*/ 273 w 532"/>
                <a:gd name="T17" fmla="*/ 18 h 37"/>
                <a:gd name="T18" fmla="*/ 199 w 532"/>
                <a:gd name="T19" fmla="*/ 11 h 37"/>
                <a:gd name="T20" fmla="*/ 163 w 532"/>
                <a:gd name="T21" fmla="*/ 7 h 37"/>
                <a:gd name="T22" fmla="*/ 126 w 532"/>
                <a:gd name="T23" fmla="*/ 7 h 37"/>
                <a:gd name="T24" fmla="*/ 92 w 532"/>
                <a:gd name="T25" fmla="*/ 4 h 37"/>
                <a:gd name="T26" fmla="*/ 59 w 532"/>
                <a:gd name="T27" fmla="*/ 4 h 37"/>
                <a:gd name="T28" fmla="*/ 30 w 532"/>
                <a:gd name="T29" fmla="*/ 0 h 37"/>
                <a:gd name="T30" fmla="*/ 0 w 532"/>
                <a:gd name="T3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2" h="37">
                  <a:moveTo>
                    <a:pt x="532" y="37"/>
                  </a:moveTo>
                  <a:lnTo>
                    <a:pt x="506" y="33"/>
                  </a:lnTo>
                  <a:lnTo>
                    <a:pt x="476" y="33"/>
                  </a:lnTo>
                  <a:lnTo>
                    <a:pt x="447" y="29"/>
                  </a:lnTo>
                  <a:lnTo>
                    <a:pt x="417" y="29"/>
                  </a:lnTo>
                  <a:lnTo>
                    <a:pt x="384" y="26"/>
                  </a:lnTo>
                  <a:lnTo>
                    <a:pt x="347" y="22"/>
                  </a:lnTo>
                  <a:lnTo>
                    <a:pt x="310" y="18"/>
                  </a:lnTo>
                  <a:lnTo>
                    <a:pt x="273" y="18"/>
                  </a:lnTo>
                  <a:lnTo>
                    <a:pt x="199" y="11"/>
                  </a:lnTo>
                  <a:lnTo>
                    <a:pt x="163" y="7"/>
                  </a:lnTo>
                  <a:lnTo>
                    <a:pt x="126" y="7"/>
                  </a:lnTo>
                  <a:lnTo>
                    <a:pt x="92" y="4"/>
                  </a:lnTo>
                  <a:lnTo>
                    <a:pt x="59" y="4"/>
                  </a:ln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444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1538" name="Group 274">
            <a:extLst>
              <a:ext uri="{FF2B5EF4-FFF2-40B4-BE49-F238E27FC236}">
                <a16:creationId xmlns:a16="http://schemas.microsoft.com/office/drawing/2014/main" id="{C112DA42-A3F9-4BDB-A7C3-DEEC3256563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58063" y="2159000"/>
            <a:ext cx="1420812" cy="1214438"/>
            <a:chOff x="5918" y="6953"/>
            <a:chExt cx="2238" cy="1912"/>
          </a:xfrm>
        </p:grpSpPr>
        <p:sp>
          <p:nvSpPr>
            <p:cNvPr id="11539" name="AutoShape 275">
              <a:extLst>
                <a:ext uri="{FF2B5EF4-FFF2-40B4-BE49-F238E27FC236}">
                  <a16:creationId xmlns:a16="http://schemas.microsoft.com/office/drawing/2014/main" id="{EC3B5553-832F-4434-AC3C-6930E980234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18" y="6953"/>
              <a:ext cx="2238" cy="1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40" name="Rectangle 276">
              <a:extLst>
                <a:ext uri="{FF2B5EF4-FFF2-40B4-BE49-F238E27FC236}">
                  <a16:creationId xmlns:a16="http://schemas.microsoft.com/office/drawing/2014/main" id="{7C2DE8BA-631F-4784-B5F9-F840220A7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8" y="6953"/>
              <a:ext cx="3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60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endParaRPr lang="sv-SE" altLang="sv-SE"/>
            </a:p>
          </p:txBody>
        </p:sp>
        <p:sp>
          <p:nvSpPr>
            <p:cNvPr id="11541" name="Rectangle 277">
              <a:extLst>
                <a:ext uri="{FF2B5EF4-FFF2-40B4-BE49-F238E27FC236}">
                  <a16:creationId xmlns:a16="http://schemas.microsoft.com/office/drawing/2014/main" id="{2C4672A8-A138-420B-B9AC-00AE69553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" y="7390"/>
              <a:ext cx="10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700">
                  <a:solidFill>
                    <a:srgbClr val="000000"/>
                  </a:solidFill>
                  <a:ea typeface="SimSun" panose="02010600030101010101" pitchFamily="2" charset="-122"/>
                </a:rPr>
                <a:t>U</a:t>
              </a:r>
              <a:endParaRPr lang="sv-SE" altLang="sv-SE"/>
            </a:p>
          </p:txBody>
        </p:sp>
        <p:sp>
          <p:nvSpPr>
            <p:cNvPr id="11542" name="Rectangle 278">
              <a:extLst>
                <a:ext uri="{FF2B5EF4-FFF2-40B4-BE49-F238E27FC236}">
                  <a16:creationId xmlns:a16="http://schemas.microsoft.com/office/drawing/2014/main" id="{1A8F2350-9009-4E18-B371-3FECB44BA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8" y="7458"/>
              <a:ext cx="55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500">
                  <a:solidFill>
                    <a:srgbClr val="000000"/>
                  </a:solidFill>
                  <a:ea typeface="SimSun" panose="02010600030101010101" pitchFamily="2" charset="-122"/>
                </a:rPr>
                <a:t>1</a:t>
              </a:r>
              <a:endParaRPr lang="sv-SE" altLang="sv-SE"/>
            </a:p>
          </p:txBody>
        </p:sp>
        <p:sp>
          <p:nvSpPr>
            <p:cNvPr id="11543" name="Rectangle 279">
              <a:extLst>
                <a:ext uri="{FF2B5EF4-FFF2-40B4-BE49-F238E27FC236}">
                  <a16:creationId xmlns:a16="http://schemas.microsoft.com/office/drawing/2014/main" id="{07135F39-4C3C-4DCB-94EC-9E675BD2C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1" y="7355"/>
              <a:ext cx="5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900">
                  <a:solidFill>
                    <a:srgbClr val="000000"/>
                  </a:solidFill>
                  <a:ea typeface="SimSun" panose="02010600030101010101" pitchFamily="2" charset="-122"/>
                </a:rPr>
                <a:t> </a:t>
              </a:r>
              <a:endParaRPr lang="sv-SE" altLang="sv-SE"/>
            </a:p>
          </p:txBody>
        </p:sp>
        <p:sp>
          <p:nvSpPr>
            <p:cNvPr id="11544" name="Rectangle 280">
              <a:extLst>
                <a:ext uri="{FF2B5EF4-FFF2-40B4-BE49-F238E27FC236}">
                  <a16:creationId xmlns:a16="http://schemas.microsoft.com/office/drawing/2014/main" id="{F647FB25-157F-4264-A683-2ADB4F394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" y="7823"/>
              <a:ext cx="92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700">
                  <a:solidFill>
                    <a:srgbClr val="000000"/>
                  </a:solidFill>
                  <a:ea typeface="SimSun" panose="02010600030101010101" pitchFamily="2" charset="-122"/>
                </a:rPr>
                <a:t>V</a:t>
              </a:r>
              <a:endParaRPr lang="sv-SE" altLang="sv-SE"/>
            </a:p>
          </p:txBody>
        </p:sp>
        <p:sp>
          <p:nvSpPr>
            <p:cNvPr id="11545" name="Rectangle 281">
              <a:extLst>
                <a:ext uri="{FF2B5EF4-FFF2-40B4-BE49-F238E27FC236}">
                  <a16:creationId xmlns:a16="http://schemas.microsoft.com/office/drawing/2014/main" id="{BA995137-BA80-4977-A905-F62D62721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8" y="7890"/>
              <a:ext cx="55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500">
                  <a:solidFill>
                    <a:srgbClr val="000000"/>
                  </a:solidFill>
                  <a:ea typeface="SimSun" panose="02010600030101010101" pitchFamily="2" charset="-122"/>
                </a:rPr>
                <a:t>1</a:t>
              </a:r>
              <a:endParaRPr lang="sv-SE" altLang="sv-SE"/>
            </a:p>
          </p:txBody>
        </p:sp>
        <p:sp>
          <p:nvSpPr>
            <p:cNvPr id="11546" name="Rectangle 282">
              <a:extLst>
                <a:ext uri="{FF2B5EF4-FFF2-40B4-BE49-F238E27FC236}">
                  <a16:creationId xmlns:a16="http://schemas.microsoft.com/office/drawing/2014/main" id="{A06D2DE1-E083-480A-8E28-93ED5BFD2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3" y="7788"/>
              <a:ext cx="5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900">
                  <a:solidFill>
                    <a:srgbClr val="000000"/>
                  </a:solidFill>
                  <a:ea typeface="SimSun" panose="02010600030101010101" pitchFamily="2" charset="-122"/>
                </a:rPr>
                <a:t> </a:t>
              </a:r>
              <a:endParaRPr lang="sv-SE" altLang="sv-SE"/>
            </a:p>
          </p:txBody>
        </p:sp>
        <p:sp>
          <p:nvSpPr>
            <p:cNvPr id="11547" name="Rectangle 283">
              <a:extLst>
                <a:ext uri="{FF2B5EF4-FFF2-40B4-BE49-F238E27FC236}">
                  <a16:creationId xmlns:a16="http://schemas.microsoft.com/office/drawing/2014/main" id="{F27439FC-A533-4B34-8076-496EEC9E7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" y="8255"/>
              <a:ext cx="13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700">
                  <a:solidFill>
                    <a:srgbClr val="000000"/>
                  </a:solidFill>
                  <a:ea typeface="SimSun" panose="02010600030101010101" pitchFamily="2" charset="-122"/>
                </a:rPr>
                <a:t>W</a:t>
              </a:r>
              <a:endParaRPr lang="sv-SE" altLang="sv-SE"/>
            </a:p>
          </p:txBody>
        </p:sp>
        <p:sp>
          <p:nvSpPr>
            <p:cNvPr id="11548" name="Rectangle 284">
              <a:extLst>
                <a:ext uri="{FF2B5EF4-FFF2-40B4-BE49-F238E27FC236}">
                  <a16:creationId xmlns:a16="http://schemas.microsoft.com/office/drawing/2014/main" id="{9FF6BD18-509C-4E28-B0A5-C1289334A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" y="8323"/>
              <a:ext cx="55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500">
                  <a:solidFill>
                    <a:srgbClr val="000000"/>
                  </a:solidFill>
                  <a:ea typeface="SimSun" panose="02010600030101010101" pitchFamily="2" charset="-122"/>
                </a:rPr>
                <a:t>1</a:t>
              </a:r>
              <a:endParaRPr lang="sv-SE" altLang="sv-SE"/>
            </a:p>
          </p:txBody>
        </p:sp>
        <p:sp>
          <p:nvSpPr>
            <p:cNvPr id="11549" name="Rectangle 285">
              <a:extLst>
                <a:ext uri="{FF2B5EF4-FFF2-40B4-BE49-F238E27FC236}">
                  <a16:creationId xmlns:a16="http://schemas.microsoft.com/office/drawing/2014/main" id="{FF1E2B81-8F20-491B-87EC-C102C6C61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6" y="8220"/>
              <a:ext cx="5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900">
                  <a:solidFill>
                    <a:srgbClr val="000000"/>
                  </a:solidFill>
                  <a:ea typeface="SimSun" panose="02010600030101010101" pitchFamily="2" charset="-122"/>
                </a:rPr>
                <a:t> </a:t>
              </a:r>
              <a:endParaRPr lang="sv-SE" altLang="sv-SE"/>
            </a:p>
          </p:txBody>
        </p:sp>
        <p:sp>
          <p:nvSpPr>
            <p:cNvPr id="11550" name="Rectangle 286">
              <a:extLst>
                <a:ext uri="{FF2B5EF4-FFF2-40B4-BE49-F238E27FC236}">
                  <a16:creationId xmlns:a16="http://schemas.microsoft.com/office/drawing/2014/main" id="{D57C4D4E-9E1E-4DC9-9348-257FE0A7C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6" y="7838"/>
              <a:ext cx="100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700">
                  <a:solidFill>
                    <a:srgbClr val="000000"/>
                  </a:solidFill>
                  <a:ea typeface="SimSun" panose="02010600030101010101" pitchFamily="2" charset="-122"/>
                </a:rPr>
                <a:t>U</a:t>
              </a:r>
              <a:endParaRPr lang="sv-SE" altLang="sv-SE"/>
            </a:p>
          </p:txBody>
        </p:sp>
        <p:sp>
          <p:nvSpPr>
            <p:cNvPr id="11551" name="Rectangle 287">
              <a:extLst>
                <a:ext uri="{FF2B5EF4-FFF2-40B4-BE49-F238E27FC236}">
                  <a16:creationId xmlns:a16="http://schemas.microsoft.com/office/drawing/2014/main" id="{2B060242-2ACF-4D74-970D-AB5B898B5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1" y="7905"/>
              <a:ext cx="55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500">
                  <a:solidFill>
                    <a:srgbClr val="000000"/>
                  </a:solidFill>
                  <a:ea typeface="SimSun" panose="02010600030101010101" pitchFamily="2" charset="-122"/>
                </a:rPr>
                <a:t>2</a:t>
              </a:r>
              <a:endParaRPr lang="sv-SE" altLang="sv-SE"/>
            </a:p>
          </p:txBody>
        </p:sp>
        <p:sp>
          <p:nvSpPr>
            <p:cNvPr id="11552" name="Rectangle 288">
              <a:extLst>
                <a:ext uri="{FF2B5EF4-FFF2-40B4-BE49-F238E27FC236}">
                  <a16:creationId xmlns:a16="http://schemas.microsoft.com/office/drawing/2014/main" id="{CBF1F34F-9F60-4D1C-AB32-2980CDC6B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6" y="7803"/>
              <a:ext cx="5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900">
                  <a:solidFill>
                    <a:srgbClr val="000000"/>
                  </a:solidFill>
                  <a:ea typeface="SimSun" panose="02010600030101010101" pitchFamily="2" charset="-122"/>
                </a:rPr>
                <a:t> </a:t>
              </a:r>
              <a:endParaRPr lang="sv-SE" altLang="sv-SE"/>
            </a:p>
          </p:txBody>
        </p:sp>
        <p:sp>
          <p:nvSpPr>
            <p:cNvPr id="11553" name="Rectangle 289">
              <a:extLst>
                <a:ext uri="{FF2B5EF4-FFF2-40B4-BE49-F238E27FC236}">
                  <a16:creationId xmlns:a16="http://schemas.microsoft.com/office/drawing/2014/main" id="{9512D61F-9608-4208-89D7-F6171F121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6" y="8270"/>
              <a:ext cx="9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700">
                  <a:solidFill>
                    <a:srgbClr val="000000"/>
                  </a:solidFill>
                  <a:ea typeface="SimSun" panose="02010600030101010101" pitchFamily="2" charset="-122"/>
                </a:rPr>
                <a:t>V</a:t>
              </a:r>
              <a:endParaRPr lang="sv-SE" altLang="sv-SE"/>
            </a:p>
          </p:txBody>
        </p:sp>
        <p:sp>
          <p:nvSpPr>
            <p:cNvPr id="11554" name="Rectangle 290">
              <a:extLst>
                <a:ext uri="{FF2B5EF4-FFF2-40B4-BE49-F238E27FC236}">
                  <a16:creationId xmlns:a16="http://schemas.microsoft.com/office/drawing/2014/main" id="{8864E719-CB4C-4CAE-BD4C-CC9268C92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6" y="8338"/>
              <a:ext cx="55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500">
                  <a:solidFill>
                    <a:srgbClr val="000000"/>
                  </a:solidFill>
                  <a:ea typeface="SimSun" panose="02010600030101010101" pitchFamily="2" charset="-122"/>
                </a:rPr>
                <a:t>2</a:t>
              </a:r>
              <a:endParaRPr lang="sv-SE" altLang="sv-SE"/>
            </a:p>
          </p:txBody>
        </p:sp>
        <p:sp>
          <p:nvSpPr>
            <p:cNvPr id="11555" name="Rectangle 291">
              <a:extLst>
                <a:ext uri="{FF2B5EF4-FFF2-40B4-BE49-F238E27FC236}">
                  <a16:creationId xmlns:a16="http://schemas.microsoft.com/office/drawing/2014/main" id="{1F4A0DA1-5D36-405E-ACC8-2D3DBD7F5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8" y="8235"/>
              <a:ext cx="5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900">
                  <a:solidFill>
                    <a:srgbClr val="000000"/>
                  </a:solidFill>
                  <a:ea typeface="SimSun" panose="02010600030101010101" pitchFamily="2" charset="-122"/>
                </a:rPr>
                <a:t> </a:t>
              </a:r>
              <a:endParaRPr lang="sv-SE" altLang="sv-SE"/>
            </a:p>
          </p:txBody>
        </p:sp>
        <p:sp>
          <p:nvSpPr>
            <p:cNvPr id="11556" name="Rectangle 292">
              <a:extLst>
                <a:ext uri="{FF2B5EF4-FFF2-40B4-BE49-F238E27FC236}">
                  <a16:creationId xmlns:a16="http://schemas.microsoft.com/office/drawing/2014/main" id="{3A81FE1E-64C5-4974-B615-68E622EEE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6" y="7418"/>
              <a:ext cx="132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700">
                  <a:solidFill>
                    <a:srgbClr val="000000"/>
                  </a:solidFill>
                  <a:ea typeface="SimSun" panose="02010600030101010101" pitchFamily="2" charset="-122"/>
                </a:rPr>
                <a:t>W</a:t>
              </a:r>
              <a:endParaRPr lang="sv-SE" altLang="sv-SE"/>
            </a:p>
          </p:txBody>
        </p:sp>
        <p:sp>
          <p:nvSpPr>
            <p:cNvPr id="11557" name="Rectangle 293">
              <a:extLst>
                <a:ext uri="{FF2B5EF4-FFF2-40B4-BE49-F238E27FC236}">
                  <a16:creationId xmlns:a16="http://schemas.microsoft.com/office/drawing/2014/main" id="{63BF91C5-FE6F-4A2E-BB26-0CDFEF098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1" y="7485"/>
              <a:ext cx="55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500">
                  <a:solidFill>
                    <a:srgbClr val="000000"/>
                  </a:solidFill>
                  <a:ea typeface="SimSun" panose="02010600030101010101" pitchFamily="2" charset="-122"/>
                </a:rPr>
                <a:t>2</a:t>
              </a:r>
              <a:endParaRPr lang="sv-SE" altLang="sv-SE"/>
            </a:p>
          </p:txBody>
        </p:sp>
        <p:sp>
          <p:nvSpPr>
            <p:cNvPr id="11558" name="Rectangle 294">
              <a:extLst>
                <a:ext uri="{FF2B5EF4-FFF2-40B4-BE49-F238E27FC236}">
                  <a16:creationId xmlns:a16="http://schemas.microsoft.com/office/drawing/2014/main" id="{1D0A2F99-E4F5-4564-9613-F6BF51D55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1" y="7383"/>
              <a:ext cx="5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900">
                  <a:solidFill>
                    <a:srgbClr val="000000"/>
                  </a:solidFill>
                  <a:ea typeface="SimSun" panose="02010600030101010101" pitchFamily="2" charset="-122"/>
                </a:rPr>
                <a:t> </a:t>
              </a:r>
              <a:endParaRPr lang="sv-SE" altLang="sv-SE"/>
            </a:p>
          </p:txBody>
        </p:sp>
        <p:sp>
          <p:nvSpPr>
            <p:cNvPr id="11559" name="Freeform 295">
              <a:extLst>
                <a:ext uri="{FF2B5EF4-FFF2-40B4-BE49-F238E27FC236}">
                  <a16:creationId xmlns:a16="http://schemas.microsoft.com/office/drawing/2014/main" id="{C598E543-E0F5-44AA-BD1D-98E4F72F9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0" y="6971"/>
              <a:ext cx="1878" cy="1864"/>
            </a:xfrm>
            <a:custGeom>
              <a:avLst/>
              <a:gdLst>
                <a:gd name="T0" fmla="*/ 298 w 1878"/>
                <a:gd name="T1" fmla="*/ 0 h 1864"/>
                <a:gd name="T2" fmla="*/ 267 w 1878"/>
                <a:gd name="T3" fmla="*/ 2 h 1864"/>
                <a:gd name="T4" fmla="*/ 234 w 1878"/>
                <a:gd name="T5" fmla="*/ 10 h 1864"/>
                <a:gd name="T6" fmla="*/ 206 w 1878"/>
                <a:gd name="T7" fmla="*/ 17 h 1864"/>
                <a:gd name="T8" fmla="*/ 178 w 1878"/>
                <a:gd name="T9" fmla="*/ 30 h 1864"/>
                <a:gd name="T10" fmla="*/ 137 w 1878"/>
                <a:gd name="T11" fmla="*/ 53 h 1864"/>
                <a:gd name="T12" fmla="*/ 92 w 1878"/>
                <a:gd name="T13" fmla="*/ 91 h 1864"/>
                <a:gd name="T14" fmla="*/ 54 w 1878"/>
                <a:gd name="T15" fmla="*/ 136 h 1864"/>
                <a:gd name="T16" fmla="*/ 31 w 1878"/>
                <a:gd name="T17" fmla="*/ 174 h 1864"/>
                <a:gd name="T18" fmla="*/ 21 w 1878"/>
                <a:gd name="T19" fmla="*/ 202 h 1864"/>
                <a:gd name="T20" fmla="*/ 10 w 1878"/>
                <a:gd name="T21" fmla="*/ 232 h 1864"/>
                <a:gd name="T22" fmla="*/ 5 w 1878"/>
                <a:gd name="T23" fmla="*/ 262 h 1864"/>
                <a:gd name="T24" fmla="*/ 0 w 1878"/>
                <a:gd name="T25" fmla="*/ 293 h 1864"/>
                <a:gd name="T26" fmla="*/ 0 w 1878"/>
                <a:gd name="T27" fmla="*/ 1553 h 1864"/>
                <a:gd name="T28" fmla="*/ 3 w 1878"/>
                <a:gd name="T29" fmla="*/ 1586 h 1864"/>
                <a:gd name="T30" fmla="*/ 8 w 1878"/>
                <a:gd name="T31" fmla="*/ 1616 h 1864"/>
                <a:gd name="T32" fmla="*/ 16 w 1878"/>
                <a:gd name="T33" fmla="*/ 1646 h 1864"/>
                <a:gd name="T34" fmla="*/ 26 w 1878"/>
                <a:gd name="T35" fmla="*/ 1674 h 1864"/>
                <a:gd name="T36" fmla="*/ 38 w 1878"/>
                <a:gd name="T37" fmla="*/ 1702 h 1864"/>
                <a:gd name="T38" fmla="*/ 71 w 1878"/>
                <a:gd name="T39" fmla="*/ 1753 h 1864"/>
                <a:gd name="T40" fmla="*/ 115 w 1878"/>
                <a:gd name="T41" fmla="*/ 1793 h 1864"/>
                <a:gd name="T42" fmla="*/ 165 w 1878"/>
                <a:gd name="T43" fmla="*/ 1828 h 1864"/>
                <a:gd name="T44" fmla="*/ 191 w 1878"/>
                <a:gd name="T45" fmla="*/ 1841 h 1864"/>
                <a:gd name="T46" fmla="*/ 221 w 1878"/>
                <a:gd name="T47" fmla="*/ 1851 h 1864"/>
                <a:gd name="T48" fmla="*/ 249 w 1878"/>
                <a:gd name="T49" fmla="*/ 1859 h 1864"/>
                <a:gd name="T50" fmla="*/ 282 w 1878"/>
                <a:gd name="T51" fmla="*/ 1864 h 1864"/>
                <a:gd name="T52" fmla="*/ 313 w 1878"/>
                <a:gd name="T53" fmla="*/ 1864 h 1864"/>
                <a:gd name="T54" fmla="*/ 1580 w 1878"/>
                <a:gd name="T55" fmla="*/ 1864 h 1864"/>
                <a:gd name="T56" fmla="*/ 1613 w 1878"/>
                <a:gd name="T57" fmla="*/ 1861 h 1864"/>
                <a:gd name="T58" fmla="*/ 1644 w 1878"/>
                <a:gd name="T59" fmla="*/ 1856 h 1864"/>
                <a:gd name="T60" fmla="*/ 1672 w 1878"/>
                <a:gd name="T61" fmla="*/ 1846 h 1864"/>
                <a:gd name="T62" fmla="*/ 1700 w 1878"/>
                <a:gd name="T63" fmla="*/ 1833 h 1864"/>
                <a:gd name="T64" fmla="*/ 1740 w 1878"/>
                <a:gd name="T65" fmla="*/ 1811 h 1864"/>
                <a:gd name="T66" fmla="*/ 1786 w 1878"/>
                <a:gd name="T67" fmla="*/ 1773 h 1864"/>
                <a:gd name="T68" fmla="*/ 1824 w 1878"/>
                <a:gd name="T69" fmla="*/ 1727 h 1864"/>
                <a:gd name="T70" fmla="*/ 1847 w 1878"/>
                <a:gd name="T71" fmla="*/ 1689 h 1864"/>
                <a:gd name="T72" fmla="*/ 1857 w 1878"/>
                <a:gd name="T73" fmla="*/ 1662 h 1864"/>
                <a:gd name="T74" fmla="*/ 1868 w 1878"/>
                <a:gd name="T75" fmla="*/ 1631 h 1864"/>
                <a:gd name="T76" fmla="*/ 1873 w 1878"/>
                <a:gd name="T77" fmla="*/ 1601 h 1864"/>
                <a:gd name="T78" fmla="*/ 1878 w 1878"/>
                <a:gd name="T79" fmla="*/ 1571 h 1864"/>
                <a:gd name="T80" fmla="*/ 1878 w 1878"/>
                <a:gd name="T81" fmla="*/ 310 h 1864"/>
                <a:gd name="T82" fmla="*/ 1875 w 1878"/>
                <a:gd name="T83" fmla="*/ 277 h 1864"/>
                <a:gd name="T84" fmla="*/ 1870 w 1878"/>
                <a:gd name="T85" fmla="*/ 247 h 1864"/>
                <a:gd name="T86" fmla="*/ 1862 w 1878"/>
                <a:gd name="T87" fmla="*/ 217 h 1864"/>
                <a:gd name="T88" fmla="*/ 1852 w 1878"/>
                <a:gd name="T89" fmla="*/ 189 h 1864"/>
                <a:gd name="T90" fmla="*/ 1840 w 1878"/>
                <a:gd name="T91" fmla="*/ 161 h 1864"/>
                <a:gd name="T92" fmla="*/ 1807 w 1878"/>
                <a:gd name="T93" fmla="*/ 111 h 1864"/>
                <a:gd name="T94" fmla="*/ 1763 w 1878"/>
                <a:gd name="T95" fmla="*/ 70 h 1864"/>
                <a:gd name="T96" fmla="*/ 1713 w 1878"/>
                <a:gd name="T97" fmla="*/ 38 h 1864"/>
                <a:gd name="T98" fmla="*/ 1687 w 1878"/>
                <a:gd name="T99" fmla="*/ 22 h 1864"/>
                <a:gd name="T100" fmla="*/ 1657 w 1878"/>
                <a:gd name="T101" fmla="*/ 12 h 1864"/>
                <a:gd name="T102" fmla="*/ 1629 w 1878"/>
                <a:gd name="T103" fmla="*/ 5 h 1864"/>
                <a:gd name="T104" fmla="*/ 1596 w 1878"/>
                <a:gd name="T105" fmla="*/ 0 h 1864"/>
                <a:gd name="T106" fmla="*/ 1565 w 1878"/>
                <a:gd name="T107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78" h="1864">
                  <a:moveTo>
                    <a:pt x="313" y="0"/>
                  </a:moveTo>
                  <a:lnTo>
                    <a:pt x="298" y="0"/>
                  </a:lnTo>
                  <a:lnTo>
                    <a:pt x="282" y="0"/>
                  </a:lnTo>
                  <a:lnTo>
                    <a:pt x="267" y="2"/>
                  </a:lnTo>
                  <a:lnTo>
                    <a:pt x="249" y="5"/>
                  </a:lnTo>
                  <a:lnTo>
                    <a:pt x="234" y="10"/>
                  </a:lnTo>
                  <a:lnTo>
                    <a:pt x="221" y="12"/>
                  </a:lnTo>
                  <a:lnTo>
                    <a:pt x="206" y="17"/>
                  </a:lnTo>
                  <a:lnTo>
                    <a:pt x="191" y="22"/>
                  </a:lnTo>
                  <a:lnTo>
                    <a:pt x="178" y="30"/>
                  </a:lnTo>
                  <a:lnTo>
                    <a:pt x="165" y="38"/>
                  </a:lnTo>
                  <a:lnTo>
                    <a:pt x="137" y="53"/>
                  </a:lnTo>
                  <a:lnTo>
                    <a:pt x="115" y="70"/>
                  </a:lnTo>
                  <a:lnTo>
                    <a:pt x="92" y="91"/>
                  </a:lnTo>
                  <a:lnTo>
                    <a:pt x="71" y="111"/>
                  </a:lnTo>
                  <a:lnTo>
                    <a:pt x="54" y="136"/>
                  </a:lnTo>
                  <a:lnTo>
                    <a:pt x="38" y="161"/>
                  </a:lnTo>
                  <a:lnTo>
                    <a:pt x="31" y="174"/>
                  </a:lnTo>
                  <a:lnTo>
                    <a:pt x="26" y="189"/>
                  </a:lnTo>
                  <a:lnTo>
                    <a:pt x="21" y="202"/>
                  </a:lnTo>
                  <a:lnTo>
                    <a:pt x="16" y="217"/>
                  </a:lnTo>
                  <a:lnTo>
                    <a:pt x="10" y="232"/>
                  </a:lnTo>
                  <a:lnTo>
                    <a:pt x="8" y="247"/>
                  </a:lnTo>
                  <a:lnTo>
                    <a:pt x="5" y="262"/>
                  </a:lnTo>
                  <a:lnTo>
                    <a:pt x="3" y="277"/>
                  </a:lnTo>
                  <a:lnTo>
                    <a:pt x="0" y="293"/>
                  </a:lnTo>
                  <a:lnTo>
                    <a:pt x="0" y="310"/>
                  </a:lnTo>
                  <a:lnTo>
                    <a:pt x="0" y="1553"/>
                  </a:lnTo>
                  <a:lnTo>
                    <a:pt x="0" y="1571"/>
                  </a:lnTo>
                  <a:lnTo>
                    <a:pt x="3" y="1586"/>
                  </a:lnTo>
                  <a:lnTo>
                    <a:pt x="5" y="1601"/>
                  </a:lnTo>
                  <a:lnTo>
                    <a:pt x="8" y="1616"/>
                  </a:lnTo>
                  <a:lnTo>
                    <a:pt x="10" y="1631"/>
                  </a:lnTo>
                  <a:lnTo>
                    <a:pt x="16" y="1646"/>
                  </a:lnTo>
                  <a:lnTo>
                    <a:pt x="21" y="1662"/>
                  </a:lnTo>
                  <a:lnTo>
                    <a:pt x="26" y="1674"/>
                  </a:lnTo>
                  <a:lnTo>
                    <a:pt x="31" y="1689"/>
                  </a:lnTo>
                  <a:lnTo>
                    <a:pt x="38" y="1702"/>
                  </a:lnTo>
                  <a:lnTo>
                    <a:pt x="54" y="1727"/>
                  </a:lnTo>
                  <a:lnTo>
                    <a:pt x="71" y="1753"/>
                  </a:lnTo>
                  <a:lnTo>
                    <a:pt x="92" y="1773"/>
                  </a:lnTo>
                  <a:lnTo>
                    <a:pt x="115" y="1793"/>
                  </a:lnTo>
                  <a:lnTo>
                    <a:pt x="137" y="1811"/>
                  </a:lnTo>
                  <a:lnTo>
                    <a:pt x="165" y="1828"/>
                  </a:lnTo>
                  <a:lnTo>
                    <a:pt x="178" y="1833"/>
                  </a:lnTo>
                  <a:lnTo>
                    <a:pt x="191" y="1841"/>
                  </a:lnTo>
                  <a:lnTo>
                    <a:pt x="206" y="1846"/>
                  </a:lnTo>
                  <a:lnTo>
                    <a:pt x="221" y="1851"/>
                  </a:lnTo>
                  <a:lnTo>
                    <a:pt x="234" y="1856"/>
                  </a:lnTo>
                  <a:lnTo>
                    <a:pt x="249" y="1859"/>
                  </a:lnTo>
                  <a:lnTo>
                    <a:pt x="267" y="1861"/>
                  </a:lnTo>
                  <a:lnTo>
                    <a:pt x="282" y="1864"/>
                  </a:lnTo>
                  <a:lnTo>
                    <a:pt x="298" y="1864"/>
                  </a:lnTo>
                  <a:lnTo>
                    <a:pt x="313" y="1864"/>
                  </a:lnTo>
                  <a:lnTo>
                    <a:pt x="1565" y="1864"/>
                  </a:lnTo>
                  <a:lnTo>
                    <a:pt x="1580" y="1864"/>
                  </a:lnTo>
                  <a:lnTo>
                    <a:pt x="1596" y="1864"/>
                  </a:lnTo>
                  <a:lnTo>
                    <a:pt x="1613" y="1861"/>
                  </a:lnTo>
                  <a:lnTo>
                    <a:pt x="1629" y="1859"/>
                  </a:lnTo>
                  <a:lnTo>
                    <a:pt x="1644" y="1856"/>
                  </a:lnTo>
                  <a:lnTo>
                    <a:pt x="1657" y="1851"/>
                  </a:lnTo>
                  <a:lnTo>
                    <a:pt x="1672" y="1846"/>
                  </a:lnTo>
                  <a:lnTo>
                    <a:pt x="1687" y="1841"/>
                  </a:lnTo>
                  <a:lnTo>
                    <a:pt x="1700" y="1833"/>
                  </a:lnTo>
                  <a:lnTo>
                    <a:pt x="1713" y="1828"/>
                  </a:lnTo>
                  <a:lnTo>
                    <a:pt x="1740" y="1811"/>
                  </a:lnTo>
                  <a:lnTo>
                    <a:pt x="1763" y="1793"/>
                  </a:lnTo>
                  <a:lnTo>
                    <a:pt x="1786" y="1773"/>
                  </a:lnTo>
                  <a:lnTo>
                    <a:pt x="1807" y="1753"/>
                  </a:lnTo>
                  <a:lnTo>
                    <a:pt x="1824" y="1727"/>
                  </a:lnTo>
                  <a:lnTo>
                    <a:pt x="1840" y="1702"/>
                  </a:lnTo>
                  <a:lnTo>
                    <a:pt x="1847" y="1689"/>
                  </a:lnTo>
                  <a:lnTo>
                    <a:pt x="1852" y="1674"/>
                  </a:lnTo>
                  <a:lnTo>
                    <a:pt x="1857" y="1662"/>
                  </a:lnTo>
                  <a:lnTo>
                    <a:pt x="1862" y="1646"/>
                  </a:lnTo>
                  <a:lnTo>
                    <a:pt x="1868" y="1631"/>
                  </a:lnTo>
                  <a:lnTo>
                    <a:pt x="1870" y="1616"/>
                  </a:lnTo>
                  <a:lnTo>
                    <a:pt x="1873" y="1601"/>
                  </a:lnTo>
                  <a:lnTo>
                    <a:pt x="1875" y="1586"/>
                  </a:lnTo>
                  <a:lnTo>
                    <a:pt x="1878" y="1571"/>
                  </a:lnTo>
                  <a:lnTo>
                    <a:pt x="1878" y="1553"/>
                  </a:lnTo>
                  <a:lnTo>
                    <a:pt x="1878" y="310"/>
                  </a:lnTo>
                  <a:lnTo>
                    <a:pt x="1878" y="293"/>
                  </a:lnTo>
                  <a:lnTo>
                    <a:pt x="1875" y="277"/>
                  </a:lnTo>
                  <a:lnTo>
                    <a:pt x="1873" y="262"/>
                  </a:lnTo>
                  <a:lnTo>
                    <a:pt x="1870" y="247"/>
                  </a:lnTo>
                  <a:lnTo>
                    <a:pt x="1868" y="232"/>
                  </a:lnTo>
                  <a:lnTo>
                    <a:pt x="1862" y="217"/>
                  </a:lnTo>
                  <a:lnTo>
                    <a:pt x="1857" y="202"/>
                  </a:lnTo>
                  <a:lnTo>
                    <a:pt x="1852" y="189"/>
                  </a:lnTo>
                  <a:lnTo>
                    <a:pt x="1847" y="174"/>
                  </a:lnTo>
                  <a:lnTo>
                    <a:pt x="1840" y="161"/>
                  </a:lnTo>
                  <a:lnTo>
                    <a:pt x="1824" y="136"/>
                  </a:lnTo>
                  <a:lnTo>
                    <a:pt x="1807" y="111"/>
                  </a:lnTo>
                  <a:lnTo>
                    <a:pt x="1786" y="91"/>
                  </a:lnTo>
                  <a:lnTo>
                    <a:pt x="1763" y="70"/>
                  </a:lnTo>
                  <a:lnTo>
                    <a:pt x="1740" y="53"/>
                  </a:lnTo>
                  <a:lnTo>
                    <a:pt x="1713" y="38"/>
                  </a:lnTo>
                  <a:lnTo>
                    <a:pt x="1700" y="30"/>
                  </a:lnTo>
                  <a:lnTo>
                    <a:pt x="1687" y="22"/>
                  </a:lnTo>
                  <a:lnTo>
                    <a:pt x="1672" y="17"/>
                  </a:lnTo>
                  <a:lnTo>
                    <a:pt x="1657" y="12"/>
                  </a:lnTo>
                  <a:lnTo>
                    <a:pt x="1644" y="10"/>
                  </a:lnTo>
                  <a:lnTo>
                    <a:pt x="1629" y="5"/>
                  </a:lnTo>
                  <a:lnTo>
                    <a:pt x="1613" y="2"/>
                  </a:lnTo>
                  <a:lnTo>
                    <a:pt x="1596" y="0"/>
                  </a:lnTo>
                  <a:lnTo>
                    <a:pt x="1580" y="0"/>
                  </a:lnTo>
                  <a:lnTo>
                    <a:pt x="1565" y="0"/>
                  </a:lnTo>
                  <a:lnTo>
                    <a:pt x="313" y="0"/>
                  </a:lnTo>
                </a:path>
              </a:pathLst>
            </a:custGeom>
            <a:noFill/>
            <a:ln w="1460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60" name="Freeform 296">
              <a:extLst>
                <a:ext uri="{FF2B5EF4-FFF2-40B4-BE49-F238E27FC236}">
                  <a16:creationId xmlns:a16="http://schemas.microsoft.com/office/drawing/2014/main" id="{029944E4-1066-45B5-97B9-5550E5868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" y="7097"/>
              <a:ext cx="445" cy="207"/>
            </a:xfrm>
            <a:custGeom>
              <a:avLst/>
              <a:gdLst>
                <a:gd name="T0" fmla="*/ 33 w 445"/>
                <a:gd name="T1" fmla="*/ 0 h 207"/>
                <a:gd name="T2" fmla="*/ 26 w 445"/>
                <a:gd name="T3" fmla="*/ 2 h 207"/>
                <a:gd name="T4" fmla="*/ 20 w 445"/>
                <a:gd name="T5" fmla="*/ 5 h 207"/>
                <a:gd name="T6" fmla="*/ 15 w 445"/>
                <a:gd name="T7" fmla="*/ 7 h 207"/>
                <a:gd name="T8" fmla="*/ 10 w 445"/>
                <a:gd name="T9" fmla="*/ 10 h 207"/>
                <a:gd name="T10" fmla="*/ 5 w 445"/>
                <a:gd name="T11" fmla="*/ 15 h 207"/>
                <a:gd name="T12" fmla="*/ 3 w 445"/>
                <a:gd name="T13" fmla="*/ 23 h 207"/>
                <a:gd name="T14" fmla="*/ 0 w 445"/>
                <a:gd name="T15" fmla="*/ 28 h 207"/>
                <a:gd name="T16" fmla="*/ 0 w 445"/>
                <a:gd name="T17" fmla="*/ 35 h 207"/>
                <a:gd name="T18" fmla="*/ 0 w 445"/>
                <a:gd name="T19" fmla="*/ 172 h 207"/>
                <a:gd name="T20" fmla="*/ 0 w 445"/>
                <a:gd name="T21" fmla="*/ 179 h 207"/>
                <a:gd name="T22" fmla="*/ 3 w 445"/>
                <a:gd name="T23" fmla="*/ 184 h 207"/>
                <a:gd name="T24" fmla="*/ 5 w 445"/>
                <a:gd name="T25" fmla="*/ 192 h 207"/>
                <a:gd name="T26" fmla="*/ 10 w 445"/>
                <a:gd name="T27" fmla="*/ 197 h 207"/>
                <a:gd name="T28" fmla="*/ 15 w 445"/>
                <a:gd name="T29" fmla="*/ 199 h 207"/>
                <a:gd name="T30" fmla="*/ 20 w 445"/>
                <a:gd name="T31" fmla="*/ 205 h 207"/>
                <a:gd name="T32" fmla="*/ 26 w 445"/>
                <a:gd name="T33" fmla="*/ 205 h 207"/>
                <a:gd name="T34" fmla="*/ 33 w 445"/>
                <a:gd name="T35" fmla="*/ 207 h 207"/>
                <a:gd name="T36" fmla="*/ 409 w 445"/>
                <a:gd name="T37" fmla="*/ 207 h 207"/>
                <a:gd name="T38" fmla="*/ 417 w 445"/>
                <a:gd name="T39" fmla="*/ 205 h 207"/>
                <a:gd name="T40" fmla="*/ 422 w 445"/>
                <a:gd name="T41" fmla="*/ 205 h 207"/>
                <a:gd name="T42" fmla="*/ 429 w 445"/>
                <a:gd name="T43" fmla="*/ 199 h 207"/>
                <a:gd name="T44" fmla="*/ 435 w 445"/>
                <a:gd name="T45" fmla="*/ 197 h 207"/>
                <a:gd name="T46" fmla="*/ 437 w 445"/>
                <a:gd name="T47" fmla="*/ 192 h 207"/>
                <a:gd name="T48" fmla="*/ 442 w 445"/>
                <a:gd name="T49" fmla="*/ 184 h 207"/>
                <a:gd name="T50" fmla="*/ 442 w 445"/>
                <a:gd name="T51" fmla="*/ 179 h 207"/>
                <a:gd name="T52" fmla="*/ 445 w 445"/>
                <a:gd name="T53" fmla="*/ 172 h 207"/>
                <a:gd name="T54" fmla="*/ 445 w 445"/>
                <a:gd name="T55" fmla="*/ 35 h 207"/>
                <a:gd name="T56" fmla="*/ 442 w 445"/>
                <a:gd name="T57" fmla="*/ 28 h 207"/>
                <a:gd name="T58" fmla="*/ 442 w 445"/>
                <a:gd name="T59" fmla="*/ 23 h 207"/>
                <a:gd name="T60" fmla="*/ 437 w 445"/>
                <a:gd name="T61" fmla="*/ 15 h 207"/>
                <a:gd name="T62" fmla="*/ 435 w 445"/>
                <a:gd name="T63" fmla="*/ 10 h 207"/>
                <a:gd name="T64" fmla="*/ 429 w 445"/>
                <a:gd name="T65" fmla="*/ 7 h 207"/>
                <a:gd name="T66" fmla="*/ 422 w 445"/>
                <a:gd name="T67" fmla="*/ 5 h 207"/>
                <a:gd name="T68" fmla="*/ 417 w 445"/>
                <a:gd name="T69" fmla="*/ 2 h 207"/>
                <a:gd name="T70" fmla="*/ 409 w 445"/>
                <a:gd name="T71" fmla="*/ 0 h 207"/>
                <a:gd name="T72" fmla="*/ 33 w 445"/>
                <a:gd name="T73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5" h="207">
                  <a:moveTo>
                    <a:pt x="33" y="0"/>
                  </a:moveTo>
                  <a:lnTo>
                    <a:pt x="26" y="2"/>
                  </a:lnTo>
                  <a:lnTo>
                    <a:pt x="20" y="5"/>
                  </a:lnTo>
                  <a:lnTo>
                    <a:pt x="15" y="7"/>
                  </a:lnTo>
                  <a:lnTo>
                    <a:pt x="10" y="10"/>
                  </a:lnTo>
                  <a:lnTo>
                    <a:pt x="5" y="15"/>
                  </a:lnTo>
                  <a:lnTo>
                    <a:pt x="3" y="23"/>
                  </a:lnTo>
                  <a:lnTo>
                    <a:pt x="0" y="28"/>
                  </a:lnTo>
                  <a:lnTo>
                    <a:pt x="0" y="35"/>
                  </a:lnTo>
                  <a:lnTo>
                    <a:pt x="0" y="172"/>
                  </a:lnTo>
                  <a:lnTo>
                    <a:pt x="0" y="179"/>
                  </a:lnTo>
                  <a:lnTo>
                    <a:pt x="3" y="184"/>
                  </a:lnTo>
                  <a:lnTo>
                    <a:pt x="5" y="192"/>
                  </a:lnTo>
                  <a:lnTo>
                    <a:pt x="10" y="197"/>
                  </a:lnTo>
                  <a:lnTo>
                    <a:pt x="15" y="199"/>
                  </a:lnTo>
                  <a:lnTo>
                    <a:pt x="20" y="205"/>
                  </a:lnTo>
                  <a:lnTo>
                    <a:pt x="26" y="205"/>
                  </a:lnTo>
                  <a:lnTo>
                    <a:pt x="33" y="207"/>
                  </a:lnTo>
                  <a:lnTo>
                    <a:pt x="409" y="207"/>
                  </a:lnTo>
                  <a:lnTo>
                    <a:pt x="417" y="205"/>
                  </a:lnTo>
                  <a:lnTo>
                    <a:pt x="422" y="205"/>
                  </a:lnTo>
                  <a:lnTo>
                    <a:pt x="429" y="199"/>
                  </a:lnTo>
                  <a:lnTo>
                    <a:pt x="435" y="197"/>
                  </a:lnTo>
                  <a:lnTo>
                    <a:pt x="437" y="192"/>
                  </a:lnTo>
                  <a:lnTo>
                    <a:pt x="442" y="184"/>
                  </a:lnTo>
                  <a:lnTo>
                    <a:pt x="442" y="179"/>
                  </a:lnTo>
                  <a:lnTo>
                    <a:pt x="445" y="172"/>
                  </a:lnTo>
                  <a:lnTo>
                    <a:pt x="445" y="35"/>
                  </a:lnTo>
                  <a:lnTo>
                    <a:pt x="442" y="28"/>
                  </a:lnTo>
                  <a:lnTo>
                    <a:pt x="442" y="23"/>
                  </a:lnTo>
                  <a:lnTo>
                    <a:pt x="437" y="15"/>
                  </a:lnTo>
                  <a:lnTo>
                    <a:pt x="435" y="10"/>
                  </a:lnTo>
                  <a:lnTo>
                    <a:pt x="429" y="7"/>
                  </a:lnTo>
                  <a:lnTo>
                    <a:pt x="422" y="5"/>
                  </a:lnTo>
                  <a:lnTo>
                    <a:pt x="417" y="2"/>
                  </a:lnTo>
                  <a:lnTo>
                    <a:pt x="409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61" name="Freeform 297">
              <a:extLst>
                <a:ext uri="{FF2B5EF4-FFF2-40B4-BE49-F238E27FC236}">
                  <a16:creationId xmlns:a16="http://schemas.microsoft.com/office/drawing/2014/main" id="{613F1428-C0FC-49E7-AE3F-26D7C31AD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" y="7097"/>
              <a:ext cx="445" cy="207"/>
            </a:xfrm>
            <a:custGeom>
              <a:avLst/>
              <a:gdLst>
                <a:gd name="T0" fmla="*/ 33 w 445"/>
                <a:gd name="T1" fmla="*/ 0 h 207"/>
                <a:gd name="T2" fmla="*/ 26 w 445"/>
                <a:gd name="T3" fmla="*/ 2 h 207"/>
                <a:gd name="T4" fmla="*/ 20 w 445"/>
                <a:gd name="T5" fmla="*/ 5 h 207"/>
                <a:gd name="T6" fmla="*/ 15 w 445"/>
                <a:gd name="T7" fmla="*/ 7 h 207"/>
                <a:gd name="T8" fmla="*/ 10 w 445"/>
                <a:gd name="T9" fmla="*/ 10 h 207"/>
                <a:gd name="T10" fmla="*/ 5 w 445"/>
                <a:gd name="T11" fmla="*/ 15 h 207"/>
                <a:gd name="T12" fmla="*/ 3 w 445"/>
                <a:gd name="T13" fmla="*/ 23 h 207"/>
                <a:gd name="T14" fmla="*/ 0 w 445"/>
                <a:gd name="T15" fmla="*/ 28 h 207"/>
                <a:gd name="T16" fmla="*/ 0 w 445"/>
                <a:gd name="T17" fmla="*/ 35 h 207"/>
                <a:gd name="T18" fmla="*/ 0 w 445"/>
                <a:gd name="T19" fmla="*/ 172 h 207"/>
                <a:gd name="T20" fmla="*/ 0 w 445"/>
                <a:gd name="T21" fmla="*/ 179 h 207"/>
                <a:gd name="T22" fmla="*/ 3 w 445"/>
                <a:gd name="T23" fmla="*/ 184 h 207"/>
                <a:gd name="T24" fmla="*/ 5 w 445"/>
                <a:gd name="T25" fmla="*/ 192 h 207"/>
                <a:gd name="T26" fmla="*/ 10 w 445"/>
                <a:gd name="T27" fmla="*/ 197 h 207"/>
                <a:gd name="T28" fmla="*/ 15 w 445"/>
                <a:gd name="T29" fmla="*/ 199 h 207"/>
                <a:gd name="T30" fmla="*/ 20 w 445"/>
                <a:gd name="T31" fmla="*/ 205 h 207"/>
                <a:gd name="T32" fmla="*/ 26 w 445"/>
                <a:gd name="T33" fmla="*/ 205 h 207"/>
                <a:gd name="T34" fmla="*/ 33 w 445"/>
                <a:gd name="T35" fmla="*/ 207 h 207"/>
                <a:gd name="T36" fmla="*/ 409 w 445"/>
                <a:gd name="T37" fmla="*/ 207 h 207"/>
                <a:gd name="T38" fmla="*/ 417 w 445"/>
                <a:gd name="T39" fmla="*/ 205 h 207"/>
                <a:gd name="T40" fmla="*/ 422 w 445"/>
                <a:gd name="T41" fmla="*/ 205 h 207"/>
                <a:gd name="T42" fmla="*/ 429 w 445"/>
                <a:gd name="T43" fmla="*/ 199 h 207"/>
                <a:gd name="T44" fmla="*/ 435 w 445"/>
                <a:gd name="T45" fmla="*/ 197 h 207"/>
                <a:gd name="T46" fmla="*/ 437 w 445"/>
                <a:gd name="T47" fmla="*/ 192 h 207"/>
                <a:gd name="T48" fmla="*/ 442 w 445"/>
                <a:gd name="T49" fmla="*/ 184 h 207"/>
                <a:gd name="T50" fmla="*/ 442 w 445"/>
                <a:gd name="T51" fmla="*/ 179 h 207"/>
                <a:gd name="T52" fmla="*/ 445 w 445"/>
                <a:gd name="T53" fmla="*/ 172 h 207"/>
                <a:gd name="T54" fmla="*/ 445 w 445"/>
                <a:gd name="T55" fmla="*/ 35 h 207"/>
                <a:gd name="T56" fmla="*/ 442 w 445"/>
                <a:gd name="T57" fmla="*/ 28 h 207"/>
                <a:gd name="T58" fmla="*/ 442 w 445"/>
                <a:gd name="T59" fmla="*/ 23 h 207"/>
                <a:gd name="T60" fmla="*/ 437 w 445"/>
                <a:gd name="T61" fmla="*/ 15 h 207"/>
                <a:gd name="T62" fmla="*/ 435 w 445"/>
                <a:gd name="T63" fmla="*/ 10 h 207"/>
                <a:gd name="T64" fmla="*/ 429 w 445"/>
                <a:gd name="T65" fmla="*/ 7 h 207"/>
                <a:gd name="T66" fmla="*/ 422 w 445"/>
                <a:gd name="T67" fmla="*/ 5 h 207"/>
                <a:gd name="T68" fmla="*/ 417 w 445"/>
                <a:gd name="T69" fmla="*/ 2 h 207"/>
                <a:gd name="T70" fmla="*/ 409 w 445"/>
                <a:gd name="T71" fmla="*/ 0 h 207"/>
                <a:gd name="T72" fmla="*/ 33 w 445"/>
                <a:gd name="T73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5" h="207">
                  <a:moveTo>
                    <a:pt x="33" y="0"/>
                  </a:moveTo>
                  <a:lnTo>
                    <a:pt x="26" y="2"/>
                  </a:lnTo>
                  <a:lnTo>
                    <a:pt x="20" y="5"/>
                  </a:lnTo>
                  <a:lnTo>
                    <a:pt x="15" y="7"/>
                  </a:lnTo>
                  <a:lnTo>
                    <a:pt x="10" y="10"/>
                  </a:lnTo>
                  <a:lnTo>
                    <a:pt x="5" y="15"/>
                  </a:lnTo>
                  <a:lnTo>
                    <a:pt x="3" y="23"/>
                  </a:lnTo>
                  <a:lnTo>
                    <a:pt x="0" y="28"/>
                  </a:lnTo>
                  <a:lnTo>
                    <a:pt x="0" y="35"/>
                  </a:lnTo>
                  <a:lnTo>
                    <a:pt x="0" y="172"/>
                  </a:lnTo>
                  <a:lnTo>
                    <a:pt x="0" y="179"/>
                  </a:lnTo>
                  <a:lnTo>
                    <a:pt x="3" y="184"/>
                  </a:lnTo>
                  <a:lnTo>
                    <a:pt x="5" y="192"/>
                  </a:lnTo>
                  <a:lnTo>
                    <a:pt x="10" y="197"/>
                  </a:lnTo>
                  <a:lnTo>
                    <a:pt x="15" y="199"/>
                  </a:lnTo>
                  <a:lnTo>
                    <a:pt x="20" y="205"/>
                  </a:lnTo>
                  <a:lnTo>
                    <a:pt x="26" y="205"/>
                  </a:lnTo>
                  <a:lnTo>
                    <a:pt x="33" y="207"/>
                  </a:lnTo>
                  <a:lnTo>
                    <a:pt x="409" y="207"/>
                  </a:lnTo>
                  <a:lnTo>
                    <a:pt x="417" y="205"/>
                  </a:lnTo>
                  <a:lnTo>
                    <a:pt x="422" y="205"/>
                  </a:lnTo>
                  <a:lnTo>
                    <a:pt x="429" y="199"/>
                  </a:lnTo>
                  <a:lnTo>
                    <a:pt x="435" y="197"/>
                  </a:lnTo>
                  <a:lnTo>
                    <a:pt x="437" y="192"/>
                  </a:lnTo>
                  <a:lnTo>
                    <a:pt x="442" y="184"/>
                  </a:lnTo>
                  <a:lnTo>
                    <a:pt x="442" y="179"/>
                  </a:lnTo>
                  <a:lnTo>
                    <a:pt x="445" y="172"/>
                  </a:lnTo>
                  <a:lnTo>
                    <a:pt x="445" y="35"/>
                  </a:lnTo>
                  <a:lnTo>
                    <a:pt x="442" y="28"/>
                  </a:lnTo>
                  <a:lnTo>
                    <a:pt x="442" y="23"/>
                  </a:lnTo>
                  <a:lnTo>
                    <a:pt x="437" y="15"/>
                  </a:lnTo>
                  <a:lnTo>
                    <a:pt x="435" y="10"/>
                  </a:lnTo>
                  <a:lnTo>
                    <a:pt x="429" y="7"/>
                  </a:lnTo>
                  <a:lnTo>
                    <a:pt x="422" y="5"/>
                  </a:lnTo>
                  <a:lnTo>
                    <a:pt x="417" y="2"/>
                  </a:lnTo>
                  <a:lnTo>
                    <a:pt x="409" y="0"/>
                  </a:lnTo>
                  <a:lnTo>
                    <a:pt x="33" y="0"/>
                  </a:lnTo>
                </a:path>
              </a:pathLst>
            </a:custGeom>
            <a:noFill/>
            <a:ln w="1460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62" name="Freeform 298">
              <a:extLst>
                <a:ext uri="{FF2B5EF4-FFF2-40B4-BE49-F238E27FC236}">
                  <a16:creationId xmlns:a16="http://schemas.microsoft.com/office/drawing/2014/main" id="{7BB7F594-04B2-4442-BEF8-16A0D3355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5" y="7188"/>
              <a:ext cx="218" cy="333"/>
            </a:xfrm>
            <a:custGeom>
              <a:avLst/>
              <a:gdLst>
                <a:gd name="T0" fmla="*/ 0 w 218"/>
                <a:gd name="T1" fmla="*/ 321 h 333"/>
                <a:gd name="T2" fmla="*/ 5 w 218"/>
                <a:gd name="T3" fmla="*/ 323 h 333"/>
                <a:gd name="T4" fmla="*/ 10 w 218"/>
                <a:gd name="T5" fmla="*/ 326 h 333"/>
                <a:gd name="T6" fmla="*/ 20 w 218"/>
                <a:gd name="T7" fmla="*/ 331 h 333"/>
                <a:gd name="T8" fmla="*/ 28 w 218"/>
                <a:gd name="T9" fmla="*/ 331 h 333"/>
                <a:gd name="T10" fmla="*/ 38 w 218"/>
                <a:gd name="T11" fmla="*/ 333 h 333"/>
                <a:gd name="T12" fmla="*/ 45 w 218"/>
                <a:gd name="T13" fmla="*/ 331 h 333"/>
                <a:gd name="T14" fmla="*/ 51 w 218"/>
                <a:gd name="T15" fmla="*/ 331 h 333"/>
                <a:gd name="T16" fmla="*/ 56 w 218"/>
                <a:gd name="T17" fmla="*/ 331 h 333"/>
                <a:gd name="T18" fmla="*/ 63 w 218"/>
                <a:gd name="T19" fmla="*/ 331 h 333"/>
                <a:gd name="T20" fmla="*/ 68 w 218"/>
                <a:gd name="T21" fmla="*/ 331 h 333"/>
                <a:gd name="T22" fmla="*/ 79 w 218"/>
                <a:gd name="T23" fmla="*/ 328 h 333"/>
                <a:gd name="T24" fmla="*/ 86 w 218"/>
                <a:gd name="T25" fmla="*/ 328 h 333"/>
                <a:gd name="T26" fmla="*/ 94 w 218"/>
                <a:gd name="T27" fmla="*/ 326 h 333"/>
                <a:gd name="T28" fmla="*/ 101 w 218"/>
                <a:gd name="T29" fmla="*/ 321 h 333"/>
                <a:gd name="T30" fmla="*/ 109 w 218"/>
                <a:gd name="T31" fmla="*/ 318 h 333"/>
                <a:gd name="T32" fmla="*/ 114 w 218"/>
                <a:gd name="T33" fmla="*/ 313 h 333"/>
                <a:gd name="T34" fmla="*/ 124 w 218"/>
                <a:gd name="T35" fmla="*/ 300 h 333"/>
                <a:gd name="T36" fmla="*/ 132 w 218"/>
                <a:gd name="T37" fmla="*/ 290 h 333"/>
                <a:gd name="T38" fmla="*/ 139 w 218"/>
                <a:gd name="T39" fmla="*/ 278 h 333"/>
                <a:gd name="T40" fmla="*/ 145 w 218"/>
                <a:gd name="T41" fmla="*/ 270 h 333"/>
                <a:gd name="T42" fmla="*/ 150 w 218"/>
                <a:gd name="T43" fmla="*/ 265 h 333"/>
                <a:gd name="T44" fmla="*/ 162 w 218"/>
                <a:gd name="T45" fmla="*/ 232 h 333"/>
                <a:gd name="T46" fmla="*/ 173 w 218"/>
                <a:gd name="T47" fmla="*/ 199 h 333"/>
                <a:gd name="T48" fmla="*/ 183 w 218"/>
                <a:gd name="T49" fmla="*/ 164 h 333"/>
                <a:gd name="T50" fmla="*/ 193 w 218"/>
                <a:gd name="T51" fmla="*/ 131 h 333"/>
                <a:gd name="T52" fmla="*/ 195 w 218"/>
                <a:gd name="T53" fmla="*/ 121 h 333"/>
                <a:gd name="T54" fmla="*/ 195 w 218"/>
                <a:gd name="T55" fmla="*/ 108 h 333"/>
                <a:gd name="T56" fmla="*/ 198 w 218"/>
                <a:gd name="T57" fmla="*/ 83 h 333"/>
                <a:gd name="T58" fmla="*/ 200 w 218"/>
                <a:gd name="T59" fmla="*/ 73 h 333"/>
                <a:gd name="T60" fmla="*/ 203 w 218"/>
                <a:gd name="T61" fmla="*/ 60 h 333"/>
                <a:gd name="T62" fmla="*/ 208 w 218"/>
                <a:gd name="T63" fmla="*/ 50 h 333"/>
                <a:gd name="T64" fmla="*/ 213 w 218"/>
                <a:gd name="T65" fmla="*/ 40 h 333"/>
                <a:gd name="T66" fmla="*/ 213 w 218"/>
                <a:gd name="T67" fmla="*/ 35 h 333"/>
                <a:gd name="T68" fmla="*/ 216 w 218"/>
                <a:gd name="T69" fmla="*/ 30 h 333"/>
                <a:gd name="T70" fmla="*/ 216 w 218"/>
                <a:gd name="T71" fmla="*/ 28 h 333"/>
                <a:gd name="T72" fmla="*/ 216 w 218"/>
                <a:gd name="T73" fmla="*/ 23 h 333"/>
                <a:gd name="T74" fmla="*/ 216 w 218"/>
                <a:gd name="T75" fmla="*/ 20 h 333"/>
                <a:gd name="T76" fmla="*/ 218 w 218"/>
                <a:gd name="T77" fmla="*/ 18 h 333"/>
                <a:gd name="T78" fmla="*/ 218 w 218"/>
                <a:gd name="T79" fmla="*/ 15 h 333"/>
                <a:gd name="T80" fmla="*/ 218 w 218"/>
                <a:gd name="T81" fmla="*/ 12 h 333"/>
                <a:gd name="T82" fmla="*/ 218 w 218"/>
                <a:gd name="T83" fmla="*/ 7 h 333"/>
                <a:gd name="T84" fmla="*/ 218 w 218"/>
                <a:gd name="T85" fmla="*/ 5 h 333"/>
                <a:gd name="T86" fmla="*/ 218 w 218"/>
                <a:gd name="T87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8" h="333">
                  <a:moveTo>
                    <a:pt x="0" y="321"/>
                  </a:moveTo>
                  <a:lnTo>
                    <a:pt x="5" y="323"/>
                  </a:lnTo>
                  <a:lnTo>
                    <a:pt x="10" y="326"/>
                  </a:lnTo>
                  <a:lnTo>
                    <a:pt x="20" y="331"/>
                  </a:lnTo>
                  <a:lnTo>
                    <a:pt x="28" y="331"/>
                  </a:lnTo>
                  <a:lnTo>
                    <a:pt x="38" y="333"/>
                  </a:lnTo>
                  <a:lnTo>
                    <a:pt x="45" y="331"/>
                  </a:lnTo>
                  <a:lnTo>
                    <a:pt x="51" y="331"/>
                  </a:lnTo>
                  <a:lnTo>
                    <a:pt x="56" y="331"/>
                  </a:lnTo>
                  <a:lnTo>
                    <a:pt x="63" y="331"/>
                  </a:lnTo>
                  <a:lnTo>
                    <a:pt x="68" y="331"/>
                  </a:lnTo>
                  <a:lnTo>
                    <a:pt x="79" y="328"/>
                  </a:lnTo>
                  <a:lnTo>
                    <a:pt x="86" y="328"/>
                  </a:lnTo>
                  <a:lnTo>
                    <a:pt x="94" y="326"/>
                  </a:lnTo>
                  <a:lnTo>
                    <a:pt x="101" y="321"/>
                  </a:lnTo>
                  <a:lnTo>
                    <a:pt x="109" y="318"/>
                  </a:lnTo>
                  <a:lnTo>
                    <a:pt x="114" y="313"/>
                  </a:lnTo>
                  <a:lnTo>
                    <a:pt x="124" y="300"/>
                  </a:lnTo>
                  <a:lnTo>
                    <a:pt x="132" y="290"/>
                  </a:lnTo>
                  <a:lnTo>
                    <a:pt x="139" y="278"/>
                  </a:lnTo>
                  <a:lnTo>
                    <a:pt x="145" y="270"/>
                  </a:lnTo>
                  <a:lnTo>
                    <a:pt x="150" y="265"/>
                  </a:lnTo>
                  <a:lnTo>
                    <a:pt x="162" y="232"/>
                  </a:lnTo>
                  <a:lnTo>
                    <a:pt x="173" y="199"/>
                  </a:lnTo>
                  <a:lnTo>
                    <a:pt x="183" y="164"/>
                  </a:lnTo>
                  <a:lnTo>
                    <a:pt x="193" y="131"/>
                  </a:lnTo>
                  <a:lnTo>
                    <a:pt x="195" y="121"/>
                  </a:lnTo>
                  <a:lnTo>
                    <a:pt x="195" y="108"/>
                  </a:lnTo>
                  <a:lnTo>
                    <a:pt x="198" y="83"/>
                  </a:lnTo>
                  <a:lnTo>
                    <a:pt x="200" y="73"/>
                  </a:lnTo>
                  <a:lnTo>
                    <a:pt x="203" y="60"/>
                  </a:lnTo>
                  <a:lnTo>
                    <a:pt x="208" y="50"/>
                  </a:lnTo>
                  <a:lnTo>
                    <a:pt x="213" y="40"/>
                  </a:lnTo>
                  <a:lnTo>
                    <a:pt x="213" y="35"/>
                  </a:lnTo>
                  <a:lnTo>
                    <a:pt x="216" y="30"/>
                  </a:lnTo>
                  <a:lnTo>
                    <a:pt x="216" y="28"/>
                  </a:lnTo>
                  <a:lnTo>
                    <a:pt x="216" y="23"/>
                  </a:lnTo>
                  <a:lnTo>
                    <a:pt x="216" y="20"/>
                  </a:lnTo>
                  <a:lnTo>
                    <a:pt x="218" y="18"/>
                  </a:lnTo>
                  <a:lnTo>
                    <a:pt x="218" y="15"/>
                  </a:lnTo>
                  <a:lnTo>
                    <a:pt x="218" y="12"/>
                  </a:lnTo>
                  <a:lnTo>
                    <a:pt x="218" y="7"/>
                  </a:lnTo>
                  <a:lnTo>
                    <a:pt x="218" y="5"/>
                  </a:lnTo>
                  <a:lnTo>
                    <a:pt x="218" y="0"/>
                  </a:lnTo>
                </a:path>
              </a:pathLst>
            </a:custGeom>
            <a:noFill/>
            <a:ln w="1460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63" name="Freeform 299">
              <a:extLst>
                <a:ext uri="{FF2B5EF4-FFF2-40B4-BE49-F238E27FC236}">
                  <a16:creationId xmlns:a16="http://schemas.microsoft.com/office/drawing/2014/main" id="{4329A127-AF59-43E7-B24C-CBF2337B2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0" y="7233"/>
              <a:ext cx="289" cy="682"/>
            </a:xfrm>
            <a:custGeom>
              <a:avLst/>
              <a:gdLst>
                <a:gd name="T0" fmla="*/ 10 w 289"/>
                <a:gd name="T1" fmla="*/ 680 h 682"/>
                <a:gd name="T2" fmla="*/ 25 w 289"/>
                <a:gd name="T3" fmla="*/ 677 h 682"/>
                <a:gd name="T4" fmla="*/ 33 w 289"/>
                <a:gd name="T5" fmla="*/ 677 h 682"/>
                <a:gd name="T6" fmla="*/ 40 w 289"/>
                <a:gd name="T7" fmla="*/ 677 h 682"/>
                <a:gd name="T8" fmla="*/ 45 w 289"/>
                <a:gd name="T9" fmla="*/ 675 h 682"/>
                <a:gd name="T10" fmla="*/ 53 w 289"/>
                <a:gd name="T11" fmla="*/ 675 h 682"/>
                <a:gd name="T12" fmla="*/ 58 w 289"/>
                <a:gd name="T13" fmla="*/ 672 h 682"/>
                <a:gd name="T14" fmla="*/ 68 w 289"/>
                <a:gd name="T15" fmla="*/ 665 h 682"/>
                <a:gd name="T16" fmla="*/ 78 w 289"/>
                <a:gd name="T17" fmla="*/ 655 h 682"/>
                <a:gd name="T18" fmla="*/ 99 w 289"/>
                <a:gd name="T19" fmla="*/ 644 h 682"/>
                <a:gd name="T20" fmla="*/ 119 w 289"/>
                <a:gd name="T21" fmla="*/ 629 h 682"/>
                <a:gd name="T22" fmla="*/ 134 w 289"/>
                <a:gd name="T23" fmla="*/ 614 h 682"/>
                <a:gd name="T24" fmla="*/ 147 w 289"/>
                <a:gd name="T25" fmla="*/ 599 h 682"/>
                <a:gd name="T26" fmla="*/ 155 w 289"/>
                <a:gd name="T27" fmla="*/ 586 h 682"/>
                <a:gd name="T28" fmla="*/ 160 w 289"/>
                <a:gd name="T29" fmla="*/ 574 h 682"/>
                <a:gd name="T30" fmla="*/ 162 w 289"/>
                <a:gd name="T31" fmla="*/ 566 h 682"/>
                <a:gd name="T32" fmla="*/ 162 w 289"/>
                <a:gd name="T33" fmla="*/ 561 h 682"/>
                <a:gd name="T34" fmla="*/ 162 w 289"/>
                <a:gd name="T35" fmla="*/ 561 h 682"/>
                <a:gd name="T36" fmla="*/ 165 w 289"/>
                <a:gd name="T37" fmla="*/ 559 h 682"/>
                <a:gd name="T38" fmla="*/ 167 w 289"/>
                <a:gd name="T39" fmla="*/ 553 h 682"/>
                <a:gd name="T40" fmla="*/ 175 w 289"/>
                <a:gd name="T41" fmla="*/ 548 h 682"/>
                <a:gd name="T42" fmla="*/ 180 w 289"/>
                <a:gd name="T43" fmla="*/ 523 h 682"/>
                <a:gd name="T44" fmla="*/ 188 w 289"/>
                <a:gd name="T45" fmla="*/ 500 h 682"/>
                <a:gd name="T46" fmla="*/ 190 w 289"/>
                <a:gd name="T47" fmla="*/ 488 h 682"/>
                <a:gd name="T48" fmla="*/ 193 w 289"/>
                <a:gd name="T49" fmla="*/ 483 h 682"/>
                <a:gd name="T50" fmla="*/ 195 w 289"/>
                <a:gd name="T51" fmla="*/ 480 h 682"/>
                <a:gd name="T52" fmla="*/ 195 w 289"/>
                <a:gd name="T53" fmla="*/ 483 h 682"/>
                <a:gd name="T54" fmla="*/ 195 w 289"/>
                <a:gd name="T55" fmla="*/ 488 h 682"/>
                <a:gd name="T56" fmla="*/ 195 w 289"/>
                <a:gd name="T57" fmla="*/ 485 h 682"/>
                <a:gd name="T58" fmla="*/ 200 w 289"/>
                <a:gd name="T59" fmla="*/ 478 h 682"/>
                <a:gd name="T60" fmla="*/ 211 w 289"/>
                <a:gd name="T61" fmla="*/ 450 h 682"/>
                <a:gd name="T62" fmla="*/ 226 w 289"/>
                <a:gd name="T63" fmla="*/ 399 h 682"/>
                <a:gd name="T64" fmla="*/ 238 w 289"/>
                <a:gd name="T65" fmla="*/ 359 h 682"/>
                <a:gd name="T66" fmla="*/ 246 w 289"/>
                <a:gd name="T67" fmla="*/ 316 h 682"/>
                <a:gd name="T68" fmla="*/ 251 w 289"/>
                <a:gd name="T69" fmla="*/ 288 h 682"/>
                <a:gd name="T70" fmla="*/ 261 w 289"/>
                <a:gd name="T71" fmla="*/ 263 h 682"/>
                <a:gd name="T72" fmla="*/ 272 w 289"/>
                <a:gd name="T73" fmla="*/ 170 h 682"/>
                <a:gd name="T74" fmla="*/ 279 w 289"/>
                <a:gd name="T75" fmla="*/ 74 h 682"/>
                <a:gd name="T76" fmla="*/ 279 w 289"/>
                <a:gd name="T77" fmla="*/ 33 h 682"/>
                <a:gd name="T78" fmla="*/ 284 w 289"/>
                <a:gd name="T79" fmla="*/ 13 h 682"/>
                <a:gd name="T80" fmla="*/ 287 w 289"/>
                <a:gd name="T81" fmla="*/ 3 h 682"/>
                <a:gd name="T82" fmla="*/ 289 w 289"/>
                <a:gd name="T83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9" h="682">
                  <a:moveTo>
                    <a:pt x="0" y="682"/>
                  </a:moveTo>
                  <a:lnTo>
                    <a:pt x="10" y="680"/>
                  </a:lnTo>
                  <a:lnTo>
                    <a:pt x="17" y="680"/>
                  </a:lnTo>
                  <a:lnTo>
                    <a:pt x="25" y="677"/>
                  </a:lnTo>
                  <a:lnTo>
                    <a:pt x="30" y="677"/>
                  </a:lnTo>
                  <a:lnTo>
                    <a:pt x="33" y="677"/>
                  </a:lnTo>
                  <a:lnTo>
                    <a:pt x="38" y="677"/>
                  </a:lnTo>
                  <a:lnTo>
                    <a:pt x="40" y="677"/>
                  </a:lnTo>
                  <a:lnTo>
                    <a:pt x="43" y="677"/>
                  </a:lnTo>
                  <a:lnTo>
                    <a:pt x="45" y="675"/>
                  </a:lnTo>
                  <a:lnTo>
                    <a:pt x="50" y="675"/>
                  </a:lnTo>
                  <a:lnTo>
                    <a:pt x="53" y="675"/>
                  </a:lnTo>
                  <a:lnTo>
                    <a:pt x="56" y="672"/>
                  </a:lnTo>
                  <a:lnTo>
                    <a:pt x="58" y="672"/>
                  </a:lnTo>
                  <a:lnTo>
                    <a:pt x="63" y="670"/>
                  </a:lnTo>
                  <a:lnTo>
                    <a:pt x="68" y="665"/>
                  </a:lnTo>
                  <a:lnTo>
                    <a:pt x="73" y="660"/>
                  </a:lnTo>
                  <a:lnTo>
                    <a:pt x="78" y="655"/>
                  </a:lnTo>
                  <a:lnTo>
                    <a:pt x="86" y="652"/>
                  </a:lnTo>
                  <a:lnTo>
                    <a:pt x="99" y="644"/>
                  </a:lnTo>
                  <a:lnTo>
                    <a:pt x="111" y="639"/>
                  </a:lnTo>
                  <a:lnTo>
                    <a:pt x="119" y="629"/>
                  </a:lnTo>
                  <a:lnTo>
                    <a:pt x="127" y="622"/>
                  </a:lnTo>
                  <a:lnTo>
                    <a:pt x="134" y="614"/>
                  </a:lnTo>
                  <a:lnTo>
                    <a:pt x="142" y="607"/>
                  </a:lnTo>
                  <a:lnTo>
                    <a:pt x="147" y="599"/>
                  </a:lnTo>
                  <a:lnTo>
                    <a:pt x="152" y="594"/>
                  </a:lnTo>
                  <a:lnTo>
                    <a:pt x="155" y="586"/>
                  </a:lnTo>
                  <a:lnTo>
                    <a:pt x="160" y="579"/>
                  </a:lnTo>
                  <a:lnTo>
                    <a:pt x="160" y="574"/>
                  </a:lnTo>
                  <a:lnTo>
                    <a:pt x="162" y="569"/>
                  </a:lnTo>
                  <a:lnTo>
                    <a:pt x="162" y="566"/>
                  </a:lnTo>
                  <a:lnTo>
                    <a:pt x="162" y="564"/>
                  </a:lnTo>
                  <a:lnTo>
                    <a:pt x="162" y="561"/>
                  </a:lnTo>
                  <a:lnTo>
                    <a:pt x="162" y="561"/>
                  </a:lnTo>
                  <a:lnTo>
                    <a:pt x="162" y="561"/>
                  </a:lnTo>
                  <a:lnTo>
                    <a:pt x="162" y="559"/>
                  </a:lnTo>
                  <a:lnTo>
                    <a:pt x="165" y="559"/>
                  </a:lnTo>
                  <a:lnTo>
                    <a:pt x="165" y="556"/>
                  </a:lnTo>
                  <a:lnTo>
                    <a:pt x="167" y="553"/>
                  </a:lnTo>
                  <a:lnTo>
                    <a:pt x="170" y="551"/>
                  </a:lnTo>
                  <a:lnTo>
                    <a:pt x="175" y="548"/>
                  </a:lnTo>
                  <a:lnTo>
                    <a:pt x="178" y="536"/>
                  </a:lnTo>
                  <a:lnTo>
                    <a:pt x="180" y="523"/>
                  </a:lnTo>
                  <a:lnTo>
                    <a:pt x="183" y="511"/>
                  </a:lnTo>
                  <a:lnTo>
                    <a:pt x="188" y="500"/>
                  </a:lnTo>
                  <a:lnTo>
                    <a:pt x="190" y="493"/>
                  </a:lnTo>
                  <a:lnTo>
                    <a:pt x="190" y="488"/>
                  </a:lnTo>
                  <a:lnTo>
                    <a:pt x="193" y="483"/>
                  </a:lnTo>
                  <a:lnTo>
                    <a:pt x="193" y="483"/>
                  </a:lnTo>
                  <a:lnTo>
                    <a:pt x="195" y="480"/>
                  </a:lnTo>
                  <a:lnTo>
                    <a:pt x="195" y="480"/>
                  </a:lnTo>
                  <a:lnTo>
                    <a:pt x="195" y="483"/>
                  </a:lnTo>
                  <a:lnTo>
                    <a:pt x="195" y="483"/>
                  </a:lnTo>
                  <a:lnTo>
                    <a:pt x="195" y="485"/>
                  </a:lnTo>
                  <a:lnTo>
                    <a:pt x="195" y="488"/>
                  </a:lnTo>
                  <a:lnTo>
                    <a:pt x="195" y="488"/>
                  </a:lnTo>
                  <a:lnTo>
                    <a:pt x="195" y="485"/>
                  </a:lnTo>
                  <a:lnTo>
                    <a:pt x="198" y="483"/>
                  </a:lnTo>
                  <a:lnTo>
                    <a:pt x="200" y="478"/>
                  </a:lnTo>
                  <a:lnTo>
                    <a:pt x="203" y="473"/>
                  </a:lnTo>
                  <a:lnTo>
                    <a:pt x="211" y="450"/>
                  </a:lnTo>
                  <a:lnTo>
                    <a:pt x="221" y="425"/>
                  </a:lnTo>
                  <a:lnTo>
                    <a:pt x="226" y="399"/>
                  </a:lnTo>
                  <a:lnTo>
                    <a:pt x="233" y="374"/>
                  </a:lnTo>
                  <a:lnTo>
                    <a:pt x="238" y="359"/>
                  </a:lnTo>
                  <a:lnTo>
                    <a:pt x="241" y="346"/>
                  </a:lnTo>
                  <a:lnTo>
                    <a:pt x="246" y="316"/>
                  </a:lnTo>
                  <a:lnTo>
                    <a:pt x="246" y="303"/>
                  </a:lnTo>
                  <a:lnTo>
                    <a:pt x="251" y="288"/>
                  </a:lnTo>
                  <a:lnTo>
                    <a:pt x="256" y="276"/>
                  </a:lnTo>
                  <a:lnTo>
                    <a:pt x="261" y="263"/>
                  </a:lnTo>
                  <a:lnTo>
                    <a:pt x="266" y="215"/>
                  </a:lnTo>
                  <a:lnTo>
                    <a:pt x="272" y="170"/>
                  </a:lnTo>
                  <a:lnTo>
                    <a:pt x="274" y="122"/>
                  </a:lnTo>
                  <a:lnTo>
                    <a:pt x="279" y="74"/>
                  </a:lnTo>
                  <a:lnTo>
                    <a:pt x="279" y="46"/>
                  </a:lnTo>
                  <a:lnTo>
                    <a:pt x="279" y="33"/>
                  </a:lnTo>
                  <a:lnTo>
                    <a:pt x="282" y="18"/>
                  </a:lnTo>
                  <a:lnTo>
                    <a:pt x="284" y="13"/>
                  </a:lnTo>
                  <a:lnTo>
                    <a:pt x="287" y="5"/>
                  </a:lnTo>
                  <a:lnTo>
                    <a:pt x="287" y="3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289" y="0"/>
                  </a:lnTo>
                </a:path>
              </a:pathLst>
            </a:custGeom>
            <a:noFill/>
            <a:ln w="1460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64" name="Freeform 300">
              <a:extLst>
                <a:ext uri="{FF2B5EF4-FFF2-40B4-BE49-F238E27FC236}">
                  <a16:creationId xmlns:a16="http://schemas.microsoft.com/office/drawing/2014/main" id="{1EB13AF0-5561-4C0A-A067-319B87E42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9" y="7216"/>
              <a:ext cx="364" cy="1053"/>
            </a:xfrm>
            <a:custGeom>
              <a:avLst/>
              <a:gdLst>
                <a:gd name="T0" fmla="*/ 361 w 364"/>
                <a:gd name="T1" fmla="*/ 53 h 1053"/>
                <a:gd name="T2" fmla="*/ 356 w 364"/>
                <a:gd name="T3" fmla="*/ 118 h 1053"/>
                <a:gd name="T4" fmla="*/ 351 w 364"/>
                <a:gd name="T5" fmla="*/ 149 h 1053"/>
                <a:gd name="T6" fmla="*/ 341 w 364"/>
                <a:gd name="T7" fmla="*/ 194 h 1053"/>
                <a:gd name="T8" fmla="*/ 336 w 364"/>
                <a:gd name="T9" fmla="*/ 224 h 1053"/>
                <a:gd name="T10" fmla="*/ 328 w 364"/>
                <a:gd name="T11" fmla="*/ 290 h 1053"/>
                <a:gd name="T12" fmla="*/ 320 w 364"/>
                <a:gd name="T13" fmla="*/ 353 h 1053"/>
                <a:gd name="T14" fmla="*/ 308 w 364"/>
                <a:gd name="T15" fmla="*/ 414 h 1053"/>
                <a:gd name="T16" fmla="*/ 290 w 364"/>
                <a:gd name="T17" fmla="*/ 477 h 1053"/>
                <a:gd name="T18" fmla="*/ 285 w 364"/>
                <a:gd name="T19" fmla="*/ 500 h 1053"/>
                <a:gd name="T20" fmla="*/ 277 w 364"/>
                <a:gd name="T21" fmla="*/ 530 h 1053"/>
                <a:gd name="T22" fmla="*/ 272 w 364"/>
                <a:gd name="T23" fmla="*/ 550 h 1053"/>
                <a:gd name="T24" fmla="*/ 262 w 364"/>
                <a:gd name="T25" fmla="*/ 578 h 1053"/>
                <a:gd name="T26" fmla="*/ 249 w 364"/>
                <a:gd name="T27" fmla="*/ 611 h 1053"/>
                <a:gd name="T28" fmla="*/ 234 w 364"/>
                <a:gd name="T29" fmla="*/ 646 h 1053"/>
                <a:gd name="T30" fmla="*/ 219 w 364"/>
                <a:gd name="T31" fmla="*/ 687 h 1053"/>
                <a:gd name="T32" fmla="*/ 209 w 364"/>
                <a:gd name="T33" fmla="*/ 702 h 1053"/>
                <a:gd name="T34" fmla="*/ 206 w 364"/>
                <a:gd name="T35" fmla="*/ 714 h 1053"/>
                <a:gd name="T36" fmla="*/ 199 w 364"/>
                <a:gd name="T37" fmla="*/ 735 h 1053"/>
                <a:gd name="T38" fmla="*/ 191 w 364"/>
                <a:gd name="T39" fmla="*/ 747 h 1053"/>
                <a:gd name="T40" fmla="*/ 188 w 364"/>
                <a:gd name="T41" fmla="*/ 762 h 1053"/>
                <a:gd name="T42" fmla="*/ 183 w 364"/>
                <a:gd name="T43" fmla="*/ 785 h 1053"/>
                <a:gd name="T44" fmla="*/ 176 w 364"/>
                <a:gd name="T45" fmla="*/ 800 h 1053"/>
                <a:gd name="T46" fmla="*/ 168 w 364"/>
                <a:gd name="T47" fmla="*/ 828 h 1053"/>
                <a:gd name="T48" fmla="*/ 153 w 364"/>
                <a:gd name="T49" fmla="*/ 866 h 1053"/>
                <a:gd name="T50" fmla="*/ 145 w 364"/>
                <a:gd name="T51" fmla="*/ 884 h 1053"/>
                <a:gd name="T52" fmla="*/ 130 w 364"/>
                <a:gd name="T53" fmla="*/ 924 h 1053"/>
                <a:gd name="T54" fmla="*/ 110 w 364"/>
                <a:gd name="T55" fmla="*/ 959 h 1053"/>
                <a:gd name="T56" fmla="*/ 102 w 364"/>
                <a:gd name="T57" fmla="*/ 970 h 1053"/>
                <a:gd name="T58" fmla="*/ 94 w 364"/>
                <a:gd name="T59" fmla="*/ 980 h 1053"/>
                <a:gd name="T60" fmla="*/ 87 w 364"/>
                <a:gd name="T61" fmla="*/ 985 h 1053"/>
                <a:gd name="T62" fmla="*/ 77 w 364"/>
                <a:gd name="T63" fmla="*/ 995 h 1053"/>
                <a:gd name="T64" fmla="*/ 71 w 364"/>
                <a:gd name="T65" fmla="*/ 1005 h 1053"/>
                <a:gd name="T66" fmla="*/ 66 w 364"/>
                <a:gd name="T67" fmla="*/ 1010 h 1053"/>
                <a:gd name="T68" fmla="*/ 56 w 364"/>
                <a:gd name="T69" fmla="*/ 1018 h 1053"/>
                <a:gd name="T70" fmla="*/ 44 w 364"/>
                <a:gd name="T71" fmla="*/ 1025 h 1053"/>
                <a:gd name="T72" fmla="*/ 36 w 364"/>
                <a:gd name="T73" fmla="*/ 1033 h 1053"/>
                <a:gd name="T74" fmla="*/ 28 w 364"/>
                <a:gd name="T75" fmla="*/ 1040 h 1053"/>
                <a:gd name="T76" fmla="*/ 21 w 364"/>
                <a:gd name="T77" fmla="*/ 1043 h 1053"/>
                <a:gd name="T78" fmla="*/ 11 w 364"/>
                <a:gd name="T79" fmla="*/ 1048 h 1053"/>
                <a:gd name="T80" fmla="*/ 3 w 364"/>
                <a:gd name="T81" fmla="*/ 1053 h 1053"/>
                <a:gd name="T82" fmla="*/ 0 w 364"/>
                <a:gd name="T83" fmla="*/ 1053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64" h="1053">
                  <a:moveTo>
                    <a:pt x="364" y="0"/>
                  </a:moveTo>
                  <a:lnTo>
                    <a:pt x="361" y="53"/>
                  </a:lnTo>
                  <a:lnTo>
                    <a:pt x="359" y="103"/>
                  </a:lnTo>
                  <a:lnTo>
                    <a:pt x="356" y="118"/>
                  </a:lnTo>
                  <a:lnTo>
                    <a:pt x="353" y="134"/>
                  </a:lnTo>
                  <a:lnTo>
                    <a:pt x="351" y="149"/>
                  </a:lnTo>
                  <a:lnTo>
                    <a:pt x="346" y="164"/>
                  </a:lnTo>
                  <a:lnTo>
                    <a:pt x="341" y="194"/>
                  </a:lnTo>
                  <a:lnTo>
                    <a:pt x="336" y="209"/>
                  </a:lnTo>
                  <a:lnTo>
                    <a:pt x="336" y="224"/>
                  </a:lnTo>
                  <a:lnTo>
                    <a:pt x="331" y="257"/>
                  </a:lnTo>
                  <a:lnTo>
                    <a:pt x="328" y="290"/>
                  </a:lnTo>
                  <a:lnTo>
                    <a:pt x="326" y="323"/>
                  </a:lnTo>
                  <a:lnTo>
                    <a:pt x="320" y="353"/>
                  </a:lnTo>
                  <a:lnTo>
                    <a:pt x="315" y="384"/>
                  </a:lnTo>
                  <a:lnTo>
                    <a:pt x="308" y="414"/>
                  </a:lnTo>
                  <a:lnTo>
                    <a:pt x="300" y="447"/>
                  </a:lnTo>
                  <a:lnTo>
                    <a:pt x="290" y="477"/>
                  </a:lnTo>
                  <a:lnTo>
                    <a:pt x="287" y="487"/>
                  </a:lnTo>
                  <a:lnTo>
                    <a:pt x="285" y="500"/>
                  </a:lnTo>
                  <a:lnTo>
                    <a:pt x="280" y="520"/>
                  </a:lnTo>
                  <a:lnTo>
                    <a:pt x="277" y="530"/>
                  </a:lnTo>
                  <a:lnTo>
                    <a:pt x="275" y="540"/>
                  </a:lnTo>
                  <a:lnTo>
                    <a:pt x="272" y="550"/>
                  </a:lnTo>
                  <a:lnTo>
                    <a:pt x="267" y="560"/>
                  </a:lnTo>
                  <a:lnTo>
                    <a:pt x="262" y="578"/>
                  </a:lnTo>
                  <a:lnTo>
                    <a:pt x="257" y="596"/>
                  </a:lnTo>
                  <a:lnTo>
                    <a:pt x="249" y="611"/>
                  </a:lnTo>
                  <a:lnTo>
                    <a:pt x="239" y="629"/>
                  </a:lnTo>
                  <a:lnTo>
                    <a:pt x="234" y="646"/>
                  </a:lnTo>
                  <a:lnTo>
                    <a:pt x="226" y="666"/>
                  </a:lnTo>
                  <a:lnTo>
                    <a:pt x="219" y="687"/>
                  </a:lnTo>
                  <a:lnTo>
                    <a:pt x="214" y="694"/>
                  </a:lnTo>
                  <a:lnTo>
                    <a:pt x="209" y="702"/>
                  </a:lnTo>
                  <a:lnTo>
                    <a:pt x="206" y="709"/>
                  </a:lnTo>
                  <a:lnTo>
                    <a:pt x="206" y="714"/>
                  </a:lnTo>
                  <a:lnTo>
                    <a:pt x="201" y="725"/>
                  </a:lnTo>
                  <a:lnTo>
                    <a:pt x="199" y="735"/>
                  </a:lnTo>
                  <a:lnTo>
                    <a:pt x="196" y="740"/>
                  </a:lnTo>
                  <a:lnTo>
                    <a:pt x="191" y="747"/>
                  </a:lnTo>
                  <a:lnTo>
                    <a:pt x="191" y="755"/>
                  </a:lnTo>
                  <a:lnTo>
                    <a:pt x="188" y="762"/>
                  </a:lnTo>
                  <a:lnTo>
                    <a:pt x="186" y="778"/>
                  </a:lnTo>
                  <a:lnTo>
                    <a:pt x="183" y="785"/>
                  </a:lnTo>
                  <a:lnTo>
                    <a:pt x="181" y="793"/>
                  </a:lnTo>
                  <a:lnTo>
                    <a:pt x="176" y="800"/>
                  </a:lnTo>
                  <a:lnTo>
                    <a:pt x="173" y="810"/>
                  </a:lnTo>
                  <a:lnTo>
                    <a:pt x="168" y="828"/>
                  </a:lnTo>
                  <a:lnTo>
                    <a:pt x="160" y="848"/>
                  </a:lnTo>
                  <a:lnTo>
                    <a:pt x="153" y="866"/>
                  </a:lnTo>
                  <a:lnTo>
                    <a:pt x="150" y="876"/>
                  </a:lnTo>
                  <a:lnTo>
                    <a:pt x="145" y="884"/>
                  </a:lnTo>
                  <a:lnTo>
                    <a:pt x="138" y="904"/>
                  </a:lnTo>
                  <a:lnTo>
                    <a:pt x="130" y="924"/>
                  </a:lnTo>
                  <a:lnTo>
                    <a:pt x="120" y="942"/>
                  </a:lnTo>
                  <a:lnTo>
                    <a:pt x="110" y="959"/>
                  </a:lnTo>
                  <a:lnTo>
                    <a:pt x="105" y="965"/>
                  </a:lnTo>
                  <a:lnTo>
                    <a:pt x="102" y="970"/>
                  </a:lnTo>
                  <a:lnTo>
                    <a:pt x="97" y="977"/>
                  </a:lnTo>
                  <a:lnTo>
                    <a:pt x="94" y="980"/>
                  </a:lnTo>
                  <a:lnTo>
                    <a:pt x="89" y="982"/>
                  </a:lnTo>
                  <a:lnTo>
                    <a:pt x="87" y="985"/>
                  </a:lnTo>
                  <a:lnTo>
                    <a:pt x="82" y="987"/>
                  </a:lnTo>
                  <a:lnTo>
                    <a:pt x="77" y="995"/>
                  </a:lnTo>
                  <a:lnTo>
                    <a:pt x="74" y="1000"/>
                  </a:lnTo>
                  <a:lnTo>
                    <a:pt x="71" y="1005"/>
                  </a:lnTo>
                  <a:lnTo>
                    <a:pt x="69" y="1007"/>
                  </a:lnTo>
                  <a:lnTo>
                    <a:pt x="66" y="1010"/>
                  </a:lnTo>
                  <a:lnTo>
                    <a:pt x="61" y="1015"/>
                  </a:lnTo>
                  <a:lnTo>
                    <a:pt x="56" y="1018"/>
                  </a:lnTo>
                  <a:lnTo>
                    <a:pt x="49" y="1018"/>
                  </a:lnTo>
                  <a:lnTo>
                    <a:pt x="44" y="1025"/>
                  </a:lnTo>
                  <a:lnTo>
                    <a:pt x="41" y="1028"/>
                  </a:lnTo>
                  <a:lnTo>
                    <a:pt x="36" y="1033"/>
                  </a:lnTo>
                  <a:lnTo>
                    <a:pt x="33" y="1035"/>
                  </a:lnTo>
                  <a:lnTo>
                    <a:pt x="28" y="1040"/>
                  </a:lnTo>
                  <a:lnTo>
                    <a:pt x="26" y="1043"/>
                  </a:lnTo>
                  <a:lnTo>
                    <a:pt x="21" y="1043"/>
                  </a:lnTo>
                  <a:lnTo>
                    <a:pt x="13" y="1045"/>
                  </a:lnTo>
                  <a:lnTo>
                    <a:pt x="11" y="1048"/>
                  </a:lnTo>
                  <a:lnTo>
                    <a:pt x="5" y="1050"/>
                  </a:lnTo>
                  <a:lnTo>
                    <a:pt x="3" y="1053"/>
                  </a:lnTo>
                  <a:lnTo>
                    <a:pt x="0" y="1053"/>
                  </a:lnTo>
                  <a:lnTo>
                    <a:pt x="0" y="1053"/>
                  </a:lnTo>
                </a:path>
              </a:pathLst>
            </a:custGeom>
            <a:noFill/>
            <a:ln w="1460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65" name="Freeform 301">
              <a:extLst>
                <a:ext uri="{FF2B5EF4-FFF2-40B4-BE49-F238E27FC236}">
                  <a16:creationId xmlns:a16="http://schemas.microsoft.com/office/drawing/2014/main" id="{C66DC961-6D3F-4FB2-9468-CAC98C98D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" y="7228"/>
              <a:ext cx="264" cy="1152"/>
            </a:xfrm>
            <a:custGeom>
              <a:avLst/>
              <a:gdLst>
                <a:gd name="T0" fmla="*/ 3 w 264"/>
                <a:gd name="T1" fmla="*/ 18 h 1152"/>
                <a:gd name="T2" fmla="*/ 8 w 264"/>
                <a:gd name="T3" fmla="*/ 48 h 1152"/>
                <a:gd name="T4" fmla="*/ 13 w 264"/>
                <a:gd name="T5" fmla="*/ 71 h 1152"/>
                <a:gd name="T6" fmla="*/ 15 w 264"/>
                <a:gd name="T7" fmla="*/ 86 h 1152"/>
                <a:gd name="T8" fmla="*/ 18 w 264"/>
                <a:gd name="T9" fmla="*/ 99 h 1152"/>
                <a:gd name="T10" fmla="*/ 18 w 264"/>
                <a:gd name="T11" fmla="*/ 116 h 1152"/>
                <a:gd name="T12" fmla="*/ 15 w 264"/>
                <a:gd name="T13" fmla="*/ 132 h 1152"/>
                <a:gd name="T14" fmla="*/ 13 w 264"/>
                <a:gd name="T15" fmla="*/ 147 h 1152"/>
                <a:gd name="T16" fmla="*/ 10 w 264"/>
                <a:gd name="T17" fmla="*/ 167 h 1152"/>
                <a:gd name="T18" fmla="*/ 8 w 264"/>
                <a:gd name="T19" fmla="*/ 195 h 1152"/>
                <a:gd name="T20" fmla="*/ 8 w 264"/>
                <a:gd name="T21" fmla="*/ 220 h 1152"/>
                <a:gd name="T22" fmla="*/ 5 w 264"/>
                <a:gd name="T23" fmla="*/ 240 h 1152"/>
                <a:gd name="T24" fmla="*/ 5 w 264"/>
                <a:gd name="T25" fmla="*/ 263 h 1152"/>
                <a:gd name="T26" fmla="*/ 3 w 264"/>
                <a:gd name="T27" fmla="*/ 288 h 1152"/>
                <a:gd name="T28" fmla="*/ 3 w 264"/>
                <a:gd name="T29" fmla="*/ 319 h 1152"/>
                <a:gd name="T30" fmla="*/ 0 w 264"/>
                <a:gd name="T31" fmla="*/ 349 h 1152"/>
                <a:gd name="T32" fmla="*/ 0 w 264"/>
                <a:gd name="T33" fmla="*/ 384 h 1152"/>
                <a:gd name="T34" fmla="*/ 0 w 264"/>
                <a:gd name="T35" fmla="*/ 425 h 1152"/>
                <a:gd name="T36" fmla="*/ 0 w 264"/>
                <a:gd name="T37" fmla="*/ 468 h 1152"/>
                <a:gd name="T38" fmla="*/ 0 w 264"/>
                <a:gd name="T39" fmla="*/ 516 h 1152"/>
                <a:gd name="T40" fmla="*/ 0 w 264"/>
                <a:gd name="T41" fmla="*/ 647 h 1152"/>
                <a:gd name="T42" fmla="*/ 5 w 264"/>
                <a:gd name="T43" fmla="*/ 857 h 1152"/>
                <a:gd name="T44" fmla="*/ 8 w 264"/>
                <a:gd name="T45" fmla="*/ 980 h 1152"/>
                <a:gd name="T46" fmla="*/ 18 w 264"/>
                <a:gd name="T47" fmla="*/ 1011 h 1152"/>
                <a:gd name="T48" fmla="*/ 28 w 264"/>
                <a:gd name="T49" fmla="*/ 1033 h 1152"/>
                <a:gd name="T50" fmla="*/ 28 w 264"/>
                <a:gd name="T51" fmla="*/ 1043 h 1152"/>
                <a:gd name="T52" fmla="*/ 33 w 264"/>
                <a:gd name="T53" fmla="*/ 1054 h 1152"/>
                <a:gd name="T54" fmla="*/ 41 w 264"/>
                <a:gd name="T55" fmla="*/ 1056 h 1152"/>
                <a:gd name="T56" fmla="*/ 46 w 264"/>
                <a:gd name="T57" fmla="*/ 1061 h 1152"/>
                <a:gd name="T58" fmla="*/ 48 w 264"/>
                <a:gd name="T59" fmla="*/ 1069 h 1152"/>
                <a:gd name="T60" fmla="*/ 61 w 264"/>
                <a:gd name="T61" fmla="*/ 1084 h 1152"/>
                <a:gd name="T62" fmla="*/ 89 w 264"/>
                <a:gd name="T63" fmla="*/ 1096 h 1152"/>
                <a:gd name="T64" fmla="*/ 107 w 264"/>
                <a:gd name="T65" fmla="*/ 1107 h 1152"/>
                <a:gd name="T66" fmla="*/ 114 w 264"/>
                <a:gd name="T67" fmla="*/ 1114 h 1152"/>
                <a:gd name="T68" fmla="*/ 122 w 264"/>
                <a:gd name="T69" fmla="*/ 1117 h 1152"/>
                <a:gd name="T70" fmla="*/ 132 w 264"/>
                <a:gd name="T71" fmla="*/ 1119 h 1152"/>
                <a:gd name="T72" fmla="*/ 153 w 264"/>
                <a:gd name="T73" fmla="*/ 1129 h 1152"/>
                <a:gd name="T74" fmla="*/ 183 w 264"/>
                <a:gd name="T75" fmla="*/ 1142 h 1152"/>
                <a:gd name="T76" fmla="*/ 214 w 264"/>
                <a:gd name="T77" fmla="*/ 1150 h 1152"/>
                <a:gd name="T78" fmla="*/ 247 w 264"/>
                <a:gd name="T79" fmla="*/ 1152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4" h="1152">
                  <a:moveTo>
                    <a:pt x="0" y="0"/>
                  </a:moveTo>
                  <a:lnTo>
                    <a:pt x="3" y="18"/>
                  </a:lnTo>
                  <a:lnTo>
                    <a:pt x="5" y="33"/>
                  </a:lnTo>
                  <a:lnTo>
                    <a:pt x="8" y="48"/>
                  </a:lnTo>
                  <a:lnTo>
                    <a:pt x="10" y="61"/>
                  </a:lnTo>
                  <a:lnTo>
                    <a:pt x="13" y="71"/>
                  </a:lnTo>
                  <a:lnTo>
                    <a:pt x="15" y="79"/>
                  </a:lnTo>
                  <a:lnTo>
                    <a:pt x="15" y="86"/>
                  </a:lnTo>
                  <a:lnTo>
                    <a:pt x="18" y="94"/>
                  </a:lnTo>
                  <a:lnTo>
                    <a:pt x="18" y="99"/>
                  </a:lnTo>
                  <a:lnTo>
                    <a:pt x="18" y="106"/>
                  </a:lnTo>
                  <a:lnTo>
                    <a:pt x="18" y="116"/>
                  </a:lnTo>
                  <a:lnTo>
                    <a:pt x="15" y="127"/>
                  </a:lnTo>
                  <a:lnTo>
                    <a:pt x="15" y="132"/>
                  </a:lnTo>
                  <a:lnTo>
                    <a:pt x="15" y="139"/>
                  </a:lnTo>
                  <a:lnTo>
                    <a:pt x="13" y="147"/>
                  </a:lnTo>
                  <a:lnTo>
                    <a:pt x="13" y="157"/>
                  </a:lnTo>
                  <a:lnTo>
                    <a:pt x="10" y="167"/>
                  </a:lnTo>
                  <a:lnTo>
                    <a:pt x="10" y="180"/>
                  </a:lnTo>
                  <a:lnTo>
                    <a:pt x="8" y="195"/>
                  </a:lnTo>
                  <a:lnTo>
                    <a:pt x="8" y="210"/>
                  </a:lnTo>
                  <a:lnTo>
                    <a:pt x="8" y="220"/>
                  </a:lnTo>
                  <a:lnTo>
                    <a:pt x="5" y="230"/>
                  </a:lnTo>
                  <a:lnTo>
                    <a:pt x="5" y="240"/>
                  </a:lnTo>
                  <a:lnTo>
                    <a:pt x="5" y="250"/>
                  </a:lnTo>
                  <a:lnTo>
                    <a:pt x="5" y="263"/>
                  </a:lnTo>
                  <a:lnTo>
                    <a:pt x="3" y="276"/>
                  </a:lnTo>
                  <a:lnTo>
                    <a:pt x="3" y="288"/>
                  </a:lnTo>
                  <a:lnTo>
                    <a:pt x="3" y="303"/>
                  </a:lnTo>
                  <a:lnTo>
                    <a:pt x="3" y="319"/>
                  </a:lnTo>
                  <a:lnTo>
                    <a:pt x="3" y="334"/>
                  </a:lnTo>
                  <a:lnTo>
                    <a:pt x="0" y="349"/>
                  </a:lnTo>
                  <a:lnTo>
                    <a:pt x="0" y="367"/>
                  </a:lnTo>
                  <a:lnTo>
                    <a:pt x="0" y="384"/>
                  </a:lnTo>
                  <a:lnTo>
                    <a:pt x="0" y="404"/>
                  </a:lnTo>
                  <a:lnTo>
                    <a:pt x="0" y="425"/>
                  </a:lnTo>
                  <a:lnTo>
                    <a:pt x="0" y="445"/>
                  </a:lnTo>
                  <a:lnTo>
                    <a:pt x="0" y="468"/>
                  </a:lnTo>
                  <a:lnTo>
                    <a:pt x="0" y="490"/>
                  </a:lnTo>
                  <a:lnTo>
                    <a:pt x="0" y="516"/>
                  </a:lnTo>
                  <a:lnTo>
                    <a:pt x="0" y="541"/>
                  </a:lnTo>
                  <a:lnTo>
                    <a:pt x="0" y="647"/>
                  </a:lnTo>
                  <a:lnTo>
                    <a:pt x="3" y="753"/>
                  </a:lnTo>
                  <a:lnTo>
                    <a:pt x="5" y="857"/>
                  </a:lnTo>
                  <a:lnTo>
                    <a:pt x="8" y="963"/>
                  </a:lnTo>
                  <a:lnTo>
                    <a:pt x="8" y="980"/>
                  </a:lnTo>
                  <a:lnTo>
                    <a:pt x="13" y="995"/>
                  </a:lnTo>
                  <a:lnTo>
                    <a:pt x="18" y="1011"/>
                  </a:lnTo>
                  <a:lnTo>
                    <a:pt x="26" y="1026"/>
                  </a:lnTo>
                  <a:lnTo>
                    <a:pt x="28" y="1033"/>
                  </a:lnTo>
                  <a:lnTo>
                    <a:pt x="28" y="1038"/>
                  </a:lnTo>
                  <a:lnTo>
                    <a:pt x="28" y="1043"/>
                  </a:lnTo>
                  <a:lnTo>
                    <a:pt x="31" y="1051"/>
                  </a:lnTo>
                  <a:lnTo>
                    <a:pt x="33" y="1054"/>
                  </a:lnTo>
                  <a:lnTo>
                    <a:pt x="36" y="1054"/>
                  </a:lnTo>
                  <a:lnTo>
                    <a:pt x="41" y="1056"/>
                  </a:lnTo>
                  <a:lnTo>
                    <a:pt x="43" y="1059"/>
                  </a:lnTo>
                  <a:lnTo>
                    <a:pt x="46" y="1061"/>
                  </a:lnTo>
                  <a:lnTo>
                    <a:pt x="46" y="1066"/>
                  </a:lnTo>
                  <a:lnTo>
                    <a:pt x="48" y="1069"/>
                  </a:lnTo>
                  <a:lnTo>
                    <a:pt x="51" y="1074"/>
                  </a:lnTo>
                  <a:lnTo>
                    <a:pt x="61" y="1084"/>
                  </a:lnTo>
                  <a:lnTo>
                    <a:pt x="74" y="1091"/>
                  </a:lnTo>
                  <a:lnTo>
                    <a:pt x="89" y="1096"/>
                  </a:lnTo>
                  <a:lnTo>
                    <a:pt x="102" y="1102"/>
                  </a:lnTo>
                  <a:lnTo>
                    <a:pt x="107" y="1107"/>
                  </a:lnTo>
                  <a:lnTo>
                    <a:pt x="109" y="1109"/>
                  </a:lnTo>
                  <a:lnTo>
                    <a:pt x="114" y="1114"/>
                  </a:lnTo>
                  <a:lnTo>
                    <a:pt x="117" y="1114"/>
                  </a:lnTo>
                  <a:lnTo>
                    <a:pt x="122" y="1117"/>
                  </a:lnTo>
                  <a:lnTo>
                    <a:pt x="127" y="1119"/>
                  </a:lnTo>
                  <a:lnTo>
                    <a:pt x="132" y="1119"/>
                  </a:lnTo>
                  <a:lnTo>
                    <a:pt x="137" y="1122"/>
                  </a:lnTo>
                  <a:lnTo>
                    <a:pt x="153" y="1129"/>
                  </a:lnTo>
                  <a:lnTo>
                    <a:pt x="168" y="1137"/>
                  </a:lnTo>
                  <a:lnTo>
                    <a:pt x="183" y="1142"/>
                  </a:lnTo>
                  <a:lnTo>
                    <a:pt x="198" y="1147"/>
                  </a:lnTo>
                  <a:lnTo>
                    <a:pt x="214" y="1150"/>
                  </a:lnTo>
                  <a:lnTo>
                    <a:pt x="229" y="1152"/>
                  </a:lnTo>
                  <a:lnTo>
                    <a:pt x="247" y="1152"/>
                  </a:lnTo>
                  <a:lnTo>
                    <a:pt x="264" y="1152"/>
                  </a:lnTo>
                </a:path>
              </a:pathLst>
            </a:custGeom>
            <a:noFill/>
            <a:ln w="1460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66" name="Freeform 302">
              <a:extLst>
                <a:ext uri="{FF2B5EF4-FFF2-40B4-BE49-F238E27FC236}">
                  <a16:creationId xmlns:a16="http://schemas.microsoft.com/office/drawing/2014/main" id="{CC8E3AE6-388C-4E83-A0D0-277C4D4D9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7" y="7221"/>
              <a:ext cx="196" cy="687"/>
            </a:xfrm>
            <a:custGeom>
              <a:avLst/>
              <a:gdLst>
                <a:gd name="T0" fmla="*/ 3 w 196"/>
                <a:gd name="T1" fmla="*/ 0 h 687"/>
                <a:gd name="T2" fmla="*/ 0 w 196"/>
                <a:gd name="T3" fmla="*/ 2 h 687"/>
                <a:gd name="T4" fmla="*/ 0 w 196"/>
                <a:gd name="T5" fmla="*/ 7 h 687"/>
                <a:gd name="T6" fmla="*/ 0 w 196"/>
                <a:gd name="T7" fmla="*/ 12 h 687"/>
                <a:gd name="T8" fmla="*/ 0 w 196"/>
                <a:gd name="T9" fmla="*/ 17 h 687"/>
                <a:gd name="T10" fmla="*/ 0 w 196"/>
                <a:gd name="T11" fmla="*/ 20 h 687"/>
                <a:gd name="T12" fmla="*/ 3 w 196"/>
                <a:gd name="T13" fmla="*/ 22 h 687"/>
                <a:gd name="T14" fmla="*/ 5 w 196"/>
                <a:gd name="T15" fmla="*/ 27 h 687"/>
                <a:gd name="T16" fmla="*/ 8 w 196"/>
                <a:gd name="T17" fmla="*/ 33 h 687"/>
                <a:gd name="T18" fmla="*/ 10 w 196"/>
                <a:gd name="T19" fmla="*/ 38 h 687"/>
                <a:gd name="T20" fmla="*/ 15 w 196"/>
                <a:gd name="T21" fmla="*/ 81 h 687"/>
                <a:gd name="T22" fmla="*/ 18 w 196"/>
                <a:gd name="T23" fmla="*/ 123 h 687"/>
                <a:gd name="T24" fmla="*/ 20 w 196"/>
                <a:gd name="T25" fmla="*/ 166 h 687"/>
                <a:gd name="T26" fmla="*/ 20 w 196"/>
                <a:gd name="T27" fmla="*/ 209 h 687"/>
                <a:gd name="T28" fmla="*/ 18 w 196"/>
                <a:gd name="T29" fmla="*/ 250 h 687"/>
                <a:gd name="T30" fmla="*/ 15 w 196"/>
                <a:gd name="T31" fmla="*/ 293 h 687"/>
                <a:gd name="T32" fmla="*/ 13 w 196"/>
                <a:gd name="T33" fmla="*/ 336 h 687"/>
                <a:gd name="T34" fmla="*/ 10 w 196"/>
                <a:gd name="T35" fmla="*/ 379 h 687"/>
                <a:gd name="T36" fmla="*/ 10 w 196"/>
                <a:gd name="T37" fmla="*/ 409 h 687"/>
                <a:gd name="T38" fmla="*/ 10 w 196"/>
                <a:gd name="T39" fmla="*/ 437 h 687"/>
                <a:gd name="T40" fmla="*/ 13 w 196"/>
                <a:gd name="T41" fmla="*/ 464 h 687"/>
                <a:gd name="T42" fmla="*/ 13 w 196"/>
                <a:gd name="T43" fmla="*/ 495 h 687"/>
                <a:gd name="T44" fmla="*/ 15 w 196"/>
                <a:gd name="T45" fmla="*/ 523 h 687"/>
                <a:gd name="T46" fmla="*/ 20 w 196"/>
                <a:gd name="T47" fmla="*/ 550 h 687"/>
                <a:gd name="T48" fmla="*/ 23 w 196"/>
                <a:gd name="T49" fmla="*/ 578 h 687"/>
                <a:gd name="T50" fmla="*/ 28 w 196"/>
                <a:gd name="T51" fmla="*/ 606 h 687"/>
                <a:gd name="T52" fmla="*/ 31 w 196"/>
                <a:gd name="T53" fmla="*/ 611 h 687"/>
                <a:gd name="T54" fmla="*/ 31 w 196"/>
                <a:gd name="T55" fmla="*/ 616 h 687"/>
                <a:gd name="T56" fmla="*/ 33 w 196"/>
                <a:gd name="T57" fmla="*/ 629 h 687"/>
                <a:gd name="T58" fmla="*/ 36 w 196"/>
                <a:gd name="T59" fmla="*/ 634 h 687"/>
                <a:gd name="T60" fmla="*/ 36 w 196"/>
                <a:gd name="T61" fmla="*/ 639 h 687"/>
                <a:gd name="T62" fmla="*/ 38 w 196"/>
                <a:gd name="T63" fmla="*/ 644 h 687"/>
                <a:gd name="T64" fmla="*/ 41 w 196"/>
                <a:gd name="T65" fmla="*/ 646 h 687"/>
                <a:gd name="T66" fmla="*/ 43 w 196"/>
                <a:gd name="T67" fmla="*/ 649 h 687"/>
                <a:gd name="T68" fmla="*/ 46 w 196"/>
                <a:gd name="T69" fmla="*/ 649 h 687"/>
                <a:gd name="T70" fmla="*/ 51 w 196"/>
                <a:gd name="T71" fmla="*/ 649 h 687"/>
                <a:gd name="T72" fmla="*/ 53 w 196"/>
                <a:gd name="T73" fmla="*/ 651 h 687"/>
                <a:gd name="T74" fmla="*/ 64 w 196"/>
                <a:gd name="T75" fmla="*/ 656 h 687"/>
                <a:gd name="T76" fmla="*/ 71 w 196"/>
                <a:gd name="T77" fmla="*/ 661 h 687"/>
                <a:gd name="T78" fmla="*/ 89 w 196"/>
                <a:gd name="T79" fmla="*/ 669 h 687"/>
                <a:gd name="T80" fmla="*/ 104 w 196"/>
                <a:gd name="T81" fmla="*/ 674 h 687"/>
                <a:gd name="T82" fmla="*/ 120 w 196"/>
                <a:gd name="T83" fmla="*/ 679 h 687"/>
                <a:gd name="T84" fmla="*/ 135 w 196"/>
                <a:gd name="T85" fmla="*/ 682 h 687"/>
                <a:gd name="T86" fmla="*/ 142 w 196"/>
                <a:gd name="T87" fmla="*/ 684 h 687"/>
                <a:gd name="T88" fmla="*/ 153 w 196"/>
                <a:gd name="T89" fmla="*/ 684 h 687"/>
                <a:gd name="T90" fmla="*/ 163 w 196"/>
                <a:gd name="T91" fmla="*/ 684 h 687"/>
                <a:gd name="T92" fmla="*/ 173 w 196"/>
                <a:gd name="T93" fmla="*/ 687 h 687"/>
                <a:gd name="T94" fmla="*/ 183 w 196"/>
                <a:gd name="T95" fmla="*/ 687 h 687"/>
                <a:gd name="T96" fmla="*/ 196 w 196"/>
                <a:gd name="T97" fmla="*/ 687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6" h="687">
                  <a:moveTo>
                    <a:pt x="3" y="0"/>
                  </a:moveTo>
                  <a:lnTo>
                    <a:pt x="0" y="2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3" y="22"/>
                  </a:lnTo>
                  <a:lnTo>
                    <a:pt x="5" y="27"/>
                  </a:lnTo>
                  <a:lnTo>
                    <a:pt x="8" y="33"/>
                  </a:lnTo>
                  <a:lnTo>
                    <a:pt x="10" y="38"/>
                  </a:lnTo>
                  <a:lnTo>
                    <a:pt x="15" y="81"/>
                  </a:lnTo>
                  <a:lnTo>
                    <a:pt x="18" y="123"/>
                  </a:lnTo>
                  <a:lnTo>
                    <a:pt x="20" y="166"/>
                  </a:lnTo>
                  <a:lnTo>
                    <a:pt x="20" y="209"/>
                  </a:lnTo>
                  <a:lnTo>
                    <a:pt x="18" y="250"/>
                  </a:lnTo>
                  <a:lnTo>
                    <a:pt x="15" y="293"/>
                  </a:lnTo>
                  <a:lnTo>
                    <a:pt x="13" y="336"/>
                  </a:lnTo>
                  <a:lnTo>
                    <a:pt x="10" y="379"/>
                  </a:lnTo>
                  <a:lnTo>
                    <a:pt x="10" y="409"/>
                  </a:lnTo>
                  <a:lnTo>
                    <a:pt x="10" y="437"/>
                  </a:lnTo>
                  <a:lnTo>
                    <a:pt x="13" y="464"/>
                  </a:lnTo>
                  <a:lnTo>
                    <a:pt x="13" y="495"/>
                  </a:lnTo>
                  <a:lnTo>
                    <a:pt x="15" y="523"/>
                  </a:lnTo>
                  <a:lnTo>
                    <a:pt x="20" y="550"/>
                  </a:lnTo>
                  <a:lnTo>
                    <a:pt x="23" y="578"/>
                  </a:lnTo>
                  <a:lnTo>
                    <a:pt x="28" y="606"/>
                  </a:lnTo>
                  <a:lnTo>
                    <a:pt x="31" y="611"/>
                  </a:lnTo>
                  <a:lnTo>
                    <a:pt x="31" y="616"/>
                  </a:lnTo>
                  <a:lnTo>
                    <a:pt x="33" y="629"/>
                  </a:lnTo>
                  <a:lnTo>
                    <a:pt x="36" y="634"/>
                  </a:lnTo>
                  <a:lnTo>
                    <a:pt x="36" y="639"/>
                  </a:lnTo>
                  <a:lnTo>
                    <a:pt x="38" y="644"/>
                  </a:lnTo>
                  <a:lnTo>
                    <a:pt x="41" y="646"/>
                  </a:lnTo>
                  <a:lnTo>
                    <a:pt x="43" y="649"/>
                  </a:lnTo>
                  <a:lnTo>
                    <a:pt x="46" y="649"/>
                  </a:lnTo>
                  <a:lnTo>
                    <a:pt x="51" y="649"/>
                  </a:lnTo>
                  <a:lnTo>
                    <a:pt x="53" y="651"/>
                  </a:lnTo>
                  <a:lnTo>
                    <a:pt x="64" y="656"/>
                  </a:lnTo>
                  <a:lnTo>
                    <a:pt x="71" y="661"/>
                  </a:lnTo>
                  <a:lnTo>
                    <a:pt x="89" y="669"/>
                  </a:lnTo>
                  <a:lnTo>
                    <a:pt x="104" y="674"/>
                  </a:lnTo>
                  <a:lnTo>
                    <a:pt x="120" y="679"/>
                  </a:lnTo>
                  <a:lnTo>
                    <a:pt x="135" y="682"/>
                  </a:lnTo>
                  <a:lnTo>
                    <a:pt x="142" y="684"/>
                  </a:lnTo>
                  <a:lnTo>
                    <a:pt x="153" y="684"/>
                  </a:lnTo>
                  <a:lnTo>
                    <a:pt x="163" y="684"/>
                  </a:lnTo>
                  <a:lnTo>
                    <a:pt x="173" y="687"/>
                  </a:lnTo>
                  <a:lnTo>
                    <a:pt x="183" y="687"/>
                  </a:lnTo>
                  <a:lnTo>
                    <a:pt x="196" y="687"/>
                  </a:lnTo>
                </a:path>
              </a:pathLst>
            </a:custGeom>
            <a:noFill/>
            <a:ln w="1460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67" name="Freeform 303">
              <a:extLst>
                <a:ext uri="{FF2B5EF4-FFF2-40B4-BE49-F238E27FC236}">
                  <a16:creationId xmlns:a16="http://schemas.microsoft.com/office/drawing/2014/main" id="{00A9E026-C863-4E47-BD65-E01B65C6E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0" y="7213"/>
              <a:ext cx="140" cy="273"/>
            </a:xfrm>
            <a:custGeom>
              <a:avLst/>
              <a:gdLst>
                <a:gd name="T0" fmla="*/ 0 w 140"/>
                <a:gd name="T1" fmla="*/ 0 h 273"/>
                <a:gd name="T2" fmla="*/ 3 w 140"/>
                <a:gd name="T3" fmla="*/ 5 h 273"/>
                <a:gd name="T4" fmla="*/ 3 w 140"/>
                <a:gd name="T5" fmla="*/ 10 h 273"/>
                <a:gd name="T6" fmla="*/ 6 w 140"/>
                <a:gd name="T7" fmla="*/ 13 h 273"/>
                <a:gd name="T8" fmla="*/ 6 w 140"/>
                <a:gd name="T9" fmla="*/ 15 h 273"/>
                <a:gd name="T10" fmla="*/ 6 w 140"/>
                <a:gd name="T11" fmla="*/ 13 h 273"/>
                <a:gd name="T12" fmla="*/ 6 w 140"/>
                <a:gd name="T13" fmla="*/ 13 h 273"/>
                <a:gd name="T14" fmla="*/ 3 w 140"/>
                <a:gd name="T15" fmla="*/ 10 h 273"/>
                <a:gd name="T16" fmla="*/ 3 w 140"/>
                <a:gd name="T17" fmla="*/ 8 h 273"/>
                <a:gd name="T18" fmla="*/ 3 w 140"/>
                <a:gd name="T19" fmla="*/ 5 h 273"/>
                <a:gd name="T20" fmla="*/ 3 w 140"/>
                <a:gd name="T21" fmla="*/ 5 h 273"/>
                <a:gd name="T22" fmla="*/ 6 w 140"/>
                <a:gd name="T23" fmla="*/ 5 h 273"/>
                <a:gd name="T24" fmla="*/ 6 w 140"/>
                <a:gd name="T25" fmla="*/ 8 h 273"/>
                <a:gd name="T26" fmla="*/ 8 w 140"/>
                <a:gd name="T27" fmla="*/ 10 h 273"/>
                <a:gd name="T28" fmla="*/ 11 w 140"/>
                <a:gd name="T29" fmla="*/ 15 h 273"/>
                <a:gd name="T30" fmla="*/ 13 w 140"/>
                <a:gd name="T31" fmla="*/ 18 h 273"/>
                <a:gd name="T32" fmla="*/ 16 w 140"/>
                <a:gd name="T33" fmla="*/ 23 h 273"/>
                <a:gd name="T34" fmla="*/ 21 w 140"/>
                <a:gd name="T35" fmla="*/ 33 h 273"/>
                <a:gd name="T36" fmla="*/ 23 w 140"/>
                <a:gd name="T37" fmla="*/ 41 h 273"/>
                <a:gd name="T38" fmla="*/ 26 w 140"/>
                <a:gd name="T39" fmla="*/ 51 h 273"/>
                <a:gd name="T40" fmla="*/ 28 w 140"/>
                <a:gd name="T41" fmla="*/ 61 h 273"/>
                <a:gd name="T42" fmla="*/ 33 w 140"/>
                <a:gd name="T43" fmla="*/ 81 h 273"/>
                <a:gd name="T44" fmla="*/ 36 w 140"/>
                <a:gd name="T45" fmla="*/ 89 h 273"/>
                <a:gd name="T46" fmla="*/ 39 w 140"/>
                <a:gd name="T47" fmla="*/ 99 h 273"/>
                <a:gd name="T48" fmla="*/ 41 w 140"/>
                <a:gd name="T49" fmla="*/ 104 h 273"/>
                <a:gd name="T50" fmla="*/ 41 w 140"/>
                <a:gd name="T51" fmla="*/ 114 h 273"/>
                <a:gd name="T52" fmla="*/ 41 w 140"/>
                <a:gd name="T53" fmla="*/ 121 h 273"/>
                <a:gd name="T54" fmla="*/ 41 w 140"/>
                <a:gd name="T55" fmla="*/ 131 h 273"/>
                <a:gd name="T56" fmla="*/ 44 w 140"/>
                <a:gd name="T57" fmla="*/ 149 h 273"/>
                <a:gd name="T58" fmla="*/ 46 w 140"/>
                <a:gd name="T59" fmla="*/ 172 h 273"/>
                <a:gd name="T60" fmla="*/ 49 w 140"/>
                <a:gd name="T61" fmla="*/ 192 h 273"/>
                <a:gd name="T62" fmla="*/ 51 w 140"/>
                <a:gd name="T63" fmla="*/ 200 h 273"/>
                <a:gd name="T64" fmla="*/ 56 w 140"/>
                <a:gd name="T65" fmla="*/ 210 h 273"/>
                <a:gd name="T66" fmla="*/ 59 w 140"/>
                <a:gd name="T67" fmla="*/ 217 h 273"/>
                <a:gd name="T68" fmla="*/ 64 w 140"/>
                <a:gd name="T69" fmla="*/ 225 h 273"/>
                <a:gd name="T70" fmla="*/ 69 w 140"/>
                <a:gd name="T71" fmla="*/ 230 h 273"/>
                <a:gd name="T72" fmla="*/ 77 w 140"/>
                <a:gd name="T73" fmla="*/ 235 h 273"/>
                <a:gd name="T74" fmla="*/ 82 w 140"/>
                <a:gd name="T75" fmla="*/ 245 h 273"/>
                <a:gd name="T76" fmla="*/ 87 w 140"/>
                <a:gd name="T77" fmla="*/ 250 h 273"/>
                <a:gd name="T78" fmla="*/ 94 w 140"/>
                <a:gd name="T79" fmla="*/ 258 h 273"/>
                <a:gd name="T80" fmla="*/ 102 w 140"/>
                <a:gd name="T81" fmla="*/ 263 h 273"/>
                <a:gd name="T82" fmla="*/ 110 w 140"/>
                <a:gd name="T83" fmla="*/ 265 h 273"/>
                <a:gd name="T84" fmla="*/ 120 w 140"/>
                <a:gd name="T85" fmla="*/ 270 h 273"/>
                <a:gd name="T86" fmla="*/ 130 w 140"/>
                <a:gd name="T87" fmla="*/ 270 h 273"/>
                <a:gd name="T88" fmla="*/ 140 w 140"/>
                <a:gd name="T89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0" h="273">
                  <a:moveTo>
                    <a:pt x="0" y="0"/>
                  </a:moveTo>
                  <a:lnTo>
                    <a:pt x="3" y="5"/>
                  </a:lnTo>
                  <a:lnTo>
                    <a:pt x="3" y="10"/>
                  </a:lnTo>
                  <a:lnTo>
                    <a:pt x="6" y="13"/>
                  </a:lnTo>
                  <a:lnTo>
                    <a:pt x="6" y="15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3" y="10"/>
                  </a:lnTo>
                  <a:lnTo>
                    <a:pt x="3" y="8"/>
                  </a:lnTo>
                  <a:lnTo>
                    <a:pt x="3" y="5"/>
                  </a:lnTo>
                  <a:lnTo>
                    <a:pt x="3" y="5"/>
                  </a:lnTo>
                  <a:lnTo>
                    <a:pt x="6" y="5"/>
                  </a:lnTo>
                  <a:lnTo>
                    <a:pt x="6" y="8"/>
                  </a:lnTo>
                  <a:lnTo>
                    <a:pt x="8" y="10"/>
                  </a:lnTo>
                  <a:lnTo>
                    <a:pt x="11" y="15"/>
                  </a:lnTo>
                  <a:lnTo>
                    <a:pt x="13" y="18"/>
                  </a:lnTo>
                  <a:lnTo>
                    <a:pt x="16" y="23"/>
                  </a:lnTo>
                  <a:lnTo>
                    <a:pt x="21" y="33"/>
                  </a:lnTo>
                  <a:lnTo>
                    <a:pt x="23" y="41"/>
                  </a:lnTo>
                  <a:lnTo>
                    <a:pt x="26" y="51"/>
                  </a:lnTo>
                  <a:lnTo>
                    <a:pt x="28" y="61"/>
                  </a:lnTo>
                  <a:lnTo>
                    <a:pt x="33" y="81"/>
                  </a:lnTo>
                  <a:lnTo>
                    <a:pt x="36" y="89"/>
                  </a:lnTo>
                  <a:lnTo>
                    <a:pt x="39" y="99"/>
                  </a:lnTo>
                  <a:lnTo>
                    <a:pt x="41" y="104"/>
                  </a:lnTo>
                  <a:lnTo>
                    <a:pt x="41" y="114"/>
                  </a:lnTo>
                  <a:lnTo>
                    <a:pt x="41" y="121"/>
                  </a:lnTo>
                  <a:lnTo>
                    <a:pt x="41" y="131"/>
                  </a:lnTo>
                  <a:lnTo>
                    <a:pt x="44" y="149"/>
                  </a:lnTo>
                  <a:lnTo>
                    <a:pt x="46" y="172"/>
                  </a:lnTo>
                  <a:lnTo>
                    <a:pt x="49" y="192"/>
                  </a:lnTo>
                  <a:lnTo>
                    <a:pt x="51" y="200"/>
                  </a:lnTo>
                  <a:lnTo>
                    <a:pt x="56" y="210"/>
                  </a:lnTo>
                  <a:lnTo>
                    <a:pt x="59" y="217"/>
                  </a:lnTo>
                  <a:lnTo>
                    <a:pt x="64" y="225"/>
                  </a:lnTo>
                  <a:lnTo>
                    <a:pt x="69" y="230"/>
                  </a:lnTo>
                  <a:lnTo>
                    <a:pt x="77" y="235"/>
                  </a:lnTo>
                  <a:lnTo>
                    <a:pt x="82" y="245"/>
                  </a:lnTo>
                  <a:lnTo>
                    <a:pt x="87" y="250"/>
                  </a:lnTo>
                  <a:lnTo>
                    <a:pt x="94" y="258"/>
                  </a:lnTo>
                  <a:lnTo>
                    <a:pt x="102" y="263"/>
                  </a:lnTo>
                  <a:lnTo>
                    <a:pt x="110" y="265"/>
                  </a:lnTo>
                  <a:lnTo>
                    <a:pt x="120" y="270"/>
                  </a:lnTo>
                  <a:lnTo>
                    <a:pt x="130" y="270"/>
                  </a:lnTo>
                  <a:lnTo>
                    <a:pt x="140" y="273"/>
                  </a:lnTo>
                </a:path>
              </a:pathLst>
            </a:custGeom>
            <a:noFill/>
            <a:ln w="1460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68" name="Freeform 304">
              <a:extLst>
                <a:ext uri="{FF2B5EF4-FFF2-40B4-BE49-F238E27FC236}">
                  <a16:creationId xmlns:a16="http://schemas.microsoft.com/office/drawing/2014/main" id="{899326E1-77A6-47C4-A6FE-A99E96FA2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3" y="7397"/>
              <a:ext cx="1143" cy="223"/>
            </a:xfrm>
            <a:custGeom>
              <a:avLst/>
              <a:gdLst>
                <a:gd name="T0" fmla="*/ 1143 w 1143"/>
                <a:gd name="T1" fmla="*/ 102 h 223"/>
                <a:gd name="T2" fmla="*/ 1138 w 1143"/>
                <a:gd name="T3" fmla="*/ 79 h 223"/>
                <a:gd name="T4" fmla="*/ 1131 w 1143"/>
                <a:gd name="T5" fmla="*/ 59 h 223"/>
                <a:gd name="T6" fmla="*/ 1118 w 1143"/>
                <a:gd name="T7" fmla="*/ 41 h 223"/>
                <a:gd name="T8" fmla="*/ 1103 w 1143"/>
                <a:gd name="T9" fmla="*/ 26 h 223"/>
                <a:gd name="T10" fmla="*/ 1085 w 1143"/>
                <a:gd name="T11" fmla="*/ 16 h 223"/>
                <a:gd name="T12" fmla="*/ 1065 w 1143"/>
                <a:gd name="T13" fmla="*/ 6 h 223"/>
                <a:gd name="T14" fmla="*/ 1044 w 1143"/>
                <a:gd name="T15" fmla="*/ 0 h 223"/>
                <a:gd name="T16" fmla="*/ 112 w 1143"/>
                <a:gd name="T17" fmla="*/ 0 h 223"/>
                <a:gd name="T18" fmla="*/ 89 w 1143"/>
                <a:gd name="T19" fmla="*/ 3 h 223"/>
                <a:gd name="T20" fmla="*/ 69 w 1143"/>
                <a:gd name="T21" fmla="*/ 11 h 223"/>
                <a:gd name="T22" fmla="*/ 49 w 1143"/>
                <a:gd name="T23" fmla="*/ 21 h 223"/>
                <a:gd name="T24" fmla="*/ 33 w 1143"/>
                <a:gd name="T25" fmla="*/ 33 h 223"/>
                <a:gd name="T26" fmla="*/ 21 w 1143"/>
                <a:gd name="T27" fmla="*/ 51 h 223"/>
                <a:gd name="T28" fmla="*/ 10 w 1143"/>
                <a:gd name="T29" fmla="*/ 69 h 223"/>
                <a:gd name="T30" fmla="*/ 3 w 1143"/>
                <a:gd name="T31" fmla="*/ 89 h 223"/>
                <a:gd name="T32" fmla="*/ 0 w 1143"/>
                <a:gd name="T33" fmla="*/ 112 h 223"/>
                <a:gd name="T34" fmla="*/ 3 w 1143"/>
                <a:gd name="T35" fmla="*/ 134 h 223"/>
                <a:gd name="T36" fmla="*/ 10 w 1143"/>
                <a:gd name="T37" fmla="*/ 155 h 223"/>
                <a:gd name="T38" fmla="*/ 21 w 1143"/>
                <a:gd name="T39" fmla="*/ 172 h 223"/>
                <a:gd name="T40" fmla="*/ 33 w 1143"/>
                <a:gd name="T41" fmla="*/ 190 h 223"/>
                <a:gd name="T42" fmla="*/ 49 w 1143"/>
                <a:gd name="T43" fmla="*/ 203 h 223"/>
                <a:gd name="T44" fmla="*/ 69 w 1143"/>
                <a:gd name="T45" fmla="*/ 213 h 223"/>
                <a:gd name="T46" fmla="*/ 89 w 1143"/>
                <a:gd name="T47" fmla="*/ 220 h 223"/>
                <a:gd name="T48" fmla="*/ 112 w 1143"/>
                <a:gd name="T49" fmla="*/ 223 h 223"/>
                <a:gd name="T50" fmla="*/ 1044 w 1143"/>
                <a:gd name="T51" fmla="*/ 223 h 223"/>
                <a:gd name="T52" fmla="*/ 1065 w 1143"/>
                <a:gd name="T53" fmla="*/ 218 h 223"/>
                <a:gd name="T54" fmla="*/ 1085 w 1143"/>
                <a:gd name="T55" fmla="*/ 208 h 223"/>
                <a:gd name="T56" fmla="*/ 1103 w 1143"/>
                <a:gd name="T57" fmla="*/ 198 h 223"/>
                <a:gd name="T58" fmla="*/ 1118 w 1143"/>
                <a:gd name="T59" fmla="*/ 182 h 223"/>
                <a:gd name="T60" fmla="*/ 1131 w 1143"/>
                <a:gd name="T61" fmla="*/ 165 h 223"/>
                <a:gd name="T62" fmla="*/ 1138 w 1143"/>
                <a:gd name="T63" fmla="*/ 144 h 223"/>
                <a:gd name="T64" fmla="*/ 1143 w 1143"/>
                <a:gd name="T65" fmla="*/ 122 h 223"/>
                <a:gd name="T66" fmla="*/ 1143 w 1143"/>
                <a:gd name="T67" fmla="*/ 11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3" h="223">
                  <a:moveTo>
                    <a:pt x="1143" y="112"/>
                  </a:moveTo>
                  <a:lnTo>
                    <a:pt x="1143" y="102"/>
                  </a:lnTo>
                  <a:lnTo>
                    <a:pt x="1141" y="89"/>
                  </a:lnTo>
                  <a:lnTo>
                    <a:pt x="1138" y="79"/>
                  </a:lnTo>
                  <a:lnTo>
                    <a:pt x="1136" y="69"/>
                  </a:lnTo>
                  <a:lnTo>
                    <a:pt x="1131" y="59"/>
                  </a:lnTo>
                  <a:lnTo>
                    <a:pt x="1126" y="51"/>
                  </a:lnTo>
                  <a:lnTo>
                    <a:pt x="1118" y="41"/>
                  </a:lnTo>
                  <a:lnTo>
                    <a:pt x="1110" y="33"/>
                  </a:lnTo>
                  <a:lnTo>
                    <a:pt x="1103" y="26"/>
                  </a:lnTo>
                  <a:lnTo>
                    <a:pt x="1095" y="21"/>
                  </a:lnTo>
                  <a:lnTo>
                    <a:pt x="1085" y="16"/>
                  </a:lnTo>
                  <a:lnTo>
                    <a:pt x="1075" y="11"/>
                  </a:lnTo>
                  <a:lnTo>
                    <a:pt x="1065" y="6"/>
                  </a:lnTo>
                  <a:lnTo>
                    <a:pt x="1055" y="3"/>
                  </a:lnTo>
                  <a:lnTo>
                    <a:pt x="1044" y="0"/>
                  </a:lnTo>
                  <a:lnTo>
                    <a:pt x="1032" y="0"/>
                  </a:lnTo>
                  <a:lnTo>
                    <a:pt x="112" y="0"/>
                  </a:lnTo>
                  <a:lnTo>
                    <a:pt x="99" y="0"/>
                  </a:lnTo>
                  <a:lnTo>
                    <a:pt x="89" y="3"/>
                  </a:lnTo>
                  <a:lnTo>
                    <a:pt x="79" y="6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9" y="21"/>
                  </a:lnTo>
                  <a:lnTo>
                    <a:pt x="41" y="26"/>
                  </a:lnTo>
                  <a:lnTo>
                    <a:pt x="33" y="33"/>
                  </a:lnTo>
                  <a:lnTo>
                    <a:pt x="26" y="41"/>
                  </a:lnTo>
                  <a:lnTo>
                    <a:pt x="21" y="51"/>
                  </a:lnTo>
                  <a:lnTo>
                    <a:pt x="13" y="59"/>
                  </a:lnTo>
                  <a:lnTo>
                    <a:pt x="10" y="69"/>
                  </a:lnTo>
                  <a:lnTo>
                    <a:pt x="5" y="79"/>
                  </a:lnTo>
                  <a:lnTo>
                    <a:pt x="3" y="89"/>
                  </a:lnTo>
                  <a:lnTo>
                    <a:pt x="0" y="102"/>
                  </a:lnTo>
                  <a:lnTo>
                    <a:pt x="0" y="112"/>
                  </a:lnTo>
                  <a:lnTo>
                    <a:pt x="0" y="122"/>
                  </a:lnTo>
                  <a:lnTo>
                    <a:pt x="3" y="134"/>
                  </a:lnTo>
                  <a:lnTo>
                    <a:pt x="5" y="144"/>
                  </a:lnTo>
                  <a:lnTo>
                    <a:pt x="10" y="155"/>
                  </a:lnTo>
                  <a:lnTo>
                    <a:pt x="13" y="165"/>
                  </a:lnTo>
                  <a:lnTo>
                    <a:pt x="21" y="172"/>
                  </a:lnTo>
                  <a:lnTo>
                    <a:pt x="26" y="182"/>
                  </a:lnTo>
                  <a:lnTo>
                    <a:pt x="33" y="190"/>
                  </a:lnTo>
                  <a:lnTo>
                    <a:pt x="41" y="198"/>
                  </a:lnTo>
                  <a:lnTo>
                    <a:pt x="49" y="203"/>
                  </a:lnTo>
                  <a:lnTo>
                    <a:pt x="59" y="208"/>
                  </a:lnTo>
                  <a:lnTo>
                    <a:pt x="69" y="213"/>
                  </a:lnTo>
                  <a:lnTo>
                    <a:pt x="79" y="218"/>
                  </a:lnTo>
                  <a:lnTo>
                    <a:pt x="89" y="220"/>
                  </a:lnTo>
                  <a:lnTo>
                    <a:pt x="99" y="223"/>
                  </a:lnTo>
                  <a:lnTo>
                    <a:pt x="112" y="223"/>
                  </a:lnTo>
                  <a:lnTo>
                    <a:pt x="1032" y="223"/>
                  </a:lnTo>
                  <a:lnTo>
                    <a:pt x="1044" y="223"/>
                  </a:lnTo>
                  <a:lnTo>
                    <a:pt x="1055" y="220"/>
                  </a:lnTo>
                  <a:lnTo>
                    <a:pt x="1065" y="218"/>
                  </a:lnTo>
                  <a:lnTo>
                    <a:pt x="1075" y="213"/>
                  </a:lnTo>
                  <a:lnTo>
                    <a:pt x="1085" y="208"/>
                  </a:lnTo>
                  <a:lnTo>
                    <a:pt x="1095" y="203"/>
                  </a:lnTo>
                  <a:lnTo>
                    <a:pt x="1103" y="198"/>
                  </a:lnTo>
                  <a:lnTo>
                    <a:pt x="1110" y="190"/>
                  </a:lnTo>
                  <a:lnTo>
                    <a:pt x="1118" y="182"/>
                  </a:lnTo>
                  <a:lnTo>
                    <a:pt x="1126" y="172"/>
                  </a:lnTo>
                  <a:lnTo>
                    <a:pt x="1131" y="165"/>
                  </a:lnTo>
                  <a:lnTo>
                    <a:pt x="1136" y="155"/>
                  </a:lnTo>
                  <a:lnTo>
                    <a:pt x="1138" y="144"/>
                  </a:lnTo>
                  <a:lnTo>
                    <a:pt x="1141" y="134"/>
                  </a:lnTo>
                  <a:lnTo>
                    <a:pt x="1143" y="122"/>
                  </a:lnTo>
                  <a:lnTo>
                    <a:pt x="1143" y="112"/>
                  </a:lnTo>
                  <a:lnTo>
                    <a:pt x="1143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69" name="Freeform 305">
              <a:extLst>
                <a:ext uri="{FF2B5EF4-FFF2-40B4-BE49-F238E27FC236}">
                  <a16:creationId xmlns:a16="http://schemas.microsoft.com/office/drawing/2014/main" id="{5AA31058-F6AE-4606-B1C6-D31A75A65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3" y="7397"/>
              <a:ext cx="1143" cy="223"/>
            </a:xfrm>
            <a:custGeom>
              <a:avLst/>
              <a:gdLst>
                <a:gd name="T0" fmla="*/ 1143 w 1143"/>
                <a:gd name="T1" fmla="*/ 102 h 223"/>
                <a:gd name="T2" fmla="*/ 1138 w 1143"/>
                <a:gd name="T3" fmla="*/ 79 h 223"/>
                <a:gd name="T4" fmla="*/ 1131 w 1143"/>
                <a:gd name="T5" fmla="*/ 59 h 223"/>
                <a:gd name="T6" fmla="*/ 1118 w 1143"/>
                <a:gd name="T7" fmla="*/ 41 h 223"/>
                <a:gd name="T8" fmla="*/ 1103 w 1143"/>
                <a:gd name="T9" fmla="*/ 26 h 223"/>
                <a:gd name="T10" fmla="*/ 1085 w 1143"/>
                <a:gd name="T11" fmla="*/ 16 h 223"/>
                <a:gd name="T12" fmla="*/ 1065 w 1143"/>
                <a:gd name="T13" fmla="*/ 6 h 223"/>
                <a:gd name="T14" fmla="*/ 1044 w 1143"/>
                <a:gd name="T15" fmla="*/ 0 h 223"/>
                <a:gd name="T16" fmla="*/ 112 w 1143"/>
                <a:gd name="T17" fmla="*/ 0 h 223"/>
                <a:gd name="T18" fmla="*/ 89 w 1143"/>
                <a:gd name="T19" fmla="*/ 3 h 223"/>
                <a:gd name="T20" fmla="*/ 69 w 1143"/>
                <a:gd name="T21" fmla="*/ 11 h 223"/>
                <a:gd name="T22" fmla="*/ 49 w 1143"/>
                <a:gd name="T23" fmla="*/ 21 h 223"/>
                <a:gd name="T24" fmla="*/ 33 w 1143"/>
                <a:gd name="T25" fmla="*/ 33 h 223"/>
                <a:gd name="T26" fmla="*/ 21 w 1143"/>
                <a:gd name="T27" fmla="*/ 51 h 223"/>
                <a:gd name="T28" fmla="*/ 10 w 1143"/>
                <a:gd name="T29" fmla="*/ 69 h 223"/>
                <a:gd name="T30" fmla="*/ 3 w 1143"/>
                <a:gd name="T31" fmla="*/ 89 h 223"/>
                <a:gd name="T32" fmla="*/ 0 w 1143"/>
                <a:gd name="T33" fmla="*/ 112 h 223"/>
                <a:gd name="T34" fmla="*/ 3 w 1143"/>
                <a:gd name="T35" fmla="*/ 134 h 223"/>
                <a:gd name="T36" fmla="*/ 10 w 1143"/>
                <a:gd name="T37" fmla="*/ 155 h 223"/>
                <a:gd name="T38" fmla="*/ 21 w 1143"/>
                <a:gd name="T39" fmla="*/ 172 h 223"/>
                <a:gd name="T40" fmla="*/ 33 w 1143"/>
                <a:gd name="T41" fmla="*/ 190 h 223"/>
                <a:gd name="T42" fmla="*/ 49 w 1143"/>
                <a:gd name="T43" fmla="*/ 203 h 223"/>
                <a:gd name="T44" fmla="*/ 69 w 1143"/>
                <a:gd name="T45" fmla="*/ 213 h 223"/>
                <a:gd name="T46" fmla="*/ 89 w 1143"/>
                <a:gd name="T47" fmla="*/ 220 h 223"/>
                <a:gd name="T48" fmla="*/ 112 w 1143"/>
                <a:gd name="T49" fmla="*/ 223 h 223"/>
                <a:gd name="T50" fmla="*/ 1044 w 1143"/>
                <a:gd name="T51" fmla="*/ 223 h 223"/>
                <a:gd name="T52" fmla="*/ 1065 w 1143"/>
                <a:gd name="T53" fmla="*/ 218 h 223"/>
                <a:gd name="T54" fmla="*/ 1085 w 1143"/>
                <a:gd name="T55" fmla="*/ 208 h 223"/>
                <a:gd name="T56" fmla="*/ 1103 w 1143"/>
                <a:gd name="T57" fmla="*/ 198 h 223"/>
                <a:gd name="T58" fmla="*/ 1118 w 1143"/>
                <a:gd name="T59" fmla="*/ 182 h 223"/>
                <a:gd name="T60" fmla="*/ 1131 w 1143"/>
                <a:gd name="T61" fmla="*/ 165 h 223"/>
                <a:gd name="T62" fmla="*/ 1138 w 1143"/>
                <a:gd name="T63" fmla="*/ 144 h 223"/>
                <a:gd name="T64" fmla="*/ 1143 w 1143"/>
                <a:gd name="T65" fmla="*/ 122 h 223"/>
                <a:gd name="T66" fmla="*/ 1143 w 1143"/>
                <a:gd name="T67" fmla="*/ 11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3" h="223">
                  <a:moveTo>
                    <a:pt x="1143" y="112"/>
                  </a:moveTo>
                  <a:lnTo>
                    <a:pt x="1143" y="102"/>
                  </a:lnTo>
                  <a:lnTo>
                    <a:pt x="1141" y="89"/>
                  </a:lnTo>
                  <a:lnTo>
                    <a:pt x="1138" y="79"/>
                  </a:lnTo>
                  <a:lnTo>
                    <a:pt x="1136" y="69"/>
                  </a:lnTo>
                  <a:lnTo>
                    <a:pt x="1131" y="59"/>
                  </a:lnTo>
                  <a:lnTo>
                    <a:pt x="1126" y="51"/>
                  </a:lnTo>
                  <a:lnTo>
                    <a:pt x="1118" y="41"/>
                  </a:lnTo>
                  <a:lnTo>
                    <a:pt x="1110" y="33"/>
                  </a:lnTo>
                  <a:lnTo>
                    <a:pt x="1103" y="26"/>
                  </a:lnTo>
                  <a:lnTo>
                    <a:pt x="1095" y="21"/>
                  </a:lnTo>
                  <a:lnTo>
                    <a:pt x="1085" y="16"/>
                  </a:lnTo>
                  <a:lnTo>
                    <a:pt x="1075" y="11"/>
                  </a:lnTo>
                  <a:lnTo>
                    <a:pt x="1065" y="6"/>
                  </a:lnTo>
                  <a:lnTo>
                    <a:pt x="1055" y="3"/>
                  </a:lnTo>
                  <a:lnTo>
                    <a:pt x="1044" y="0"/>
                  </a:lnTo>
                  <a:lnTo>
                    <a:pt x="1032" y="0"/>
                  </a:lnTo>
                  <a:lnTo>
                    <a:pt x="112" y="0"/>
                  </a:lnTo>
                  <a:lnTo>
                    <a:pt x="99" y="0"/>
                  </a:lnTo>
                  <a:lnTo>
                    <a:pt x="89" y="3"/>
                  </a:lnTo>
                  <a:lnTo>
                    <a:pt x="79" y="6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9" y="21"/>
                  </a:lnTo>
                  <a:lnTo>
                    <a:pt x="41" y="26"/>
                  </a:lnTo>
                  <a:lnTo>
                    <a:pt x="33" y="33"/>
                  </a:lnTo>
                  <a:lnTo>
                    <a:pt x="26" y="41"/>
                  </a:lnTo>
                  <a:lnTo>
                    <a:pt x="21" y="51"/>
                  </a:lnTo>
                  <a:lnTo>
                    <a:pt x="13" y="59"/>
                  </a:lnTo>
                  <a:lnTo>
                    <a:pt x="10" y="69"/>
                  </a:lnTo>
                  <a:lnTo>
                    <a:pt x="5" y="79"/>
                  </a:lnTo>
                  <a:lnTo>
                    <a:pt x="3" y="89"/>
                  </a:lnTo>
                  <a:lnTo>
                    <a:pt x="0" y="102"/>
                  </a:lnTo>
                  <a:lnTo>
                    <a:pt x="0" y="112"/>
                  </a:lnTo>
                  <a:lnTo>
                    <a:pt x="0" y="122"/>
                  </a:lnTo>
                  <a:lnTo>
                    <a:pt x="3" y="134"/>
                  </a:lnTo>
                  <a:lnTo>
                    <a:pt x="5" y="144"/>
                  </a:lnTo>
                  <a:lnTo>
                    <a:pt x="10" y="155"/>
                  </a:lnTo>
                  <a:lnTo>
                    <a:pt x="13" y="165"/>
                  </a:lnTo>
                  <a:lnTo>
                    <a:pt x="21" y="172"/>
                  </a:lnTo>
                  <a:lnTo>
                    <a:pt x="26" y="182"/>
                  </a:lnTo>
                  <a:lnTo>
                    <a:pt x="33" y="190"/>
                  </a:lnTo>
                  <a:lnTo>
                    <a:pt x="41" y="198"/>
                  </a:lnTo>
                  <a:lnTo>
                    <a:pt x="49" y="203"/>
                  </a:lnTo>
                  <a:lnTo>
                    <a:pt x="59" y="208"/>
                  </a:lnTo>
                  <a:lnTo>
                    <a:pt x="69" y="213"/>
                  </a:lnTo>
                  <a:lnTo>
                    <a:pt x="79" y="218"/>
                  </a:lnTo>
                  <a:lnTo>
                    <a:pt x="89" y="220"/>
                  </a:lnTo>
                  <a:lnTo>
                    <a:pt x="99" y="223"/>
                  </a:lnTo>
                  <a:lnTo>
                    <a:pt x="112" y="223"/>
                  </a:lnTo>
                  <a:lnTo>
                    <a:pt x="1032" y="223"/>
                  </a:lnTo>
                  <a:lnTo>
                    <a:pt x="1044" y="223"/>
                  </a:lnTo>
                  <a:lnTo>
                    <a:pt x="1055" y="220"/>
                  </a:lnTo>
                  <a:lnTo>
                    <a:pt x="1065" y="218"/>
                  </a:lnTo>
                  <a:lnTo>
                    <a:pt x="1075" y="213"/>
                  </a:lnTo>
                  <a:lnTo>
                    <a:pt x="1085" y="208"/>
                  </a:lnTo>
                  <a:lnTo>
                    <a:pt x="1095" y="203"/>
                  </a:lnTo>
                  <a:lnTo>
                    <a:pt x="1103" y="198"/>
                  </a:lnTo>
                  <a:lnTo>
                    <a:pt x="1110" y="190"/>
                  </a:lnTo>
                  <a:lnTo>
                    <a:pt x="1118" y="182"/>
                  </a:lnTo>
                  <a:lnTo>
                    <a:pt x="1126" y="172"/>
                  </a:lnTo>
                  <a:lnTo>
                    <a:pt x="1131" y="165"/>
                  </a:lnTo>
                  <a:lnTo>
                    <a:pt x="1136" y="155"/>
                  </a:lnTo>
                  <a:lnTo>
                    <a:pt x="1138" y="144"/>
                  </a:lnTo>
                  <a:lnTo>
                    <a:pt x="1141" y="134"/>
                  </a:lnTo>
                  <a:lnTo>
                    <a:pt x="1143" y="122"/>
                  </a:lnTo>
                  <a:lnTo>
                    <a:pt x="1143" y="112"/>
                  </a:lnTo>
                  <a:lnTo>
                    <a:pt x="1143" y="112"/>
                  </a:lnTo>
                </a:path>
              </a:pathLst>
            </a:custGeom>
            <a:noFill/>
            <a:ln w="508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70" name="Freeform 306">
              <a:extLst>
                <a:ext uri="{FF2B5EF4-FFF2-40B4-BE49-F238E27FC236}">
                  <a16:creationId xmlns:a16="http://schemas.microsoft.com/office/drawing/2014/main" id="{AC907622-3E8C-47F0-9395-D918457F2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5" y="7413"/>
              <a:ext cx="191" cy="189"/>
            </a:xfrm>
            <a:custGeom>
              <a:avLst/>
              <a:gdLst>
                <a:gd name="T0" fmla="*/ 56 w 191"/>
                <a:gd name="T1" fmla="*/ 0 h 189"/>
                <a:gd name="T2" fmla="*/ 0 w 191"/>
                <a:gd name="T3" fmla="*/ 55 h 189"/>
                <a:gd name="T4" fmla="*/ 0 w 191"/>
                <a:gd name="T5" fmla="*/ 136 h 189"/>
                <a:gd name="T6" fmla="*/ 56 w 191"/>
                <a:gd name="T7" fmla="*/ 189 h 189"/>
                <a:gd name="T8" fmla="*/ 135 w 191"/>
                <a:gd name="T9" fmla="*/ 189 h 189"/>
                <a:gd name="T10" fmla="*/ 191 w 191"/>
                <a:gd name="T11" fmla="*/ 136 h 189"/>
                <a:gd name="T12" fmla="*/ 191 w 191"/>
                <a:gd name="T13" fmla="*/ 55 h 189"/>
                <a:gd name="T14" fmla="*/ 135 w 191"/>
                <a:gd name="T15" fmla="*/ 0 h 189"/>
                <a:gd name="T16" fmla="*/ 56 w 191"/>
                <a:gd name="T1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89">
                  <a:moveTo>
                    <a:pt x="56" y="0"/>
                  </a:moveTo>
                  <a:lnTo>
                    <a:pt x="0" y="55"/>
                  </a:lnTo>
                  <a:lnTo>
                    <a:pt x="0" y="136"/>
                  </a:lnTo>
                  <a:lnTo>
                    <a:pt x="56" y="189"/>
                  </a:lnTo>
                  <a:lnTo>
                    <a:pt x="135" y="189"/>
                  </a:lnTo>
                  <a:lnTo>
                    <a:pt x="191" y="136"/>
                  </a:lnTo>
                  <a:lnTo>
                    <a:pt x="191" y="55"/>
                  </a:lnTo>
                  <a:lnTo>
                    <a:pt x="135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71" name="Freeform 307">
              <a:extLst>
                <a:ext uri="{FF2B5EF4-FFF2-40B4-BE49-F238E27FC236}">
                  <a16:creationId xmlns:a16="http://schemas.microsoft.com/office/drawing/2014/main" id="{A154B613-F091-43F5-A201-749B4DF5B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5" y="7413"/>
              <a:ext cx="191" cy="189"/>
            </a:xfrm>
            <a:custGeom>
              <a:avLst/>
              <a:gdLst>
                <a:gd name="T0" fmla="*/ 56 w 191"/>
                <a:gd name="T1" fmla="*/ 0 h 189"/>
                <a:gd name="T2" fmla="*/ 0 w 191"/>
                <a:gd name="T3" fmla="*/ 55 h 189"/>
                <a:gd name="T4" fmla="*/ 0 w 191"/>
                <a:gd name="T5" fmla="*/ 136 h 189"/>
                <a:gd name="T6" fmla="*/ 56 w 191"/>
                <a:gd name="T7" fmla="*/ 189 h 189"/>
                <a:gd name="T8" fmla="*/ 135 w 191"/>
                <a:gd name="T9" fmla="*/ 189 h 189"/>
                <a:gd name="T10" fmla="*/ 191 w 191"/>
                <a:gd name="T11" fmla="*/ 136 h 189"/>
                <a:gd name="T12" fmla="*/ 191 w 191"/>
                <a:gd name="T13" fmla="*/ 55 h 189"/>
                <a:gd name="T14" fmla="*/ 135 w 191"/>
                <a:gd name="T15" fmla="*/ 0 h 189"/>
                <a:gd name="T16" fmla="*/ 56 w 191"/>
                <a:gd name="T1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89">
                  <a:moveTo>
                    <a:pt x="56" y="0"/>
                  </a:moveTo>
                  <a:lnTo>
                    <a:pt x="0" y="55"/>
                  </a:lnTo>
                  <a:lnTo>
                    <a:pt x="0" y="136"/>
                  </a:lnTo>
                  <a:lnTo>
                    <a:pt x="56" y="189"/>
                  </a:lnTo>
                  <a:lnTo>
                    <a:pt x="135" y="189"/>
                  </a:lnTo>
                  <a:lnTo>
                    <a:pt x="191" y="136"/>
                  </a:lnTo>
                  <a:lnTo>
                    <a:pt x="191" y="55"/>
                  </a:lnTo>
                  <a:lnTo>
                    <a:pt x="135" y="0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508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72" name="Freeform 308">
              <a:extLst>
                <a:ext uri="{FF2B5EF4-FFF2-40B4-BE49-F238E27FC236}">
                  <a16:creationId xmlns:a16="http://schemas.microsoft.com/office/drawing/2014/main" id="{81B18970-E6F8-4EA2-9199-D3F2C4690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8" y="7458"/>
              <a:ext cx="102" cy="101"/>
            </a:xfrm>
            <a:custGeom>
              <a:avLst/>
              <a:gdLst>
                <a:gd name="T0" fmla="*/ 51 w 102"/>
                <a:gd name="T1" fmla="*/ 0 h 101"/>
                <a:gd name="T2" fmla="*/ 41 w 102"/>
                <a:gd name="T3" fmla="*/ 0 h 101"/>
                <a:gd name="T4" fmla="*/ 31 w 102"/>
                <a:gd name="T5" fmla="*/ 5 h 101"/>
                <a:gd name="T6" fmla="*/ 23 w 102"/>
                <a:gd name="T7" fmla="*/ 8 h 101"/>
                <a:gd name="T8" fmla="*/ 16 w 102"/>
                <a:gd name="T9" fmla="*/ 15 h 101"/>
                <a:gd name="T10" fmla="*/ 10 w 102"/>
                <a:gd name="T11" fmla="*/ 23 h 101"/>
                <a:gd name="T12" fmla="*/ 5 w 102"/>
                <a:gd name="T13" fmla="*/ 30 h 101"/>
                <a:gd name="T14" fmla="*/ 3 w 102"/>
                <a:gd name="T15" fmla="*/ 41 h 101"/>
                <a:gd name="T16" fmla="*/ 0 w 102"/>
                <a:gd name="T17" fmla="*/ 51 h 101"/>
                <a:gd name="T18" fmla="*/ 3 w 102"/>
                <a:gd name="T19" fmla="*/ 61 h 101"/>
                <a:gd name="T20" fmla="*/ 5 w 102"/>
                <a:gd name="T21" fmla="*/ 71 h 101"/>
                <a:gd name="T22" fmla="*/ 10 w 102"/>
                <a:gd name="T23" fmla="*/ 78 h 101"/>
                <a:gd name="T24" fmla="*/ 16 w 102"/>
                <a:gd name="T25" fmla="*/ 86 h 101"/>
                <a:gd name="T26" fmla="*/ 23 w 102"/>
                <a:gd name="T27" fmla="*/ 94 h 101"/>
                <a:gd name="T28" fmla="*/ 31 w 102"/>
                <a:gd name="T29" fmla="*/ 99 h 101"/>
                <a:gd name="T30" fmla="*/ 41 w 102"/>
                <a:gd name="T31" fmla="*/ 101 h 101"/>
                <a:gd name="T32" fmla="*/ 51 w 102"/>
                <a:gd name="T33" fmla="*/ 101 h 101"/>
                <a:gd name="T34" fmla="*/ 61 w 102"/>
                <a:gd name="T35" fmla="*/ 101 h 101"/>
                <a:gd name="T36" fmla="*/ 71 w 102"/>
                <a:gd name="T37" fmla="*/ 99 h 101"/>
                <a:gd name="T38" fmla="*/ 79 w 102"/>
                <a:gd name="T39" fmla="*/ 94 h 101"/>
                <a:gd name="T40" fmla="*/ 87 w 102"/>
                <a:gd name="T41" fmla="*/ 86 h 101"/>
                <a:gd name="T42" fmla="*/ 94 w 102"/>
                <a:gd name="T43" fmla="*/ 78 h 101"/>
                <a:gd name="T44" fmla="*/ 99 w 102"/>
                <a:gd name="T45" fmla="*/ 71 h 101"/>
                <a:gd name="T46" fmla="*/ 102 w 102"/>
                <a:gd name="T47" fmla="*/ 61 h 101"/>
                <a:gd name="T48" fmla="*/ 102 w 102"/>
                <a:gd name="T49" fmla="*/ 51 h 101"/>
                <a:gd name="T50" fmla="*/ 102 w 102"/>
                <a:gd name="T51" fmla="*/ 41 h 101"/>
                <a:gd name="T52" fmla="*/ 99 w 102"/>
                <a:gd name="T53" fmla="*/ 30 h 101"/>
                <a:gd name="T54" fmla="*/ 94 w 102"/>
                <a:gd name="T55" fmla="*/ 23 h 101"/>
                <a:gd name="T56" fmla="*/ 87 w 102"/>
                <a:gd name="T57" fmla="*/ 15 h 101"/>
                <a:gd name="T58" fmla="*/ 79 w 102"/>
                <a:gd name="T59" fmla="*/ 8 h 101"/>
                <a:gd name="T60" fmla="*/ 71 w 102"/>
                <a:gd name="T61" fmla="*/ 5 h 101"/>
                <a:gd name="T62" fmla="*/ 61 w 102"/>
                <a:gd name="T63" fmla="*/ 0 h 101"/>
                <a:gd name="T64" fmla="*/ 51 w 102"/>
                <a:gd name="T6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101">
                  <a:moveTo>
                    <a:pt x="51" y="0"/>
                  </a:moveTo>
                  <a:lnTo>
                    <a:pt x="41" y="0"/>
                  </a:lnTo>
                  <a:lnTo>
                    <a:pt x="31" y="5"/>
                  </a:lnTo>
                  <a:lnTo>
                    <a:pt x="23" y="8"/>
                  </a:lnTo>
                  <a:lnTo>
                    <a:pt x="16" y="15"/>
                  </a:lnTo>
                  <a:lnTo>
                    <a:pt x="10" y="23"/>
                  </a:lnTo>
                  <a:lnTo>
                    <a:pt x="5" y="30"/>
                  </a:lnTo>
                  <a:lnTo>
                    <a:pt x="3" y="41"/>
                  </a:lnTo>
                  <a:lnTo>
                    <a:pt x="0" y="51"/>
                  </a:lnTo>
                  <a:lnTo>
                    <a:pt x="3" y="61"/>
                  </a:lnTo>
                  <a:lnTo>
                    <a:pt x="5" y="71"/>
                  </a:lnTo>
                  <a:lnTo>
                    <a:pt x="10" y="78"/>
                  </a:lnTo>
                  <a:lnTo>
                    <a:pt x="16" y="86"/>
                  </a:lnTo>
                  <a:lnTo>
                    <a:pt x="23" y="94"/>
                  </a:lnTo>
                  <a:lnTo>
                    <a:pt x="31" y="99"/>
                  </a:lnTo>
                  <a:lnTo>
                    <a:pt x="41" y="101"/>
                  </a:lnTo>
                  <a:lnTo>
                    <a:pt x="51" y="101"/>
                  </a:lnTo>
                  <a:lnTo>
                    <a:pt x="61" y="101"/>
                  </a:lnTo>
                  <a:lnTo>
                    <a:pt x="71" y="99"/>
                  </a:lnTo>
                  <a:lnTo>
                    <a:pt x="79" y="94"/>
                  </a:lnTo>
                  <a:lnTo>
                    <a:pt x="87" y="86"/>
                  </a:lnTo>
                  <a:lnTo>
                    <a:pt x="94" y="78"/>
                  </a:lnTo>
                  <a:lnTo>
                    <a:pt x="99" y="71"/>
                  </a:lnTo>
                  <a:lnTo>
                    <a:pt x="102" y="61"/>
                  </a:lnTo>
                  <a:lnTo>
                    <a:pt x="102" y="51"/>
                  </a:lnTo>
                  <a:lnTo>
                    <a:pt x="102" y="41"/>
                  </a:lnTo>
                  <a:lnTo>
                    <a:pt x="99" y="30"/>
                  </a:lnTo>
                  <a:lnTo>
                    <a:pt x="94" y="23"/>
                  </a:lnTo>
                  <a:lnTo>
                    <a:pt x="87" y="15"/>
                  </a:lnTo>
                  <a:lnTo>
                    <a:pt x="79" y="8"/>
                  </a:lnTo>
                  <a:lnTo>
                    <a:pt x="71" y="5"/>
                  </a:lnTo>
                  <a:lnTo>
                    <a:pt x="6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73" name="Freeform 309">
              <a:extLst>
                <a:ext uri="{FF2B5EF4-FFF2-40B4-BE49-F238E27FC236}">
                  <a16:creationId xmlns:a16="http://schemas.microsoft.com/office/drawing/2014/main" id="{9BD0476B-133A-4C48-AD57-9F4DA14EC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8" y="7458"/>
              <a:ext cx="102" cy="101"/>
            </a:xfrm>
            <a:custGeom>
              <a:avLst/>
              <a:gdLst>
                <a:gd name="T0" fmla="*/ 51 w 102"/>
                <a:gd name="T1" fmla="*/ 0 h 101"/>
                <a:gd name="T2" fmla="*/ 41 w 102"/>
                <a:gd name="T3" fmla="*/ 0 h 101"/>
                <a:gd name="T4" fmla="*/ 31 w 102"/>
                <a:gd name="T5" fmla="*/ 5 h 101"/>
                <a:gd name="T6" fmla="*/ 23 w 102"/>
                <a:gd name="T7" fmla="*/ 8 h 101"/>
                <a:gd name="T8" fmla="*/ 16 w 102"/>
                <a:gd name="T9" fmla="*/ 15 h 101"/>
                <a:gd name="T10" fmla="*/ 10 w 102"/>
                <a:gd name="T11" fmla="*/ 23 h 101"/>
                <a:gd name="T12" fmla="*/ 5 w 102"/>
                <a:gd name="T13" fmla="*/ 30 h 101"/>
                <a:gd name="T14" fmla="*/ 3 w 102"/>
                <a:gd name="T15" fmla="*/ 41 h 101"/>
                <a:gd name="T16" fmla="*/ 0 w 102"/>
                <a:gd name="T17" fmla="*/ 51 h 101"/>
                <a:gd name="T18" fmla="*/ 3 w 102"/>
                <a:gd name="T19" fmla="*/ 61 h 101"/>
                <a:gd name="T20" fmla="*/ 5 w 102"/>
                <a:gd name="T21" fmla="*/ 71 h 101"/>
                <a:gd name="T22" fmla="*/ 10 w 102"/>
                <a:gd name="T23" fmla="*/ 78 h 101"/>
                <a:gd name="T24" fmla="*/ 16 w 102"/>
                <a:gd name="T25" fmla="*/ 86 h 101"/>
                <a:gd name="T26" fmla="*/ 23 w 102"/>
                <a:gd name="T27" fmla="*/ 94 h 101"/>
                <a:gd name="T28" fmla="*/ 31 w 102"/>
                <a:gd name="T29" fmla="*/ 99 h 101"/>
                <a:gd name="T30" fmla="*/ 41 w 102"/>
                <a:gd name="T31" fmla="*/ 101 h 101"/>
                <a:gd name="T32" fmla="*/ 51 w 102"/>
                <a:gd name="T33" fmla="*/ 101 h 101"/>
                <a:gd name="T34" fmla="*/ 61 w 102"/>
                <a:gd name="T35" fmla="*/ 101 h 101"/>
                <a:gd name="T36" fmla="*/ 71 w 102"/>
                <a:gd name="T37" fmla="*/ 99 h 101"/>
                <a:gd name="T38" fmla="*/ 79 w 102"/>
                <a:gd name="T39" fmla="*/ 94 h 101"/>
                <a:gd name="T40" fmla="*/ 87 w 102"/>
                <a:gd name="T41" fmla="*/ 86 h 101"/>
                <a:gd name="T42" fmla="*/ 94 w 102"/>
                <a:gd name="T43" fmla="*/ 78 h 101"/>
                <a:gd name="T44" fmla="*/ 99 w 102"/>
                <a:gd name="T45" fmla="*/ 71 h 101"/>
                <a:gd name="T46" fmla="*/ 102 w 102"/>
                <a:gd name="T47" fmla="*/ 61 h 101"/>
                <a:gd name="T48" fmla="*/ 102 w 102"/>
                <a:gd name="T49" fmla="*/ 51 h 101"/>
                <a:gd name="T50" fmla="*/ 102 w 102"/>
                <a:gd name="T51" fmla="*/ 41 h 101"/>
                <a:gd name="T52" fmla="*/ 99 w 102"/>
                <a:gd name="T53" fmla="*/ 30 h 101"/>
                <a:gd name="T54" fmla="*/ 94 w 102"/>
                <a:gd name="T55" fmla="*/ 23 h 101"/>
                <a:gd name="T56" fmla="*/ 87 w 102"/>
                <a:gd name="T57" fmla="*/ 15 h 101"/>
                <a:gd name="T58" fmla="*/ 79 w 102"/>
                <a:gd name="T59" fmla="*/ 8 h 101"/>
                <a:gd name="T60" fmla="*/ 71 w 102"/>
                <a:gd name="T61" fmla="*/ 5 h 101"/>
                <a:gd name="T62" fmla="*/ 61 w 102"/>
                <a:gd name="T63" fmla="*/ 0 h 101"/>
                <a:gd name="T64" fmla="*/ 51 w 102"/>
                <a:gd name="T6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101">
                  <a:moveTo>
                    <a:pt x="51" y="0"/>
                  </a:moveTo>
                  <a:lnTo>
                    <a:pt x="41" y="0"/>
                  </a:lnTo>
                  <a:lnTo>
                    <a:pt x="31" y="5"/>
                  </a:lnTo>
                  <a:lnTo>
                    <a:pt x="23" y="8"/>
                  </a:lnTo>
                  <a:lnTo>
                    <a:pt x="16" y="15"/>
                  </a:lnTo>
                  <a:lnTo>
                    <a:pt x="10" y="23"/>
                  </a:lnTo>
                  <a:lnTo>
                    <a:pt x="5" y="30"/>
                  </a:lnTo>
                  <a:lnTo>
                    <a:pt x="3" y="41"/>
                  </a:lnTo>
                  <a:lnTo>
                    <a:pt x="0" y="51"/>
                  </a:lnTo>
                  <a:lnTo>
                    <a:pt x="3" y="61"/>
                  </a:lnTo>
                  <a:lnTo>
                    <a:pt x="5" y="71"/>
                  </a:lnTo>
                  <a:lnTo>
                    <a:pt x="10" y="78"/>
                  </a:lnTo>
                  <a:lnTo>
                    <a:pt x="16" y="86"/>
                  </a:lnTo>
                  <a:lnTo>
                    <a:pt x="23" y="94"/>
                  </a:lnTo>
                  <a:lnTo>
                    <a:pt x="31" y="99"/>
                  </a:lnTo>
                  <a:lnTo>
                    <a:pt x="41" y="101"/>
                  </a:lnTo>
                  <a:lnTo>
                    <a:pt x="51" y="101"/>
                  </a:lnTo>
                  <a:lnTo>
                    <a:pt x="61" y="101"/>
                  </a:lnTo>
                  <a:lnTo>
                    <a:pt x="71" y="99"/>
                  </a:lnTo>
                  <a:lnTo>
                    <a:pt x="79" y="94"/>
                  </a:lnTo>
                  <a:lnTo>
                    <a:pt x="87" y="86"/>
                  </a:lnTo>
                  <a:lnTo>
                    <a:pt x="94" y="78"/>
                  </a:lnTo>
                  <a:lnTo>
                    <a:pt x="99" y="71"/>
                  </a:lnTo>
                  <a:lnTo>
                    <a:pt x="102" y="61"/>
                  </a:lnTo>
                  <a:lnTo>
                    <a:pt x="102" y="51"/>
                  </a:lnTo>
                  <a:lnTo>
                    <a:pt x="102" y="41"/>
                  </a:lnTo>
                  <a:lnTo>
                    <a:pt x="99" y="30"/>
                  </a:lnTo>
                  <a:lnTo>
                    <a:pt x="94" y="23"/>
                  </a:lnTo>
                  <a:lnTo>
                    <a:pt x="87" y="15"/>
                  </a:lnTo>
                  <a:lnTo>
                    <a:pt x="79" y="8"/>
                  </a:lnTo>
                  <a:lnTo>
                    <a:pt x="71" y="5"/>
                  </a:lnTo>
                  <a:lnTo>
                    <a:pt x="61" y="0"/>
                  </a:lnTo>
                  <a:lnTo>
                    <a:pt x="51" y="0"/>
                  </a:lnTo>
                </a:path>
              </a:pathLst>
            </a:custGeom>
            <a:noFill/>
            <a:ln w="508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74" name="Freeform 310">
              <a:extLst>
                <a:ext uri="{FF2B5EF4-FFF2-40B4-BE49-F238E27FC236}">
                  <a16:creationId xmlns:a16="http://schemas.microsoft.com/office/drawing/2014/main" id="{54DC2B90-D94D-4105-8C5B-00450BB07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3" y="7574"/>
              <a:ext cx="276" cy="81"/>
            </a:xfrm>
            <a:custGeom>
              <a:avLst/>
              <a:gdLst>
                <a:gd name="T0" fmla="*/ 276 w 276"/>
                <a:gd name="T1" fmla="*/ 0 h 81"/>
                <a:gd name="T2" fmla="*/ 266 w 276"/>
                <a:gd name="T3" fmla="*/ 8 h 81"/>
                <a:gd name="T4" fmla="*/ 259 w 276"/>
                <a:gd name="T5" fmla="*/ 15 h 81"/>
                <a:gd name="T6" fmla="*/ 241 w 276"/>
                <a:gd name="T7" fmla="*/ 31 h 81"/>
                <a:gd name="T8" fmla="*/ 233 w 276"/>
                <a:gd name="T9" fmla="*/ 38 h 81"/>
                <a:gd name="T10" fmla="*/ 223 w 276"/>
                <a:gd name="T11" fmla="*/ 46 h 81"/>
                <a:gd name="T12" fmla="*/ 216 w 276"/>
                <a:gd name="T13" fmla="*/ 51 h 81"/>
                <a:gd name="T14" fmla="*/ 205 w 276"/>
                <a:gd name="T15" fmla="*/ 56 h 81"/>
                <a:gd name="T16" fmla="*/ 193 w 276"/>
                <a:gd name="T17" fmla="*/ 61 h 81"/>
                <a:gd name="T18" fmla="*/ 180 w 276"/>
                <a:gd name="T19" fmla="*/ 66 h 81"/>
                <a:gd name="T20" fmla="*/ 167 w 276"/>
                <a:gd name="T21" fmla="*/ 68 h 81"/>
                <a:gd name="T22" fmla="*/ 155 w 276"/>
                <a:gd name="T23" fmla="*/ 71 h 81"/>
                <a:gd name="T24" fmla="*/ 129 w 276"/>
                <a:gd name="T25" fmla="*/ 76 h 81"/>
                <a:gd name="T26" fmla="*/ 104 w 276"/>
                <a:gd name="T27" fmla="*/ 79 h 81"/>
                <a:gd name="T28" fmla="*/ 76 w 276"/>
                <a:gd name="T29" fmla="*/ 81 h 81"/>
                <a:gd name="T30" fmla="*/ 50 w 276"/>
                <a:gd name="T31" fmla="*/ 81 h 81"/>
                <a:gd name="T32" fmla="*/ 0 w 276"/>
                <a:gd name="T3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6" h="81">
                  <a:moveTo>
                    <a:pt x="276" y="0"/>
                  </a:moveTo>
                  <a:lnTo>
                    <a:pt x="266" y="8"/>
                  </a:lnTo>
                  <a:lnTo>
                    <a:pt x="259" y="15"/>
                  </a:lnTo>
                  <a:lnTo>
                    <a:pt x="241" y="31"/>
                  </a:lnTo>
                  <a:lnTo>
                    <a:pt x="233" y="38"/>
                  </a:lnTo>
                  <a:lnTo>
                    <a:pt x="223" y="46"/>
                  </a:lnTo>
                  <a:lnTo>
                    <a:pt x="216" y="51"/>
                  </a:lnTo>
                  <a:lnTo>
                    <a:pt x="205" y="56"/>
                  </a:lnTo>
                  <a:lnTo>
                    <a:pt x="193" y="61"/>
                  </a:lnTo>
                  <a:lnTo>
                    <a:pt x="180" y="66"/>
                  </a:lnTo>
                  <a:lnTo>
                    <a:pt x="167" y="68"/>
                  </a:lnTo>
                  <a:lnTo>
                    <a:pt x="155" y="71"/>
                  </a:lnTo>
                  <a:lnTo>
                    <a:pt x="129" y="76"/>
                  </a:lnTo>
                  <a:lnTo>
                    <a:pt x="104" y="79"/>
                  </a:lnTo>
                  <a:lnTo>
                    <a:pt x="76" y="81"/>
                  </a:lnTo>
                  <a:lnTo>
                    <a:pt x="50" y="81"/>
                  </a:lnTo>
                  <a:lnTo>
                    <a:pt x="0" y="81"/>
                  </a:lnTo>
                </a:path>
              </a:pathLst>
            </a:custGeom>
            <a:noFill/>
            <a:ln w="14605">
              <a:solidFill>
                <a:srgbClr val="99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75" name="Freeform 311">
              <a:extLst>
                <a:ext uri="{FF2B5EF4-FFF2-40B4-BE49-F238E27FC236}">
                  <a16:creationId xmlns:a16="http://schemas.microsoft.com/office/drawing/2014/main" id="{24D2899F-CA13-4254-801D-04AE466B6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" y="7622"/>
              <a:ext cx="422" cy="41"/>
            </a:xfrm>
            <a:custGeom>
              <a:avLst/>
              <a:gdLst>
                <a:gd name="T0" fmla="*/ 422 w 422"/>
                <a:gd name="T1" fmla="*/ 41 h 41"/>
                <a:gd name="T2" fmla="*/ 368 w 422"/>
                <a:gd name="T3" fmla="*/ 33 h 41"/>
                <a:gd name="T4" fmla="*/ 315 w 422"/>
                <a:gd name="T5" fmla="*/ 28 h 41"/>
                <a:gd name="T6" fmla="*/ 262 w 422"/>
                <a:gd name="T7" fmla="*/ 20 h 41"/>
                <a:gd name="T8" fmla="*/ 211 w 422"/>
                <a:gd name="T9" fmla="*/ 15 h 41"/>
                <a:gd name="T10" fmla="*/ 157 w 422"/>
                <a:gd name="T11" fmla="*/ 10 h 41"/>
                <a:gd name="T12" fmla="*/ 107 w 422"/>
                <a:gd name="T13" fmla="*/ 5 h 41"/>
                <a:gd name="T14" fmla="*/ 53 w 422"/>
                <a:gd name="T15" fmla="*/ 3 h 41"/>
                <a:gd name="T16" fmla="*/ 0 w 422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2" h="41">
                  <a:moveTo>
                    <a:pt x="422" y="41"/>
                  </a:moveTo>
                  <a:lnTo>
                    <a:pt x="368" y="33"/>
                  </a:lnTo>
                  <a:lnTo>
                    <a:pt x="315" y="28"/>
                  </a:lnTo>
                  <a:lnTo>
                    <a:pt x="262" y="20"/>
                  </a:lnTo>
                  <a:lnTo>
                    <a:pt x="211" y="15"/>
                  </a:lnTo>
                  <a:lnTo>
                    <a:pt x="157" y="10"/>
                  </a:lnTo>
                  <a:lnTo>
                    <a:pt x="107" y="5"/>
                  </a:lnTo>
                  <a:lnTo>
                    <a:pt x="53" y="3"/>
                  </a:lnTo>
                  <a:lnTo>
                    <a:pt x="0" y="0"/>
                  </a:lnTo>
                </a:path>
              </a:pathLst>
            </a:custGeom>
            <a:noFill/>
            <a:ln w="3048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76" name="Freeform 312">
              <a:extLst>
                <a:ext uri="{FF2B5EF4-FFF2-40B4-BE49-F238E27FC236}">
                  <a16:creationId xmlns:a16="http://schemas.microsoft.com/office/drawing/2014/main" id="{46AF975E-7A49-4441-8B95-69AA36A66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" y="8049"/>
              <a:ext cx="422" cy="41"/>
            </a:xfrm>
            <a:custGeom>
              <a:avLst/>
              <a:gdLst>
                <a:gd name="T0" fmla="*/ 422 w 422"/>
                <a:gd name="T1" fmla="*/ 41 h 41"/>
                <a:gd name="T2" fmla="*/ 368 w 422"/>
                <a:gd name="T3" fmla="*/ 33 h 41"/>
                <a:gd name="T4" fmla="*/ 315 w 422"/>
                <a:gd name="T5" fmla="*/ 28 h 41"/>
                <a:gd name="T6" fmla="*/ 262 w 422"/>
                <a:gd name="T7" fmla="*/ 20 h 41"/>
                <a:gd name="T8" fmla="*/ 211 w 422"/>
                <a:gd name="T9" fmla="*/ 15 h 41"/>
                <a:gd name="T10" fmla="*/ 157 w 422"/>
                <a:gd name="T11" fmla="*/ 8 h 41"/>
                <a:gd name="T12" fmla="*/ 107 w 422"/>
                <a:gd name="T13" fmla="*/ 5 h 41"/>
                <a:gd name="T14" fmla="*/ 53 w 422"/>
                <a:gd name="T15" fmla="*/ 0 h 41"/>
                <a:gd name="T16" fmla="*/ 0 w 422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2" h="41">
                  <a:moveTo>
                    <a:pt x="422" y="41"/>
                  </a:moveTo>
                  <a:lnTo>
                    <a:pt x="368" y="33"/>
                  </a:lnTo>
                  <a:lnTo>
                    <a:pt x="315" y="28"/>
                  </a:lnTo>
                  <a:lnTo>
                    <a:pt x="262" y="20"/>
                  </a:lnTo>
                  <a:lnTo>
                    <a:pt x="211" y="15"/>
                  </a:lnTo>
                  <a:lnTo>
                    <a:pt x="157" y="8"/>
                  </a:lnTo>
                  <a:lnTo>
                    <a:pt x="107" y="5"/>
                  </a:lnTo>
                  <a:lnTo>
                    <a:pt x="53" y="0"/>
                  </a:lnTo>
                  <a:lnTo>
                    <a:pt x="0" y="0"/>
                  </a:lnTo>
                </a:path>
              </a:pathLst>
            </a:custGeom>
            <a:noFill/>
            <a:ln w="3048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77" name="Freeform 313">
              <a:extLst>
                <a:ext uri="{FF2B5EF4-FFF2-40B4-BE49-F238E27FC236}">
                  <a16:creationId xmlns:a16="http://schemas.microsoft.com/office/drawing/2014/main" id="{2AC76814-56AE-4019-8895-E01396A98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" y="8468"/>
              <a:ext cx="422" cy="38"/>
            </a:xfrm>
            <a:custGeom>
              <a:avLst/>
              <a:gdLst>
                <a:gd name="T0" fmla="*/ 422 w 422"/>
                <a:gd name="T1" fmla="*/ 38 h 38"/>
                <a:gd name="T2" fmla="*/ 368 w 422"/>
                <a:gd name="T3" fmla="*/ 33 h 38"/>
                <a:gd name="T4" fmla="*/ 315 w 422"/>
                <a:gd name="T5" fmla="*/ 26 h 38"/>
                <a:gd name="T6" fmla="*/ 262 w 422"/>
                <a:gd name="T7" fmla="*/ 21 h 38"/>
                <a:gd name="T8" fmla="*/ 211 w 422"/>
                <a:gd name="T9" fmla="*/ 13 h 38"/>
                <a:gd name="T10" fmla="*/ 157 w 422"/>
                <a:gd name="T11" fmla="*/ 8 h 38"/>
                <a:gd name="T12" fmla="*/ 107 w 422"/>
                <a:gd name="T13" fmla="*/ 3 h 38"/>
                <a:gd name="T14" fmla="*/ 53 w 422"/>
                <a:gd name="T15" fmla="*/ 0 h 38"/>
                <a:gd name="T16" fmla="*/ 0 w 422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2" h="38">
                  <a:moveTo>
                    <a:pt x="422" y="38"/>
                  </a:moveTo>
                  <a:lnTo>
                    <a:pt x="368" y="33"/>
                  </a:lnTo>
                  <a:lnTo>
                    <a:pt x="315" y="26"/>
                  </a:lnTo>
                  <a:lnTo>
                    <a:pt x="262" y="21"/>
                  </a:lnTo>
                  <a:lnTo>
                    <a:pt x="211" y="13"/>
                  </a:lnTo>
                  <a:lnTo>
                    <a:pt x="157" y="8"/>
                  </a:lnTo>
                  <a:lnTo>
                    <a:pt x="107" y="3"/>
                  </a:lnTo>
                  <a:lnTo>
                    <a:pt x="53" y="0"/>
                  </a:lnTo>
                  <a:lnTo>
                    <a:pt x="0" y="0"/>
                  </a:lnTo>
                </a:path>
              </a:pathLst>
            </a:custGeom>
            <a:noFill/>
            <a:ln w="3048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78" name="Freeform 314">
              <a:extLst>
                <a:ext uri="{FF2B5EF4-FFF2-40B4-BE49-F238E27FC236}">
                  <a16:creationId xmlns:a16="http://schemas.microsoft.com/office/drawing/2014/main" id="{57494789-BF0C-4855-8406-5A4F96A75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" y="7413"/>
              <a:ext cx="191" cy="189"/>
            </a:xfrm>
            <a:custGeom>
              <a:avLst/>
              <a:gdLst>
                <a:gd name="T0" fmla="*/ 56 w 191"/>
                <a:gd name="T1" fmla="*/ 0 h 189"/>
                <a:gd name="T2" fmla="*/ 0 w 191"/>
                <a:gd name="T3" fmla="*/ 55 h 189"/>
                <a:gd name="T4" fmla="*/ 0 w 191"/>
                <a:gd name="T5" fmla="*/ 136 h 189"/>
                <a:gd name="T6" fmla="*/ 56 w 191"/>
                <a:gd name="T7" fmla="*/ 189 h 189"/>
                <a:gd name="T8" fmla="*/ 135 w 191"/>
                <a:gd name="T9" fmla="*/ 189 h 189"/>
                <a:gd name="T10" fmla="*/ 191 w 191"/>
                <a:gd name="T11" fmla="*/ 136 h 189"/>
                <a:gd name="T12" fmla="*/ 191 w 191"/>
                <a:gd name="T13" fmla="*/ 55 h 189"/>
                <a:gd name="T14" fmla="*/ 135 w 191"/>
                <a:gd name="T15" fmla="*/ 0 h 189"/>
                <a:gd name="T16" fmla="*/ 56 w 191"/>
                <a:gd name="T1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89">
                  <a:moveTo>
                    <a:pt x="56" y="0"/>
                  </a:moveTo>
                  <a:lnTo>
                    <a:pt x="0" y="55"/>
                  </a:lnTo>
                  <a:lnTo>
                    <a:pt x="0" y="136"/>
                  </a:lnTo>
                  <a:lnTo>
                    <a:pt x="56" y="189"/>
                  </a:lnTo>
                  <a:lnTo>
                    <a:pt x="135" y="189"/>
                  </a:lnTo>
                  <a:lnTo>
                    <a:pt x="191" y="136"/>
                  </a:lnTo>
                  <a:lnTo>
                    <a:pt x="191" y="55"/>
                  </a:lnTo>
                  <a:lnTo>
                    <a:pt x="135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79" name="Freeform 315">
              <a:extLst>
                <a:ext uri="{FF2B5EF4-FFF2-40B4-BE49-F238E27FC236}">
                  <a16:creationId xmlns:a16="http://schemas.microsoft.com/office/drawing/2014/main" id="{466255F3-21A8-44A0-99E1-7883D594B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" y="7413"/>
              <a:ext cx="191" cy="189"/>
            </a:xfrm>
            <a:custGeom>
              <a:avLst/>
              <a:gdLst>
                <a:gd name="T0" fmla="*/ 56 w 191"/>
                <a:gd name="T1" fmla="*/ 0 h 189"/>
                <a:gd name="T2" fmla="*/ 0 w 191"/>
                <a:gd name="T3" fmla="*/ 55 h 189"/>
                <a:gd name="T4" fmla="*/ 0 w 191"/>
                <a:gd name="T5" fmla="*/ 136 h 189"/>
                <a:gd name="T6" fmla="*/ 56 w 191"/>
                <a:gd name="T7" fmla="*/ 189 h 189"/>
                <a:gd name="T8" fmla="*/ 135 w 191"/>
                <a:gd name="T9" fmla="*/ 189 h 189"/>
                <a:gd name="T10" fmla="*/ 191 w 191"/>
                <a:gd name="T11" fmla="*/ 136 h 189"/>
                <a:gd name="T12" fmla="*/ 191 w 191"/>
                <a:gd name="T13" fmla="*/ 55 h 189"/>
                <a:gd name="T14" fmla="*/ 135 w 191"/>
                <a:gd name="T15" fmla="*/ 0 h 189"/>
                <a:gd name="T16" fmla="*/ 56 w 191"/>
                <a:gd name="T1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89">
                  <a:moveTo>
                    <a:pt x="56" y="0"/>
                  </a:moveTo>
                  <a:lnTo>
                    <a:pt x="0" y="55"/>
                  </a:lnTo>
                  <a:lnTo>
                    <a:pt x="0" y="136"/>
                  </a:lnTo>
                  <a:lnTo>
                    <a:pt x="56" y="189"/>
                  </a:lnTo>
                  <a:lnTo>
                    <a:pt x="135" y="189"/>
                  </a:lnTo>
                  <a:lnTo>
                    <a:pt x="191" y="136"/>
                  </a:lnTo>
                  <a:lnTo>
                    <a:pt x="191" y="55"/>
                  </a:lnTo>
                  <a:lnTo>
                    <a:pt x="135" y="0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508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80" name="Freeform 316">
              <a:extLst>
                <a:ext uri="{FF2B5EF4-FFF2-40B4-BE49-F238E27FC236}">
                  <a16:creationId xmlns:a16="http://schemas.microsoft.com/office/drawing/2014/main" id="{B7606EAC-4854-421D-A6D9-CC7A90015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" y="7458"/>
              <a:ext cx="102" cy="101"/>
            </a:xfrm>
            <a:custGeom>
              <a:avLst/>
              <a:gdLst>
                <a:gd name="T0" fmla="*/ 51 w 102"/>
                <a:gd name="T1" fmla="*/ 0 h 101"/>
                <a:gd name="T2" fmla="*/ 41 w 102"/>
                <a:gd name="T3" fmla="*/ 0 h 101"/>
                <a:gd name="T4" fmla="*/ 33 w 102"/>
                <a:gd name="T5" fmla="*/ 5 h 101"/>
                <a:gd name="T6" fmla="*/ 23 w 102"/>
                <a:gd name="T7" fmla="*/ 8 h 101"/>
                <a:gd name="T8" fmla="*/ 16 w 102"/>
                <a:gd name="T9" fmla="*/ 15 h 101"/>
                <a:gd name="T10" fmla="*/ 11 w 102"/>
                <a:gd name="T11" fmla="*/ 23 h 101"/>
                <a:gd name="T12" fmla="*/ 5 w 102"/>
                <a:gd name="T13" fmla="*/ 30 h 101"/>
                <a:gd name="T14" fmla="*/ 3 w 102"/>
                <a:gd name="T15" fmla="*/ 41 h 101"/>
                <a:gd name="T16" fmla="*/ 0 w 102"/>
                <a:gd name="T17" fmla="*/ 51 h 101"/>
                <a:gd name="T18" fmla="*/ 3 w 102"/>
                <a:gd name="T19" fmla="*/ 61 h 101"/>
                <a:gd name="T20" fmla="*/ 5 w 102"/>
                <a:gd name="T21" fmla="*/ 71 h 101"/>
                <a:gd name="T22" fmla="*/ 11 w 102"/>
                <a:gd name="T23" fmla="*/ 78 h 101"/>
                <a:gd name="T24" fmla="*/ 16 w 102"/>
                <a:gd name="T25" fmla="*/ 86 h 101"/>
                <a:gd name="T26" fmla="*/ 23 w 102"/>
                <a:gd name="T27" fmla="*/ 94 h 101"/>
                <a:gd name="T28" fmla="*/ 33 w 102"/>
                <a:gd name="T29" fmla="*/ 99 h 101"/>
                <a:gd name="T30" fmla="*/ 41 w 102"/>
                <a:gd name="T31" fmla="*/ 101 h 101"/>
                <a:gd name="T32" fmla="*/ 51 w 102"/>
                <a:gd name="T33" fmla="*/ 101 h 101"/>
                <a:gd name="T34" fmla="*/ 61 w 102"/>
                <a:gd name="T35" fmla="*/ 101 h 101"/>
                <a:gd name="T36" fmla="*/ 71 w 102"/>
                <a:gd name="T37" fmla="*/ 99 h 101"/>
                <a:gd name="T38" fmla="*/ 79 w 102"/>
                <a:gd name="T39" fmla="*/ 94 h 101"/>
                <a:gd name="T40" fmla="*/ 87 w 102"/>
                <a:gd name="T41" fmla="*/ 86 h 101"/>
                <a:gd name="T42" fmla="*/ 94 w 102"/>
                <a:gd name="T43" fmla="*/ 78 h 101"/>
                <a:gd name="T44" fmla="*/ 99 w 102"/>
                <a:gd name="T45" fmla="*/ 71 h 101"/>
                <a:gd name="T46" fmla="*/ 102 w 102"/>
                <a:gd name="T47" fmla="*/ 61 h 101"/>
                <a:gd name="T48" fmla="*/ 102 w 102"/>
                <a:gd name="T49" fmla="*/ 51 h 101"/>
                <a:gd name="T50" fmla="*/ 102 w 102"/>
                <a:gd name="T51" fmla="*/ 41 h 101"/>
                <a:gd name="T52" fmla="*/ 99 w 102"/>
                <a:gd name="T53" fmla="*/ 30 h 101"/>
                <a:gd name="T54" fmla="*/ 94 w 102"/>
                <a:gd name="T55" fmla="*/ 23 h 101"/>
                <a:gd name="T56" fmla="*/ 87 w 102"/>
                <a:gd name="T57" fmla="*/ 15 h 101"/>
                <a:gd name="T58" fmla="*/ 79 w 102"/>
                <a:gd name="T59" fmla="*/ 8 h 101"/>
                <a:gd name="T60" fmla="*/ 71 w 102"/>
                <a:gd name="T61" fmla="*/ 5 h 101"/>
                <a:gd name="T62" fmla="*/ 61 w 102"/>
                <a:gd name="T63" fmla="*/ 0 h 101"/>
                <a:gd name="T64" fmla="*/ 51 w 102"/>
                <a:gd name="T6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101">
                  <a:moveTo>
                    <a:pt x="51" y="0"/>
                  </a:moveTo>
                  <a:lnTo>
                    <a:pt x="41" y="0"/>
                  </a:lnTo>
                  <a:lnTo>
                    <a:pt x="33" y="5"/>
                  </a:lnTo>
                  <a:lnTo>
                    <a:pt x="23" y="8"/>
                  </a:lnTo>
                  <a:lnTo>
                    <a:pt x="16" y="15"/>
                  </a:lnTo>
                  <a:lnTo>
                    <a:pt x="11" y="23"/>
                  </a:lnTo>
                  <a:lnTo>
                    <a:pt x="5" y="30"/>
                  </a:lnTo>
                  <a:lnTo>
                    <a:pt x="3" y="41"/>
                  </a:lnTo>
                  <a:lnTo>
                    <a:pt x="0" y="51"/>
                  </a:lnTo>
                  <a:lnTo>
                    <a:pt x="3" y="61"/>
                  </a:lnTo>
                  <a:lnTo>
                    <a:pt x="5" y="71"/>
                  </a:lnTo>
                  <a:lnTo>
                    <a:pt x="11" y="78"/>
                  </a:lnTo>
                  <a:lnTo>
                    <a:pt x="16" y="86"/>
                  </a:lnTo>
                  <a:lnTo>
                    <a:pt x="23" y="94"/>
                  </a:lnTo>
                  <a:lnTo>
                    <a:pt x="33" y="99"/>
                  </a:lnTo>
                  <a:lnTo>
                    <a:pt x="41" y="101"/>
                  </a:lnTo>
                  <a:lnTo>
                    <a:pt x="51" y="101"/>
                  </a:lnTo>
                  <a:lnTo>
                    <a:pt x="61" y="101"/>
                  </a:lnTo>
                  <a:lnTo>
                    <a:pt x="71" y="99"/>
                  </a:lnTo>
                  <a:lnTo>
                    <a:pt x="79" y="94"/>
                  </a:lnTo>
                  <a:lnTo>
                    <a:pt x="87" y="86"/>
                  </a:lnTo>
                  <a:lnTo>
                    <a:pt x="94" y="78"/>
                  </a:lnTo>
                  <a:lnTo>
                    <a:pt x="99" y="71"/>
                  </a:lnTo>
                  <a:lnTo>
                    <a:pt x="102" y="61"/>
                  </a:lnTo>
                  <a:lnTo>
                    <a:pt x="102" y="51"/>
                  </a:lnTo>
                  <a:lnTo>
                    <a:pt x="102" y="41"/>
                  </a:lnTo>
                  <a:lnTo>
                    <a:pt x="99" y="30"/>
                  </a:lnTo>
                  <a:lnTo>
                    <a:pt x="94" y="23"/>
                  </a:lnTo>
                  <a:lnTo>
                    <a:pt x="87" y="15"/>
                  </a:lnTo>
                  <a:lnTo>
                    <a:pt x="79" y="8"/>
                  </a:lnTo>
                  <a:lnTo>
                    <a:pt x="71" y="5"/>
                  </a:lnTo>
                  <a:lnTo>
                    <a:pt x="6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81" name="Freeform 317">
              <a:extLst>
                <a:ext uri="{FF2B5EF4-FFF2-40B4-BE49-F238E27FC236}">
                  <a16:creationId xmlns:a16="http://schemas.microsoft.com/office/drawing/2014/main" id="{8FC32F7C-8CC0-45A4-BFC2-2DB25C8A5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" y="7458"/>
              <a:ext cx="102" cy="101"/>
            </a:xfrm>
            <a:custGeom>
              <a:avLst/>
              <a:gdLst>
                <a:gd name="T0" fmla="*/ 51 w 102"/>
                <a:gd name="T1" fmla="*/ 0 h 101"/>
                <a:gd name="T2" fmla="*/ 41 w 102"/>
                <a:gd name="T3" fmla="*/ 0 h 101"/>
                <a:gd name="T4" fmla="*/ 33 w 102"/>
                <a:gd name="T5" fmla="*/ 5 h 101"/>
                <a:gd name="T6" fmla="*/ 23 w 102"/>
                <a:gd name="T7" fmla="*/ 8 h 101"/>
                <a:gd name="T8" fmla="*/ 16 w 102"/>
                <a:gd name="T9" fmla="*/ 15 h 101"/>
                <a:gd name="T10" fmla="*/ 11 w 102"/>
                <a:gd name="T11" fmla="*/ 23 h 101"/>
                <a:gd name="T12" fmla="*/ 5 w 102"/>
                <a:gd name="T13" fmla="*/ 30 h 101"/>
                <a:gd name="T14" fmla="*/ 3 w 102"/>
                <a:gd name="T15" fmla="*/ 41 h 101"/>
                <a:gd name="T16" fmla="*/ 0 w 102"/>
                <a:gd name="T17" fmla="*/ 51 h 101"/>
                <a:gd name="T18" fmla="*/ 3 w 102"/>
                <a:gd name="T19" fmla="*/ 61 h 101"/>
                <a:gd name="T20" fmla="*/ 5 w 102"/>
                <a:gd name="T21" fmla="*/ 71 h 101"/>
                <a:gd name="T22" fmla="*/ 11 w 102"/>
                <a:gd name="T23" fmla="*/ 78 h 101"/>
                <a:gd name="T24" fmla="*/ 16 w 102"/>
                <a:gd name="T25" fmla="*/ 86 h 101"/>
                <a:gd name="T26" fmla="*/ 23 w 102"/>
                <a:gd name="T27" fmla="*/ 94 h 101"/>
                <a:gd name="T28" fmla="*/ 33 w 102"/>
                <a:gd name="T29" fmla="*/ 99 h 101"/>
                <a:gd name="T30" fmla="*/ 41 w 102"/>
                <a:gd name="T31" fmla="*/ 101 h 101"/>
                <a:gd name="T32" fmla="*/ 51 w 102"/>
                <a:gd name="T33" fmla="*/ 101 h 101"/>
                <a:gd name="T34" fmla="*/ 61 w 102"/>
                <a:gd name="T35" fmla="*/ 101 h 101"/>
                <a:gd name="T36" fmla="*/ 71 w 102"/>
                <a:gd name="T37" fmla="*/ 99 h 101"/>
                <a:gd name="T38" fmla="*/ 79 w 102"/>
                <a:gd name="T39" fmla="*/ 94 h 101"/>
                <a:gd name="T40" fmla="*/ 87 w 102"/>
                <a:gd name="T41" fmla="*/ 86 h 101"/>
                <a:gd name="T42" fmla="*/ 94 w 102"/>
                <a:gd name="T43" fmla="*/ 78 h 101"/>
                <a:gd name="T44" fmla="*/ 99 w 102"/>
                <a:gd name="T45" fmla="*/ 71 h 101"/>
                <a:gd name="T46" fmla="*/ 102 w 102"/>
                <a:gd name="T47" fmla="*/ 61 h 101"/>
                <a:gd name="T48" fmla="*/ 102 w 102"/>
                <a:gd name="T49" fmla="*/ 51 h 101"/>
                <a:gd name="T50" fmla="*/ 102 w 102"/>
                <a:gd name="T51" fmla="*/ 41 h 101"/>
                <a:gd name="T52" fmla="*/ 99 w 102"/>
                <a:gd name="T53" fmla="*/ 30 h 101"/>
                <a:gd name="T54" fmla="*/ 94 w 102"/>
                <a:gd name="T55" fmla="*/ 23 h 101"/>
                <a:gd name="T56" fmla="*/ 87 w 102"/>
                <a:gd name="T57" fmla="*/ 15 h 101"/>
                <a:gd name="T58" fmla="*/ 79 w 102"/>
                <a:gd name="T59" fmla="*/ 8 h 101"/>
                <a:gd name="T60" fmla="*/ 71 w 102"/>
                <a:gd name="T61" fmla="*/ 5 h 101"/>
                <a:gd name="T62" fmla="*/ 61 w 102"/>
                <a:gd name="T63" fmla="*/ 0 h 101"/>
                <a:gd name="T64" fmla="*/ 51 w 102"/>
                <a:gd name="T6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101">
                  <a:moveTo>
                    <a:pt x="51" y="0"/>
                  </a:moveTo>
                  <a:lnTo>
                    <a:pt x="41" y="0"/>
                  </a:lnTo>
                  <a:lnTo>
                    <a:pt x="33" y="5"/>
                  </a:lnTo>
                  <a:lnTo>
                    <a:pt x="23" y="8"/>
                  </a:lnTo>
                  <a:lnTo>
                    <a:pt x="16" y="15"/>
                  </a:lnTo>
                  <a:lnTo>
                    <a:pt x="11" y="23"/>
                  </a:lnTo>
                  <a:lnTo>
                    <a:pt x="5" y="30"/>
                  </a:lnTo>
                  <a:lnTo>
                    <a:pt x="3" y="41"/>
                  </a:lnTo>
                  <a:lnTo>
                    <a:pt x="0" y="51"/>
                  </a:lnTo>
                  <a:lnTo>
                    <a:pt x="3" y="61"/>
                  </a:lnTo>
                  <a:lnTo>
                    <a:pt x="5" y="71"/>
                  </a:lnTo>
                  <a:lnTo>
                    <a:pt x="11" y="78"/>
                  </a:lnTo>
                  <a:lnTo>
                    <a:pt x="16" y="86"/>
                  </a:lnTo>
                  <a:lnTo>
                    <a:pt x="23" y="94"/>
                  </a:lnTo>
                  <a:lnTo>
                    <a:pt x="33" y="99"/>
                  </a:lnTo>
                  <a:lnTo>
                    <a:pt x="41" y="101"/>
                  </a:lnTo>
                  <a:lnTo>
                    <a:pt x="51" y="101"/>
                  </a:lnTo>
                  <a:lnTo>
                    <a:pt x="61" y="101"/>
                  </a:lnTo>
                  <a:lnTo>
                    <a:pt x="71" y="99"/>
                  </a:lnTo>
                  <a:lnTo>
                    <a:pt x="79" y="94"/>
                  </a:lnTo>
                  <a:lnTo>
                    <a:pt x="87" y="86"/>
                  </a:lnTo>
                  <a:lnTo>
                    <a:pt x="94" y="78"/>
                  </a:lnTo>
                  <a:lnTo>
                    <a:pt x="99" y="71"/>
                  </a:lnTo>
                  <a:lnTo>
                    <a:pt x="102" y="61"/>
                  </a:lnTo>
                  <a:lnTo>
                    <a:pt x="102" y="51"/>
                  </a:lnTo>
                  <a:lnTo>
                    <a:pt x="102" y="41"/>
                  </a:lnTo>
                  <a:lnTo>
                    <a:pt x="99" y="30"/>
                  </a:lnTo>
                  <a:lnTo>
                    <a:pt x="94" y="23"/>
                  </a:lnTo>
                  <a:lnTo>
                    <a:pt x="87" y="15"/>
                  </a:lnTo>
                  <a:lnTo>
                    <a:pt x="79" y="8"/>
                  </a:lnTo>
                  <a:lnTo>
                    <a:pt x="71" y="5"/>
                  </a:lnTo>
                  <a:lnTo>
                    <a:pt x="61" y="0"/>
                  </a:lnTo>
                  <a:lnTo>
                    <a:pt x="51" y="0"/>
                  </a:lnTo>
                </a:path>
              </a:pathLst>
            </a:custGeom>
            <a:noFill/>
            <a:ln w="508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82" name="Freeform 318">
              <a:extLst>
                <a:ext uri="{FF2B5EF4-FFF2-40B4-BE49-F238E27FC236}">
                  <a16:creationId xmlns:a16="http://schemas.microsoft.com/office/drawing/2014/main" id="{CC6166CD-2384-44CE-ADEB-40FD0C6D9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3" y="7809"/>
              <a:ext cx="1143" cy="220"/>
            </a:xfrm>
            <a:custGeom>
              <a:avLst/>
              <a:gdLst>
                <a:gd name="T0" fmla="*/ 1143 w 1143"/>
                <a:gd name="T1" fmla="*/ 99 h 220"/>
                <a:gd name="T2" fmla="*/ 1138 w 1143"/>
                <a:gd name="T3" fmla="*/ 76 h 220"/>
                <a:gd name="T4" fmla="*/ 1131 w 1143"/>
                <a:gd name="T5" fmla="*/ 58 h 220"/>
                <a:gd name="T6" fmla="*/ 1118 w 1143"/>
                <a:gd name="T7" fmla="*/ 41 h 220"/>
                <a:gd name="T8" fmla="*/ 1103 w 1143"/>
                <a:gd name="T9" fmla="*/ 25 h 220"/>
                <a:gd name="T10" fmla="*/ 1085 w 1143"/>
                <a:gd name="T11" fmla="*/ 13 h 220"/>
                <a:gd name="T12" fmla="*/ 1065 w 1143"/>
                <a:gd name="T13" fmla="*/ 5 h 220"/>
                <a:gd name="T14" fmla="*/ 1044 w 1143"/>
                <a:gd name="T15" fmla="*/ 0 h 220"/>
                <a:gd name="T16" fmla="*/ 112 w 1143"/>
                <a:gd name="T17" fmla="*/ 0 h 220"/>
                <a:gd name="T18" fmla="*/ 89 w 1143"/>
                <a:gd name="T19" fmla="*/ 3 h 220"/>
                <a:gd name="T20" fmla="*/ 69 w 1143"/>
                <a:gd name="T21" fmla="*/ 8 h 220"/>
                <a:gd name="T22" fmla="*/ 49 w 1143"/>
                <a:gd name="T23" fmla="*/ 18 h 220"/>
                <a:gd name="T24" fmla="*/ 33 w 1143"/>
                <a:gd name="T25" fmla="*/ 33 h 220"/>
                <a:gd name="T26" fmla="*/ 21 w 1143"/>
                <a:gd name="T27" fmla="*/ 48 h 220"/>
                <a:gd name="T28" fmla="*/ 10 w 1143"/>
                <a:gd name="T29" fmla="*/ 66 h 220"/>
                <a:gd name="T30" fmla="*/ 3 w 1143"/>
                <a:gd name="T31" fmla="*/ 89 h 220"/>
                <a:gd name="T32" fmla="*/ 0 w 1143"/>
                <a:gd name="T33" fmla="*/ 109 h 220"/>
                <a:gd name="T34" fmla="*/ 3 w 1143"/>
                <a:gd name="T35" fmla="*/ 132 h 220"/>
                <a:gd name="T36" fmla="*/ 10 w 1143"/>
                <a:gd name="T37" fmla="*/ 154 h 220"/>
                <a:gd name="T38" fmla="*/ 21 w 1143"/>
                <a:gd name="T39" fmla="*/ 172 h 220"/>
                <a:gd name="T40" fmla="*/ 33 w 1143"/>
                <a:gd name="T41" fmla="*/ 187 h 220"/>
                <a:gd name="T42" fmla="*/ 49 w 1143"/>
                <a:gd name="T43" fmla="*/ 202 h 220"/>
                <a:gd name="T44" fmla="*/ 69 w 1143"/>
                <a:gd name="T45" fmla="*/ 212 h 220"/>
                <a:gd name="T46" fmla="*/ 89 w 1143"/>
                <a:gd name="T47" fmla="*/ 217 h 220"/>
                <a:gd name="T48" fmla="*/ 112 w 1143"/>
                <a:gd name="T49" fmla="*/ 220 h 220"/>
                <a:gd name="T50" fmla="*/ 1044 w 1143"/>
                <a:gd name="T51" fmla="*/ 220 h 220"/>
                <a:gd name="T52" fmla="*/ 1065 w 1143"/>
                <a:gd name="T53" fmla="*/ 215 h 220"/>
                <a:gd name="T54" fmla="*/ 1085 w 1143"/>
                <a:gd name="T55" fmla="*/ 207 h 220"/>
                <a:gd name="T56" fmla="*/ 1103 w 1143"/>
                <a:gd name="T57" fmla="*/ 195 h 220"/>
                <a:gd name="T58" fmla="*/ 1118 w 1143"/>
                <a:gd name="T59" fmla="*/ 180 h 220"/>
                <a:gd name="T60" fmla="*/ 1131 w 1143"/>
                <a:gd name="T61" fmla="*/ 162 h 220"/>
                <a:gd name="T62" fmla="*/ 1138 w 1143"/>
                <a:gd name="T63" fmla="*/ 142 h 220"/>
                <a:gd name="T64" fmla="*/ 1143 w 1143"/>
                <a:gd name="T65" fmla="*/ 121 h 220"/>
                <a:gd name="T66" fmla="*/ 1143 w 1143"/>
                <a:gd name="T67" fmla="*/ 10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3" h="220">
                  <a:moveTo>
                    <a:pt x="1143" y="109"/>
                  </a:moveTo>
                  <a:lnTo>
                    <a:pt x="1143" y="99"/>
                  </a:lnTo>
                  <a:lnTo>
                    <a:pt x="1141" y="89"/>
                  </a:lnTo>
                  <a:lnTo>
                    <a:pt x="1138" y="76"/>
                  </a:lnTo>
                  <a:lnTo>
                    <a:pt x="1136" y="66"/>
                  </a:lnTo>
                  <a:lnTo>
                    <a:pt x="1131" y="58"/>
                  </a:lnTo>
                  <a:lnTo>
                    <a:pt x="1126" y="48"/>
                  </a:lnTo>
                  <a:lnTo>
                    <a:pt x="1118" y="41"/>
                  </a:lnTo>
                  <a:lnTo>
                    <a:pt x="1110" y="33"/>
                  </a:lnTo>
                  <a:lnTo>
                    <a:pt x="1103" y="25"/>
                  </a:lnTo>
                  <a:lnTo>
                    <a:pt x="1095" y="18"/>
                  </a:lnTo>
                  <a:lnTo>
                    <a:pt x="1085" y="13"/>
                  </a:lnTo>
                  <a:lnTo>
                    <a:pt x="1075" y="8"/>
                  </a:lnTo>
                  <a:lnTo>
                    <a:pt x="1065" y="5"/>
                  </a:lnTo>
                  <a:lnTo>
                    <a:pt x="1055" y="3"/>
                  </a:lnTo>
                  <a:lnTo>
                    <a:pt x="1044" y="0"/>
                  </a:lnTo>
                  <a:lnTo>
                    <a:pt x="1032" y="0"/>
                  </a:lnTo>
                  <a:lnTo>
                    <a:pt x="112" y="0"/>
                  </a:lnTo>
                  <a:lnTo>
                    <a:pt x="99" y="0"/>
                  </a:lnTo>
                  <a:lnTo>
                    <a:pt x="89" y="3"/>
                  </a:lnTo>
                  <a:lnTo>
                    <a:pt x="79" y="5"/>
                  </a:lnTo>
                  <a:lnTo>
                    <a:pt x="69" y="8"/>
                  </a:lnTo>
                  <a:lnTo>
                    <a:pt x="59" y="13"/>
                  </a:lnTo>
                  <a:lnTo>
                    <a:pt x="49" y="18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6" y="41"/>
                  </a:lnTo>
                  <a:lnTo>
                    <a:pt x="21" y="48"/>
                  </a:lnTo>
                  <a:lnTo>
                    <a:pt x="13" y="58"/>
                  </a:lnTo>
                  <a:lnTo>
                    <a:pt x="10" y="66"/>
                  </a:lnTo>
                  <a:lnTo>
                    <a:pt x="5" y="76"/>
                  </a:lnTo>
                  <a:lnTo>
                    <a:pt x="3" y="89"/>
                  </a:lnTo>
                  <a:lnTo>
                    <a:pt x="0" y="99"/>
                  </a:lnTo>
                  <a:lnTo>
                    <a:pt x="0" y="109"/>
                  </a:lnTo>
                  <a:lnTo>
                    <a:pt x="0" y="121"/>
                  </a:lnTo>
                  <a:lnTo>
                    <a:pt x="3" y="132"/>
                  </a:lnTo>
                  <a:lnTo>
                    <a:pt x="5" y="142"/>
                  </a:lnTo>
                  <a:lnTo>
                    <a:pt x="10" y="154"/>
                  </a:lnTo>
                  <a:lnTo>
                    <a:pt x="13" y="162"/>
                  </a:lnTo>
                  <a:lnTo>
                    <a:pt x="21" y="172"/>
                  </a:lnTo>
                  <a:lnTo>
                    <a:pt x="26" y="180"/>
                  </a:lnTo>
                  <a:lnTo>
                    <a:pt x="33" y="187"/>
                  </a:lnTo>
                  <a:lnTo>
                    <a:pt x="41" y="195"/>
                  </a:lnTo>
                  <a:lnTo>
                    <a:pt x="49" y="202"/>
                  </a:lnTo>
                  <a:lnTo>
                    <a:pt x="59" y="207"/>
                  </a:lnTo>
                  <a:lnTo>
                    <a:pt x="69" y="212"/>
                  </a:lnTo>
                  <a:lnTo>
                    <a:pt x="79" y="215"/>
                  </a:lnTo>
                  <a:lnTo>
                    <a:pt x="89" y="217"/>
                  </a:lnTo>
                  <a:lnTo>
                    <a:pt x="99" y="220"/>
                  </a:lnTo>
                  <a:lnTo>
                    <a:pt x="112" y="220"/>
                  </a:lnTo>
                  <a:lnTo>
                    <a:pt x="1032" y="220"/>
                  </a:lnTo>
                  <a:lnTo>
                    <a:pt x="1044" y="220"/>
                  </a:lnTo>
                  <a:lnTo>
                    <a:pt x="1055" y="217"/>
                  </a:lnTo>
                  <a:lnTo>
                    <a:pt x="1065" y="215"/>
                  </a:lnTo>
                  <a:lnTo>
                    <a:pt x="1075" y="212"/>
                  </a:lnTo>
                  <a:lnTo>
                    <a:pt x="1085" y="207"/>
                  </a:lnTo>
                  <a:lnTo>
                    <a:pt x="1095" y="202"/>
                  </a:lnTo>
                  <a:lnTo>
                    <a:pt x="1103" y="195"/>
                  </a:lnTo>
                  <a:lnTo>
                    <a:pt x="1110" y="187"/>
                  </a:lnTo>
                  <a:lnTo>
                    <a:pt x="1118" y="180"/>
                  </a:lnTo>
                  <a:lnTo>
                    <a:pt x="1126" y="172"/>
                  </a:lnTo>
                  <a:lnTo>
                    <a:pt x="1131" y="162"/>
                  </a:lnTo>
                  <a:lnTo>
                    <a:pt x="1136" y="154"/>
                  </a:lnTo>
                  <a:lnTo>
                    <a:pt x="1138" y="142"/>
                  </a:lnTo>
                  <a:lnTo>
                    <a:pt x="1141" y="132"/>
                  </a:lnTo>
                  <a:lnTo>
                    <a:pt x="1143" y="121"/>
                  </a:lnTo>
                  <a:lnTo>
                    <a:pt x="1143" y="109"/>
                  </a:lnTo>
                  <a:lnTo>
                    <a:pt x="1143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83" name="Freeform 319">
              <a:extLst>
                <a:ext uri="{FF2B5EF4-FFF2-40B4-BE49-F238E27FC236}">
                  <a16:creationId xmlns:a16="http://schemas.microsoft.com/office/drawing/2014/main" id="{2EDF59CD-3E8C-47E3-86AB-79CE7DB46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3" y="7809"/>
              <a:ext cx="1143" cy="220"/>
            </a:xfrm>
            <a:custGeom>
              <a:avLst/>
              <a:gdLst>
                <a:gd name="T0" fmla="*/ 1143 w 1143"/>
                <a:gd name="T1" fmla="*/ 99 h 220"/>
                <a:gd name="T2" fmla="*/ 1138 w 1143"/>
                <a:gd name="T3" fmla="*/ 76 h 220"/>
                <a:gd name="T4" fmla="*/ 1131 w 1143"/>
                <a:gd name="T5" fmla="*/ 58 h 220"/>
                <a:gd name="T6" fmla="*/ 1118 w 1143"/>
                <a:gd name="T7" fmla="*/ 41 h 220"/>
                <a:gd name="T8" fmla="*/ 1103 w 1143"/>
                <a:gd name="T9" fmla="*/ 25 h 220"/>
                <a:gd name="T10" fmla="*/ 1085 w 1143"/>
                <a:gd name="T11" fmla="*/ 13 h 220"/>
                <a:gd name="T12" fmla="*/ 1065 w 1143"/>
                <a:gd name="T13" fmla="*/ 5 h 220"/>
                <a:gd name="T14" fmla="*/ 1044 w 1143"/>
                <a:gd name="T15" fmla="*/ 0 h 220"/>
                <a:gd name="T16" fmla="*/ 112 w 1143"/>
                <a:gd name="T17" fmla="*/ 0 h 220"/>
                <a:gd name="T18" fmla="*/ 89 w 1143"/>
                <a:gd name="T19" fmla="*/ 3 h 220"/>
                <a:gd name="T20" fmla="*/ 69 w 1143"/>
                <a:gd name="T21" fmla="*/ 8 h 220"/>
                <a:gd name="T22" fmla="*/ 49 w 1143"/>
                <a:gd name="T23" fmla="*/ 18 h 220"/>
                <a:gd name="T24" fmla="*/ 33 w 1143"/>
                <a:gd name="T25" fmla="*/ 33 h 220"/>
                <a:gd name="T26" fmla="*/ 21 w 1143"/>
                <a:gd name="T27" fmla="*/ 48 h 220"/>
                <a:gd name="T28" fmla="*/ 10 w 1143"/>
                <a:gd name="T29" fmla="*/ 66 h 220"/>
                <a:gd name="T30" fmla="*/ 3 w 1143"/>
                <a:gd name="T31" fmla="*/ 89 h 220"/>
                <a:gd name="T32" fmla="*/ 0 w 1143"/>
                <a:gd name="T33" fmla="*/ 109 h 220"/>
                <a:gd name="T34" fmla="*/ 3 w 1143"/>
                <a:gd name="T35" fmla="*/ 132 h 220"/>
                <a:gd name="T36" fmla="*/ 10 w 1143"/>
                <a:gd name="T37" fmla="*/ 154 h 220"/>
                <a:gd name="T38" fmla="*/ 21 w 1143"/>
                <a:gd name="T39" fmla="*/ 172 h 220"/>
                <a:gd name="T40" fmla="*/ 33 w 1143"/>
                <a:gd name="T41" fmla="*/ 187 h 220"/>
                <a:gd name="T42" fmla="*/ 49 w 1143"/>
                <a:gd name="T43" fmla="*/ 202 h 220"/>
                <a:gd name="T44" fmla="*/ 69 w 1143"/>
                <a:gd name="T45" fmla="*/ 212 h 220"/>
                <a:gd name="T46" fmla="*/ 89 w 1143"/>
                <a:gd name="T47" fmla="*/ 217 h 220"/>
                <a:gd name="T48" fmla="*/ 112 w 1143"/>
                <a:gd name="T49" fmla="*/ 220 h 220"/>
                <a:gd name="T50" fmla="*/ 1044 w 1143"/>
                <a:gd name="T51" fmla="*/ 220 h 220"/>
                <a:gd name="T52" fmla="*/ 1065 w 1143"/>
                <a:gd name="T53" fmla="*/ 215 h 220"/>
                <a:gd name="T54" fmla="*/ 1085 w 1143"/>
                <a:gd name="T55" fmla="*/ 207 h 220"/>
                <a:gd name="T56" fmla="*/ 1103 w 1143"/>
                <a:gd name="T57" fmla="*/ 195 h 220"/>
                <a:gd name="T58" fmla="*/ 1118 w 1143"/>
                <a:gd name="T59" fmla="*/ 180 h 220"/>
                <a:gd name="T60" fmla="*/ 1131 w 1143"/>
                <a:gd name="T61" fmla="*/ 162 h 220"/>
                <a:gd name="T62" fmla="*/ 1138 w 1143"/>
                <a:gd name="T63" fmla="*/ 142 h 220"/>
                <a:gd name="T64" fmla="*/ 1143 w 1143"/>
                <a:gd name="T65" fmla="*/ 121 h 220"/>
                <a:gd name="T66" fmla="*/ 1143 w 1143"/>
                <a:gd name="T67" fmla="*/ 10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3" h="220">
                  <a:moveTo>
                    <a:pt x="1143" y="109"/>
                  </a:moveTo>
                  <a:lnTo>
                    <a:pt x="1143" y="99"/>
                  </a:lnTo>
                  <a:lnTo>
                    <a:pt x="1141" y="89"/>
                  </a:lnTo>
                  <a:lnTo>
                    <a:pt x="1138" y="76"/>
                  </a:lnTo>
                  <a:lnTo>
                    <a:pt x="1136" y="66"/>
                  </a:lnTo>
                  <a:lnTo>
                    <a:pt x="1131" y="58"/>
                  </a:lnTo>
                  <a:lnTo>
                    <a:pt x="1126" y="48"/>
                  </a:lnTo>
                  <a:lnTo>
                    <a:pt x="1118" y="41"/>
                  </a:lnTo>
                  <a:lnTo>
                    <a:pt x="1110" y="33"/>
                  </a:lnTo>
                  <a:lnTo>
                    <a:pt x="1103" y="25"/>
                  </a:lnTo>
                  <a:lnTo>
                    <a:pt x="1095" y="18"/>
                  </a:lnTo>
                  <a:lnTo>
                    <a:pt x="1085" y="13"/>
                  </a:lnTo>
                  <a:lnTo>
                    <a:pt x="1075" y="8"/>
                  </a:lnTo>
                  <a:lnTo>
                    <a:pt x="1065" y="5"/>
                  </a:lnTo>
                  <a:lnTo>
                    <a:pt x="1055" y="3"/>
                  </a:lnTo>
                  <a:lnTo>
                    <a:pt x="1044" y="0"/>
                  </a:lnTo>
                  <a:lnTo>
                    <a:pt x="1032" y="0"/>
                  </a:lnTo>
                  <a:lnTo>
                    <a:pt x="112" y="0"/>
                  </a:lnTo>
                  <a:lnTo>
                    <a:pt x="99" y="0"/>
                  </a:lnTo>
                  <a:lnTo>
                    <a:pt x="89" y="3"/>
                  </a:lnTo>
                  <a:lnTo>
                    <a:pt x="79" y="5"/>
                  </a:lnTo>
                  <a:lnTo>
                    <a:pt x="69" y="8"/>
                  </a:lnTo>
                  <a:lnTo>
                    <a:pt x="59" y="13"/>
                  </a:lnTo>
                  <a:lnTo>
                    <a:pt x="49" y="18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6" y="41"/>
                  </a:lnTo>
                  <a:lnTo>
                    <a:pt x="21" y="48"/>
                  </a:lnTo>
                  <a:lnTo>
                    <a:pt x="13" y="58"/>
                  </a:lnTo>
                  <a:lnTo>
                    <a:pt x="10" y="66"/>
                  </a:lnTo>
                  <a:lnTo>
                    <a:pt x="5" y="76"/>
                  </a:lnTo>
                  <a:lnTo>
                    <a:pt x="3" y="89"/>
                  </a:lnTo>
                  <a:lnTo>
                    <a:pt x="0" y="99"/>
                  </a:lnTo>
                  <a:lnTo>
                    <a:pt x="0" y="109"/>
                  </a:lnTo>
                  <a:lnTo>
                    <a:pt x="0" y="121"/>
                  </a:lnTo>
                  <a:lnTo>
                    <a:pt x="3" y="132"/>
                  </a:lnTo>
                  <a:lnTo>
                    <a:pt x="5" y="142"/>
                  </a:lnTo>
                  <a:lnTo>
                    <a:pt x="10" y="154"/>
                  </a:lnTo>
                  <a:lnTo>
                    <a:pt x="13" y="162"/>
                  </a:lnTo>
                  <a:lnTo>
                    <a:pt x="21" y="172"/>
                  </a:lnTo>
                  <a:lnTo>
                    <a:pt x="26" y="180"/>
                  </a:lnTo>
                  <a:lnTo>
                    <a:pt x="33" y="187"/>
                  </a:lnTo>
                  <a:lnTo>
                    <a:pt x="41" y="195"/>
                  </a:lnTo>
                  <a:lnTo>
                    <a:pt x="49" y="202"/>
                  </a:lnTo>
                  <a:lnTo>
                    <a:pt x="59" y="207"/>
                  </a:lnTo>
                  <a:lnTo>
                    <a:pt x="69" y="212"/>
                  </a:lnTo>
                  <a:lnTo>
                    <a:pt x="79" y="215"/>
                  </a:lnTo>
                  <a:lnTo>
                    <a:pt x="89" y="217"/>
                  </a:lnTo>
                  <a:lnTo>
                    <a:pt x="99" y="220"/>
                  </a:lnTo>
                  <a:lnTo>
                    <a:pt x="112" y="220"/>
                  </a:lnTo>
                  <a:lnTo>
                    <a:pt x="1032" y="220"/>
                  </a:lnTo>
                  <a:lnTo>
                    <a:pt x="1044" y="220"/>
                  </a:lnTo>
                  <a:lnTo>
                    <a:pt x="1055" y="217"/>
                  </a:lnTo>
                  <a:lnTo>
                    <a:pt x="1065" y="215"/>
                  </a:lnTo>
                  <a:lnTo>
                    <a:pt x="1075" y="212"/>
                  </a:lnTo>
                  <a:lnTo>
                    <a:pt x="1085" y="207"/>
                  </a:lnTo>
                  <a:lnTo>
                    <a:pt x="1095" y="202"/>
                  </a:lnTo>
                  <a:lnTo>
                    <a:pt x="1103" y="195"/>
                  </a:lnTo>
                  <a:lnTo>
                    <a:pt x="1110" y="187"/>
                  </a:lnTo>
                  <a:lnTo>
                    <a:pt x="1118" y="180"/>
                  </a:lnTo>
                  <a:lnTo>
                    <a:pt x="1126" y="172"/>
                  </a:lnTo>
                  <a:lnTo>
                    <a:pt x="1131" y="162"/>
                  </a:lnTo>
                  <a:lnTo>
                    <a:pt x="1136" y="154"/>
                  </a:lnTo>
                  <a:lnTo>
                    <a:pt x="1138" y="142"/>
                  </a:lnTo>
                  <a:lnTo>
                    <a:pt x="1141" y="132"/>
                  </a:lnTo>
                  <a:lnTo>
                    <a:pt x="1143" y="121"/>
                  </a:lnTo>
                  <a:lnTo>
                    <a:pt x="1143" y="109"/>
                  </a:lnTo>
                  <a:lnTo>
                    <a:pt x="1143" y="109"/>
                  </a:lnTo>
                </a:path>
              </a:pathLst>
            </a:custGeom>
            <a:noFill/>
            <a:ln w="508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84" name="Freeform 320">
              <a:extLst>
                <a:ext uri="{FF2B5EF4-FFF2-40B4-BE49-F238E27FC236}">
                  <a16:creationId xmlns:a16="http://schemas.microsoft.com/office/drawing/2014/main" id="{2583BE33-904F-4F28-BA29-ACB24F07A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5" y="7824"/>
              <a:ext cx="191" cy="190"/>
            </a:xfrm>
            <a:custGeom>
              <a:avLst/>
              <a:gdLst>
                <a:gd name="T0" fmla="*/ 56 w 191"/>
                <a:gd name="T1" fmla="*/ 0 h 190"/>
                <a:gd name="T2" fmla="*/ 0 w 191"/>
                <a:gd name="T3" fmla="*/ 56 h 190"/>
                <a:gd name="T4" fmla="*/ 0 w 191"/>
                <a:gd name="T5" fmla="*/ 134 h 190"/>
                <a:gd name="T6" fmla="*/ 56 w 191"/>
                <a:gd name="T7" fmla="*/ 190 h 190"/>
                <a:gd name="T8" fmla="*/ 135 w 191"/>
                <a:gd name="T9" fmla="*/ 190 h 190"/>
                <a:gd name="T10" fmla="*/ 191 w 191"/>
                <a:gd name="T11" fmla="*/ 134 h 190"/>
                <a:gd name="T12" fmla="*/ 191 w 191"/>
                <a:gd name="T13" fmla="*/ 56 h 190"/>
                <a:gd name="T14" fmla="*/ 135 w 191"/>
                <a:gd name="T15" fmla="*/ 0 h 190"/>
                <a:gd name="T16" fmla="*/ 56 w 191"/>
                <a:gd name="T17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0">
                  <a:moveTo>
                    <a:pt x="56" y="0"/>
                  </a:moveTo>
                  <a:lnTo>
                    <a:pt x="0" y="56"/>
                  </a:lnTo>
                  <a:lnTo>
                    <a:pt x="0" y="134"/>
                  </a:lnTo>
                  <a:lnTo>
                    <a:pt x="56" y="190"/>
                  </a:lnTo>
                  <a:lnTo>
                    <a:pt x="135" y="190"/>
                  </a:lnTo>
                  <a:lnTo>
                    <a:pt x="191" y="134"/>
                  </a:lnTo>
                  <a:lnTo>
                    <a:pt x="191" y="56"/>
                  </a:lnTo>
                  <a:lnTo>
                    <a:pt x="135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85" name="Freeform 321">
              <a:extLst>
                <a:ext uri="{FF2B5EF4-FFF2-40B4-BE49-F238E27FC236}">
                  <a16:creationId xmlns:a16="http://schemas.microsoft.com/office/drawing/2014/main" id="{C0400E1A-F306-4F92-BA26-A76143C4D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5" y="7824"/>
              <a:ext cx="191" cy="190"/>
            </a:xfrm>
            <a:custGeom>
              <a:avLst/>
              <a:gdLst>
                <a:gd name="T0" fmla="*/ 56 w 191"/>
                <a:gd name="T1" fmla="*/ 0 h 190"/>
                <a:gd name="T2" fmla="*/ 0 w 191"/>
                <a:gd name="T3" fmla="*/ 56 h 190"/>
                <a:gd name="T4" fmla="*/ 0 w 191"/>
                <a:gd name="T5" fmla="*/ 134 h 190"/>
                <a:gd name="T6" fmla="*/ 56 w 191"/>
                <a:gd name="T7" fmla="*/ 190 h 190"/>
                <a:gd name="T8" fmla="*/ 135 w 191"/>
                <a:gd name="T9" fmla="*/ 190 h 190"/>
                <a:gd name="T10" fmla="*/ 191 w 191"/>
                <a:gd name="T11" fmla="*/ 134 h 190"/>
                <a:gd name="T12" fmla="*/ 191 w 191"/>
                <a:gd name="T13" fmla="*/ 56 h 190"/>
                <a:gd name="T14" fmla="*/ 135 w 191"/>
                <a:gd name="T15" fmla="*/ 0 h 190"/>
                <a:gd name="T16" fmla="*/ 56 w 191"/>
                <a:gd name="T17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0">
                  <a:moveTo>
                    <a:pt x="56" y="0"/>
                  </a:moveTo>
                  <a:lnTo>
                    <a:pt x="0" y="56"/>
                  </a:lnTo>
                  <a:lnTo>
                    <a:pt x="0" y="134"/>
                  </a:lnTo>
                  <a:lnTo>
                    <a:pt x="56" y="190"/>
                  </a:lnTo>
                  <a:lnTo>
                    <a:pt x="135" y="190"/>
                  </a:lnTo>
                  <a:lnTo>
                    <a:pt x="191" y="134"/>
                  </a:lnTo>
                  <a:lnTo>
                    <a:pt x="191" y="56"/>
                  </a:lnTo>
                  <a:lnTo>
                    <a:pt x="135" y="0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508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86" name="Freeform 322">
              <a:extLst>
                <a:ext uri="{FF2B5EF4-FFF2-40B4-BE49-F238E27FC236}">
                  <a16:creationId xmlns:a16="http://schemas.microsoft.com/office/drawing/2014/main" id="{FDA957FC-60C3-4F9F-9685-615D9317F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8" y="7867"/>
              <a:ext cx="102" cy="104"/>
            </a:xfrm>
            <a:custGeom>
              <a:avLst/>
              <a:gdLst>
                <a:gd name="T0" fmla="*/ 51 w 102"/>
                <a:gd name="T1" fmla="*/ 0 h 104"/>
                <a:gd name="T2" fmla="*/ 41 w 102"/>
                <a:gd name="T3" fmla="*/ 3 h 104"/>
                <a:gd name="T4" fmla="*/ 31 w 102"/>
                <a:gd name="T5" fmla="*/ 5 h 104"/>
                <a:gd name="T6" fmla="*/ 23 w 102"/>
                <a:gd name="T7" fmla="*/ 10 h 104"/>
                <a:gd name="T8" fmla="*/ 16 w 102"/>
                <a:gd name="T9" fmla="*/ 15 h 104"/>
                <a:gd name="T10" fmla="*/ 10 w 102"/>
                <a:gd name="T11" fmla="*/ 23 h 104"/>
                <a:gd name="T12" fmla="*/ 5 w 102"/>
                <a:gd name="T13" fmla="*/ 33 h 104"/>
                <a:gd name="T14" fmla="*/ 3 w 102"/>
                <a:gd name="T15" fmla="*/ 43 h 104"/>
                <a:gd name="T16" fmla="*/ 0 w 102"/>
                <a:gd name="T17" fmla="*/ 53 h 104"/>
                <a:gd name="T18" fmla="*/ 3 w 102"/>
                <a:gd name="T19" fmla="*/ 63 h 104"/>
                <a:gd name="T20" fmla="*/ 5 w 102"/>
                <a:gd name="T21" fmla="*/ 71 h 104"/>
                <a:gd name="T22" fmla="*/ 10 w 102"/>
                <a:gd name="T23" fmla="*/ 81 h 104"/>
                <a:gd name="T24" fmla="*/ 16 w 102"/>
                <a:gd name="T25" fmla="*/ 89 h 104"/>
                <a:gd name="T26" fmla="*/ 23 w 102"/>
                <a:gd name="T27" fmla="*/ 94 h 104"/>
                <a:gd name="T28" fmla="*/ 31 w 102"/>
                <a:gd name="T29" fmla="*/ 99 h 104"/>
                <a:gd name="T30" fmla="*/ 41 w 102"/>
                <a:gd name="T31" fmla="*/ 101 h 104"/>
                <a:gd name="T32" fmla="*/ 51 w 102"/>
                <a:gd name="T33" fmla="*/ 104 h 104"/>
                <a:gd name="T34" fmla="*/ 61 w 102"/>
                <a:gd name="T35" fmla="*/ 101 h 104"/>
                <a:gd name="T36" fmla="*/ 71 w 102"/>
                <a:gd name="T37" fmla="*/ 99 h 104"/>
                <a:gd name="T38" fmla="*/ 79 w 102"/>
                <a:gd name="T39" fmla="*/ 94 h 104"/>
                <a:gd name="T40" fmla="*/ 87 w 102"/>
                <a:gd name="T41" fmla="*/ 89 h 104"/>
                <a:gd name="T42" fmla="*/ 94 w 102"/>
                <a:gd name="T43" fmla="*/ 81 h 104"/>
                <a:gd name="T44" fmla="*/ 99 w 102"/>
                <a:gd name="T45" fmla="*/ 71 h 104"/>
                <a:gd name="T46" fmla="*/ 102 w 102"/>
                <a:gd name="T47" fmla="*/ 63 h 104"/>
                <a:gd name="T48" fmla="*/ 102 w 102"/>
                <a:gd name="T49" fmla="*/ 53 h 104"/>
                <a:gd name="T50" fmla="*/ 102 w 102"/>
                <a:gd name="T51" fmla="*/ 43 h 104"/>
                <a:gd name="T52" fmla="*/ 99 w 102"/>
                <a:gd name="T53" fmla="*/ 33 h 104"/>
                <a:gd name="T54" fmla="*/ 94 w 102"/>
                <a:gd name="T55" fmla="*/ 23 h 104"/>
                <a:gd name="T56" fmla="*/ 87 w 102"/>
                <a:gd name="T57" fmla="*/ 15 h 104"/>
                <a:gd name="T58" fmla="*/ 79 w 102"/>
                <a:gd name="T59" fmla="*/ 10 h 104"/>
                <a:gd name="T60" fmla="*/ 71 w 102"/>
                <a:gd name="T61" fmla="*/ 5 h 104"/>
                <a:gd name="T62" fmla="*/ 61 w 102"/>
                <a:gd name="T63" fmla="*/ 3 h 104"/>
                <a:gd name="T64" fmla="*/ 51 w 102"/>
                <a:gd name="T6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104">
                  <a:moveTo>
                    <a:pt x="51" y="0"/>
                  </a:moveTo>
                  <a:lnTo>
                    <a:pt x="41" y="3"/>
                  </a:lnTo>
                  <a:lnTo>
                    <a:pt x="31" y="5"/>
                  </a:lnTo>
                  <a:lnTo>
                    <a:pt x="23" y="10"/>
                  </a:lnTo>
                  <a:lnTo>
                    <a:pt x="16" y="15"/>
                  </a:lnTo>
                  <a:lnTo>
                    <a:pt x="10" y="23"/>
                  </a:lnTo>
                  <a:lnTo>
                    <a:pt x="5" y="33"/>
                  </a:lnTo>
                  <a:lnTo>
                    <a:pt x="3" y="43"/>
                  </a:lnTo>
                  <a:lnTo>
                    <a:pt x="0" y="53"/>
                  </a:lnTo>
                  <a:lnTo>
                    <a:pt x="3" y="63"/>
                  </a:lnTo>
                  <a:lnTo>
                    <a:pt x="5" y="71"/>
                  </a:lnTo>
                  <a:lnTo>
                    <a:pt x="10" y="81"/>
                  </a:lnTo>
                  <a:lnTo>
                    <a:pt x="16" y="89"/>
                  </a:lnTo>
                  <a:lnTo>
                    <a:pt x="23" y="94"/>
                  </a:lnTo>
                  <a:lnTo>
                    <a:pt x="31" y="99"/>
                  </a:lnTo>
                  <a:lnTo>
                    <a:pt x="41" y="101"/>
                  </a:lnTo>
                  <a:lnTo>
                    <a:pt x="51" y="104"/>
                  </a:lnTo>
                  <a:lnTo>
                    <a:pt x="61" y="101"/>
                  </a:lnTo>
                  <a:lnTo>
                    <a:pt x="71" y="99"/>
                  </a:lnTo>
                  <a:lnTo>
                    <a:pt x="79" y="94"/>
                  </a:lnTo>
                  <a:lnTo>
                    <a:pt x="87" y="89"/>
                  </a:lnTo>
                  <a:lnTo>
                    <a:pt x="94" y="81"/>
                  </a:lnTo>
                  <a:lnTo>
                    <a:pt x="99" y="71"/>
                  </a:lnTo>
                  <a:lnTo>
                    <a:pt x="102" y="63"/>
                  </a:lnTo>
                  <a:lnTo>
                    <a:pt x="102" y="53"/>
                  </a:lnTo>
                  <a:lnTo>
                    <a:pt x="102" y="43"/>
                  </a:lnTo>
                  <a:lnTo>
                    <a:pt x="99" y="33"/>
                  </a:lnTo>
                  <a:lnTo>
                    <a:pt x="94" y="23"/>
                  </a:lnTo>
                  <a:lnTo>
                    <a:pt x="87" y="15"/>
                  </a:lnTo>
                  <a:lnTo>
                    <a:pt x="79" y="10"/>
                  </a:lnTo>
                  <a:lnTo>
                    <a:pt x="71" y="5"/>
                  </a:lnTo>
                  <a:lnTo>
                    <a:pt x="61" y="3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87" name="Freeform 323">
              <a:extLst>
                <a:ext uri="{FF2B5EF4-FFF2-40B4-BE49-F238E27FC236}">
                  <a16:creationId xmlns:a16="http://schemas.microsoft.com/office/drawing/2014/main" id="{FAC5E04E-5862-45C1-87F3-D9B98FE56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8" y="7867"/>
              <a:ext cx="102" cy="104"/>
            </a:xfrm>
            <a:custGeom>
              <a:avLst/>
              <a:gdLst>
                <a:gd name="T0" fmla="*/ 51 w 102"/>
                <a:gd name="T1" fmla="*/ 0 h 104"/>
                <a:gd name="T2" fmla="*/ 41 w 102"/>
                <a:gd name="T3" fmla="*/ 3 h 104"/>
                <a:gd name="T4" fmla="*/ 31 w 102"/>
                <a:gd name="T5" fmla="*/ 5 h 104"/>
                <a:gd name="T6" fmla="*/ 23 w 102"/>
                <a:gd name="T7" fmla="*/ 10 h 104"/>
                <a:gd name="T8" fmla="*/ 16 w 102"/>
                <a:gd name="T9" fmla="*/ 15 h 104"/>
                <a:gd name="T10" fmla="*/ 10 w 102"/>
                <a:gd name="T11" fmla="*/ 23 h 104"/>
                <a:gd name="T12" fmla="*/ 5 w 102"/>
                <a:gd name="T13" fmla="*/ 33 h 104"/>
                <a:gd name="T14" fmla="*/ 3 w 102"/>
                <a:gd name="T15" fmla="*/ 43 h 104"/>
                <a:gd name="T16" fmla="*/ 0 w 102"/>
                <a:gd name="T17" fmla="*/ 53 h 104"/>
                <a:gd name="T18" fmla="*/ 3 w 102"/>
                <a:gd name="T19" fmla="*/ 63 h 104"/>
                <a:gd name="T20" fmla="*/ 5 w 102"/>
                <a:gd name="T21" fmla="*/ 71 h 104"/>
                <a:gd name="T22" fmla="*/ 10 w 102"/>
                <a:gd name="T23" fmla="*/ 81 h 104"/>
                <a:gd name="T24" fmla="*/ 16 w 102"/>
                <a:gd name="T25" fmla="*/ 89 h 104"/>
                <a:gd name="T26" fmla="*/ 23 w 102"/>
                <a:gd name="T27" fmla="*/ 94 h 104"/>
                <a:gd name="T28" fmla="*/ 31 w 102"/>
                <a:gd name="T29" fmla="*/ 99 h 104"/>
                <a:gd name="T30" fmla="*/ 41 w 102"/>
                <a:gd name="T31" fmla="*/ 101 h 104"/>
                <a:gd name="T32" fmla="*/ 51 w 102"/>
                <a:gd name="T33" fmla="*/ 104 h 104"/>
                <a:gd name="T34" fmla="*/ 61 w 102"/>
                <a:gd name="T35" fmla="*/ 101 h 104"/>
                <a:gd name="T36" fmla="*/ 71 w 102"/>
                <a:gd name="T37" fmla="*/ 99 h 104"/>
                <a:gd name="T38" fmla="*/ 79 w 102"/>
                <a:gd name="T39" fmla="*/ 94 h 104"/>
                <a:gd name="T40" fmla="*/ 87 w 102"/>
                <a:gd name="T41" fmla="*/ 89 h 104"/>
                <a:gd name="T42" fmla="*/ 94 w 102"/>
                <a:gd name="T43" fmla="*/ 81 h 104"/>
                <a:gd name="T44" fmla="*/ 99 w 102"/>
                <a:gd name="T45" fmla="*/ 71 h 104"/>
                <a:gd name="T46" fmla="*/ 102 w 102"/>
                <a:gd name="T47" fmla="*/ 63 h 104"/>
                <a:gd name="T48" fmla="*/ 102 w 102"/>
                <a:gd name="T49" fmla="*/ 53 h 104"/>
                <a:gd name="T50" fmla="*/ 102 w 102"/>
                <a:gd name="T51" fmla="*/ 43 h 104"/>
                <a:gd name="T52" fmla="*/ 99 w 102"/>
                <a:gd name="T53" fmla="*/ 33 h 104"/>
                <a:gd name="T54" fmla="*/ 94 w 102"/>
                <a:gd name="T55" fmla="*/ 23 h 104"/>
                <a:gd name="T56" fmla="*/ 87 w 102"/>
                <a:gd name="T57" fmla="*/ 15 h 104"/>
                <a:gd name="T58" fmla="*/ 79 w 102"/>
                <a:gd name="T59" fmla="*/ 10 h 104"/>
                <a:gd name="T60" fmla="*/ 71 w 102"/>
                <a:gd name="T61" fmla="*/ 5 h 104"/>
                <a:gd name="T62" fmla="*/ 61 w 102"/>
                <a:gd name="T63" fmla="*/ 3 h 104"/>
                <a:gd name="T64" fmla="*/ 51 w 102"/>
                <a:gd name="T6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104">
                  <a:moveTo>
                    <a:pt x="51" y="0"/>
                  </a:moveTo>
                  <a:lnTo>
                    <a:pt x="41" y="3"/>
                  </a:lnTo>
                  <a:lnTo>
                    <a:pt x="31" y="5"/>
                  </a:lnTo>
                  <a:lnTo>
                    <a:pt x="23" y="10"/>
                  </a:lnTo>
                  <a:lnTo>
                    <a:pt x="16" y="15"/>
                  </a:lnTo>
                  <a:lnTo>
                    <a:pt x="10" y="23"/>
                  </a:lnTo>
                  <a:lnTo>
                    <a:pt x="5" y="33"/>
                  </a:lnTo>
                  <a:lnTo>
                    <a:pt x="3" y="43"/>
                  </a:lnTo>
                  <a:lnTo>
                    <a:pt x="0" y="53"/>
                  </a:lnTo>
                  <a:lnTo>
                    <a:pt x="3" y="63"/>
                  </a:lnTo>
                  <a:lnTo>
                    <a:pt x="5" y="71"/>
                  </a:lnTo>
                  <a:lnTo>
                    <a:pt x="10" y="81"/>
                  </a:lnTo>
                  <a:lnTo>
                    <a:pt x="16" y="89"/>
                  </a:lnTo>
                  <a:lnTo>
                    <a:pt x="23" y="94"/>
                  </a:lnTo>
                  <a:lnTo>
                    <a:pt x="31" y="99"/>
                  </a:lnTo>
                  <a:lnTo>
                    <a:pt x="41" y="101"/>
                  </a:lnTo>
                  <a:lnTo>
                    <a:pt x="51" y="104"/>
                  </a:lnTo>
                  <a:lnTo>
                    <a:pt x="61" y="101"/>
                  </a:lnTo>
                  <a:lnTo>
                    <a:pt x="71" y="99"/>
                  </a:lnTo>
                  <a:lnTo>
                    <a:pt x="79" y="94"/>
                  </a:lnTo>
                  <a:lnTo>
                    <a:pt x="87" y="89"/>
                  </a:lnTo>
                  <a:lnTo>
                    <a:pt x="94" y="81"/>
                  </a:lnTo>
                  <a:lnTo>
                    <a:pt x="99" y="71"/>
                  </a:lnTo>
                  <a:lnTo>
                    <a:pt x="102" y="63"/>
                  </a:lnTo>
                  <a:lnTo>
                    <a:pt x="102" y="53"/>
                  </a:lnTo>
                  <a:lnTo>
                    <a:pt x="102" y="43"/>
                  </a:lnTo>
                  <a:lnTo>
                    <a:pt x="99" y="33"/>
                  </a:lnTo>
                  <a:lnTo>
                    <a:pt x="94" y="23"/>
                  </a:lnTo>
                  <a:lnTo>
                    <a:pt x="87" y="15"/>
                  </a:lnTo>
                  <a:lnTo>
                    <a:pt x="79" y="10"/>
                  </a:lnTo>
                  <a:lnTo>
                    <a:pt x="71" y="5"/>
                  </a:lnTo>
                  <a:lnTo>
                    <a:pt x="61" y="3"/>
                  </a:lnTo>
                  <a:lnTo>
                    <a:pt x="51" y="0"/>
                  </a:lnTo>
                </a:path>
              </a:pathLst>
            </a:custGeom>
            <a:noFill/>
            <a:ln w="508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88" name="Freeform 324">
              <a:extLst>
                <a:ext uri="{FF2B5EF4-FFF2-40B4-BE49-F238E27FC236}">
                  <a16:creationId xmlns:a16="http://schemas.microsoft.com/office/drawing/2014/main" id="{5122B9D1-2FB1-4867-8D34-5CA70E42C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" y="7824"/>
              <a:ext cx="191" cy="190"/>
            </a:xfrm>
            <a:custGeom>
              <a:avLst/>
              <a:gdLst>
                <a:gd name="T0" fmla="*/ 56 w 191"/>
                <a:gd name="T1" fmla="*/ 0 h 190"/>
                <a:gd name="T2" fmla="*/ 0 w 191"/>
                <a:gd name="T3" fmla="*/ 56 h 190"/>
                <a:gd name="T4" fmla="*/ 0 w 191"/>
                <a:gd name="T5" fmla="*/ 134 h 190"/>
                <a:gd name="T6" fmla="*/ 56 w 191"/>
                <a:gd name="T7" fmla="*/ 190 h 190"/>
                <a:gd name="T8" fmla="*/ 135 w 191"/>
                <a:gd name="T9" fmla="*/ 190 h 190"/>
                <a:gd name="T10" fmla="*/ 191 w 191"/>
                <a:gd name="T11" fmla="*/ 134 h 190"/>
                <a:gd name="T12" fmla="*/ 191 w 191"/>
                <a:gd name="T13" fmla="*/ 56 h 190"/>
                <a:gd name="T14" fmla="*/ 135 w 191"/>
                <a:gd name="T15" fmla="*/ 0 h 190"/>
                <a:gd name="T16" fmla="*/ 56 w 191"/>
                <a:gd name="T17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0">
                  <a:moveTo>
                    <a:pt x="56" y="0"/>
                  </a:moveTo>
                  <a:lnTo>
                    <a:pt x="0" y="56"/>
                  </a:lnTo>
                  <a:lnTo>
                    <a:pt x="0" y="134"/>
                  </a:lnTo>
                  <a:lnTo>
                    <a:pt x="56" y="190"/>
                  </a:lnTo>
                  <a:lnTo>
                    <a:pt x="135" y="190"/>
                  </a:lnTo>
                  <a:lnTo>
                    <a:pt x="191" y="134"/>
                  </a:lnTo>
                  <a:lnTo>
                    <a:pt x="191" y="56"/>
                  </a:lnTo>
                  <a:lnTo>
                    <a:pt x="135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89" name="Freeform 325">
              <a:extLst>
                <a:ext uri="{FF2B5EF4-FFF2-40B4-BE49-F238E27FC236}">
                  <a16:creationId xmlns:a16="http://schemas.microsoft.com/office/drawing/2014/main" id="{ABC2AF15-CF16-424C-BE24-C90D37453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" y="7824"/>
              <a:ext cx="191" cy="190"/>
            </a:xfrm>
            <a:custGeom>
              <a:avLst/>
              <a:gdLst>
                <a:gd name="T0" fmla="*/ 56 w 191"/>
                <a:gd name="T1" fmla="*/ 0 h 190"/>
                <a:gd name="T2" fmla="*/ 0 w 191"/>
                <a:gd name="T3" fmla="*/ 56 h 190"/>
                <a:gd name="T4" fmla="*/ 0 w 191"/>
                <a:gd name="T5" fmla="*/ 134 h 190"/>
                <a:gd name="T6" fmla="*/ 56 w 191"/>
                <a:gd name="T7" fmla="*/ 190 h 190"/>
                <a:gd name="T8" fmla="*/ 135 w 191"/>
                <a:gd name="T9" fmla="*/ 190 h 190"/>
                <a:gd name="T10" fmla="*/ 191 w 191"/>
                <a:gd name="T11" fmla="*/ 134 h 190"/>
                <a:gd name="T12" fmla="*/ 191 w 191"/>
                <a:gd name="T13" fmla="*/ 56 h 190"/>
                <a:gd name="T14" fmla="*/ 135 w 191"/>
                <a:gd name="T15" fmla="*/ 0 h 190"/>
                <a:gd name="T16" fmla="*/ 56 w 191"/>
                <a:gd name="T17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0">
                  <a:moveTo>
                    <a:pt x="56" y="0"/>
                  </a:moveTo>
                  <a:lnTo>
                    <a:pt x="0" y="56"/>
                  </a:lnTo>
                  <a:lnTo>
                    <a:pt x="0" y="134"/>
                  </a:lnTo>
                  <a:lnTo>
                    <a:pt x="56" y="190"/>
                  </a:lnTo>
                  <a:lnTo>
                    <a:pt x="135" y="190"/>
                  </a:lnTo>
                  <a:lnTo>
                    <a:pt x="191" y="134"/>
                  </a:lnTo>
                  <a:lnTo>
                    <a:pt x="191" y="56"/>
                  </a:lnTo>
                  <a:lnTo>
                    <a:pt x="135" y="0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508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90" name="Freeform 326">
              <a:extLst>
                <a:ext uri="{FF2B5EF4-FFF2-40B4-BE49-F238E27FC236}">
                  <a16:creationId xmlns:a16="http://schemas.microsoft.com/office/drawing/2014/main" id="{47F2E619-2EEB-4CE4-B3DE-BACAA0F33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" y="7867"/>
              <a:ext cx="102" cy="104"/>
            </a:xfrm>
            <a:custGeom>
              <a:avLst/>
              <a:gdLst>
                <a:gd name="T0" fmla="*/ 51 w 102"/>
                <a:gd name="T1" fmla="*/ 0 h 104"/>
                <a:gd name="T2" fmla="*/ 41 w 102"/>
                <a:gd name="T3" fmla="*/ 3 h 104"/>
                <a:gd name="T4" fmla="*/ 33 w 102"/>
                <a:gd name="T5" fmla="*/ 5 h 104"/>
                <a:gd name="T6" fmla="*/ 23 w 102"/>
                <a:gd name="T7" fmla="*/ 10 h 104"/>
                <a:gd name="T8" fmla="*/ 16 w 102"/>
                <a:gd name="T9" fmla="*/ 15 h 104"/>
                <a:gd name="T10" fmla="*/ 11 w 102"/>
                <a:gd name="T11" fmla="*/ 23 h 104"/>
                <a:gd name="T12" fmla="*/ 5 w 102"/>
                <a:gd name="T13" fmla="*/ 33 h 104"/>
                <a:gd name="T14" fmla="*/ 3 w 102"/>
                <a:gd name="T15" fmla="*/ 43 h 104"/>
                <a:gd name="T16" fmla="*/ 0 w 102"/>
                <a:gd name="T17" fmla="*/ 53 h 104"/>
                <a:gd name="T18" fmla="*/ 3 w 102"/>
                <a:gd name="T19" fmla="*/ 63 h 104"/>
                <a:gd name="T20" fmla="*/ 5 w 102"/>
                <a:gd name="T21" fmla="*/ 71 h 104"/>
                <a:gd name="T22" fmla="*/ 11 w 102"/>
                <a:gd name="T23" fmla="*/ 81 h 104"/>
                <a:gd name="T24" fmla="*/ 16 w 102"/>
                <a:gd name="T25" fmla="*/ 89 h 104"/>
                <a:gd name="T26" fmla="*/ 23 w 102"/>
                <a:gd name="T27" fmla="*/ 94 h 104"/>
                <a:gd name="T28" fmla="*/ 33 w 102"/>
                <a:gd name="T29" fmla="*/ 99 h 104"/>
                <a:gd name="T30" fmla="*/ 41 w 102"/>
                <a:gd name="T31" fmla="*/ 101 h 104"/>
                <a:gd name="T32" fmla="*/ 51 w 102"/>
                <a:gd name="T33" fmla="*/ 104 h 104"/>
                <a:gd name="T34" fmla="*/ 61 w 102"/>
                <a:gd name="T35" fmla="*/ 101 h 104"/>
                <a:gd name="T36" fmla="*/ 71 w 102"/>
                <a:gd name="T37" fmla="*/ 99 h 104"/>
                <a:gd name="T38" fmla="*/ 79 w 102"/>
                <a:gd name="T39" fmla="*/ 94 h 104"/>
                <a:gd name="T40" fmla="*/ 87 w 102"/>
                <a:gd name="T41" fmla="*/ 89 h 104"/>
                <a:gd name="T42" fmla="*/ 94 w 102"/>
                <a:gd name="T43" fmla="*/ 81 h 104"/>
                <a:gd name="T44" fmla="*/ 99 w 102"/>
                <a:gd name="T45" fmla="*/ 71 h 104"/>
                <a:gd name="T46" fmla="*/ 102 w 102"/>
                <a:gd name="T47" fmla="*/ 63 h 104"/>
                <a:gd name="T48" fmla="*/ 102 w 102"/>
                <a:gd name="T49" fmla="*/ 53 h 104"/>
                <a:gd name="T50" fmla="*/ 102 w 102"/>
                <a:gd name="T51" fmla="*/ 43 h 104"/>
                <a:gd name="T52" fmla="*/ 99 w 102"/>
                <a:gd name="T53" fmla="*/ 33 h 104"/>
                <a:gd name="T54" fmla="*/ 94 w 102"/>
                <a:gd name="T55" fmla="*/ 23 h 104"/>
                <a:gd name="T56" fmla="*/ 87 w 102"/>
                <a:gd name="T57" fmla="*/ 15 h 104"/>
                <a:gd name="T58" fmla="*/ 79 w 102"/>
                <a:gd name="T59" fmla="*/ 10 h 104"/>
                <a:gd name="T60" fmla="*/ 71 w 102"/>
                <a:gd name="T61" fmla="*/ 5 h 104"/>
                <a:gd name="T62" fmla="*/ 61 w 102"/>
                <a:gd name="T63" fmla="*/ 3 h 104"/>
                <a:gd name="T64" fmla="*/ 51 w 102"/>
                <a:gd name="T6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104">
                  <a:moveTo>
                    <a:pt x="51" y="0"/>
                  </a:moveTo>
                  <a:lnTo>
                    <a:pt x="41" y="3"/>
                  </a:lnTo>
                  <a:lnTo>
                    <a:pt x="33" y="5"/>
                  </a:lnTo>
                  <a:lnTo>
                    <a:pt x="23" y="10"/>
                  </a:lnTo>
                  <a:lnTo>
                    <a:pt x="16" y="15"/>
                  </a:lnTo>
                  <a:lnTo>
                    <a:pt x="11" y="23"/>
                  </a:lnTo>
                  <a:lnTo>
                    <a:pt x="5" y="33"/>
                  </a:lnTo>
                  <a:lnTo>
                    <a:pt x="3" y="43"/>
                  </a:lnTo>
                  <a:lnTo>
                    <a:pt x="0" y="53"/>
                  </a:lnTo>
                  <a:lnTo>
                    <a:pt x="3" y="63"/>
                  </a:lnTo>
                  <a:lnTo>
                    <a:pt x="5" y="71"/>
                  </a:lnTo>
                  <a:lnTo>
                    <a:pt x="11" y="81"/>
                  </a:lnTo>
                  <a:lnTo>
                    <a:pt x="16" y="89"/>
                  </a:lnTo>
                  <a:lnTo>
                    <a:pt x="23" y="94"/>
                  </a:lnTo>
                  <a:lnTo>
                    <a:pt x="33" y="99"/>
                  </a:lnTo>
                  <a:lnTo>
                    <a:pt x="41" y="101"/>
                  </a:lnTo>
                  <a:lnTo>
                    <a:pt x="51" y="104"/>
                  </a:lnTo>
                  <a:lnTo>
                    <a:pt x="61" y="101"/>
                  </a:lnTo>
                  <a:lnTo>
                    <a:pt x="71" y="99"/>
                  </a:lnTo>
                  <a:lnTo>
                    <a:pt x="79" y="94"/>
                  </a:lnTo>
                  <a:lnTo>
                    <a:pt x="87" y="89"/>
                  </a:lnTo>
                  <a:lnTo>
                    <a:pt x="94" y="81"/>
                  </a:lnTo>
                  <a:lnTo>
                    <a:pt x="99" y="71"/>
                  </a:lnTo>
                  <a:lnTo>
                    <a:pt x="102" y="63"/>
                  </a:lnTo>
                  <a:lnTo>
                    <a:pt x="102" y="53"/>
                  </a:lnTo>
                  <a:lnTo>
                    <a:pt x="102" y="43"/>
                  </a:lnTo>
                  <a:lnTo>
                    <a:pt x="99" y="33"/>
                  </a:lnTo>
                  <a:lnTo>
                    <a:pt x="94" y="23"/>
                  </a:lnTo>
                  <a:lnTo>
                    <a:pt x="87" y="15"/>
                  </a:lnTo>
                  <a:lnTo>
                    <a:pt x="79" y="10"/>
                  </a:lnTo>
                  <a:lnTo>
                    <a:pt x="71" y="5"/>
                  </a:lnTo>
                  <a:lnTo>
                    <a:pt x="61" y="3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91" name="Freeform 327">
              <a:extLst>
                <a:ext uri="{FF2B5EF4-FFF2-40B4-BE49-F238E27FC236}">
                  <a16:creationId xmlns:a16="http://schemas.microsoft.com/office/drawing/2014/main" id="{38DA25A8-6B16-400F-BBC9-A0282318C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" y="7867"/>
              <a:ext cx="102" cy="104"/>
            </a:xfrm>
            <a:custGeom>
              <a:avLst/>
              <a:gdLst>
                <a:gd name="T0" fmla="*/ 51 w 102"/>
                <a:gd name="T1" fmla="*/ 0 h 104"/>
                <a:gd name="T2" fmla="*/ 41 w 102"/>
                <a:gd name="T3" fmla="*/ 3 h 104"/>
                <a:gd name="T4" fmla="*/ 33 w 102"/>
                <a:gd name="T5" fmla="*/ 5 h 104"/>
                <a:gd name="T6" fmla="*/ 23 w 102"/>
                <a:gd name="T7" fmla="*/ 10 h 104"/>
                <a:gd name="T8" fmla="*/ 16 w 102"/>
                <a:gd name="T9" fmla="*/ 15 h 104"/>
                <a:gd name="T10" fmla="*/ 11 w 102"/>
                <a:gd name="T11" fmla="*/ 23 h 104"/>
                <a:gd name="T12" fmla="*/ 5 w 102"/>
                <a:gd name="T13" fmla="*/ 33 h 104"/>
                <a:gd name="T14" fmla="*/ 3 w 102"/>
                <a:gd name="T15" fmla="*/ 43 h 104"/>
                <a:gd name="T16" fmla="*/ 0 w 102"/>
                <a:gd name="T17" fmla="*/ 53 h 104"/>
                <a:gd name="T18" fmla="*/ 3 w 102"/>
                <a:gd name="T19" fmla="*/ 63 h 104"/>
                <a:gd name="T20" fmla="*/ 5 w 102"/>
                <a:gd name="T21" fmla="*/ 71 h 104"/>
                <a:gd name="T22" fmla="*/ 11 w 102"/>
                <a:gd name="T23" fmla="*/ 81 h 104"/>
                <a:gd name="T24" fmla="*/ 16 w 102"/>
                <a:gd name="T25" fmla="*/ 89 h 104"/>
                <a:gd name="T26" fmla="*/ 23 w 102"/>
                <a:gd name="T27" fmla="*/ 94 h 104"/>
                <a:gd name="T28" fmla="*/ 33 w 102"/>
                <a:gd name="T29" fmla="*/ 99 h 104"/>
                <a:gd name="T30" fmla="*/ 41 w 102"/>
                <a:gd name="T31" fmla="*/ 101 h 104"/>
                <a:gd name="T32" fmla="*/ 51 w 102"/>
                <a:gd name="T33" fmla="*/ 104 h 104"/>
                <a:gd name="T34" fmla="*/ 61 w 102"/>
                <a:gd name="T35" fmla="*/ 101 h 104"/>
                <a:gd name="T36" fmla="*/ 71 w 102"/>
                <a:gd name="T37" fmla="*/ 99 h 104"/>
                <a:gd name="T38" fmla="*/ 79 w 102"/>
                <a:gd name="T39" fmla="*/ 94 h 104"/>
                <a:gd name="T40" fmla="*/ 87 w 102"/>
                <a:gd name="T41" fmla="*/ 89 h 104"/>
                <a:gd name="T42" fmla="*/ 94 w 102"/>
                <a:gd name="T43" fmla="*/ 81 h 104"/>
                <a:gd name="T44" fmla="*/ 99 w 102"/>
                <a:gd name="T45" fmla="*/ 71 h 104"/>
                <a:gd name="T46" fmla="*/ 102 w 102"/>
                <a:gd name="T47" fmla="*/ 63 h 104"/>
                <a:gd name="T48" fmla="*/ 102 w 102"/>
                <a:gd name="T49" fmla="*/ 53 h 104"/>
                <a:gd name="T50" fmla="*/ 102 w 102"/>
                <a:gd name="T51" fmla="*/ 43 h 104"/>
                <a:gd name="T52" fmla="*/ 99 w 102"/>
                <a:gd name="T53" fmla="*/ 33 h 104"/>
                <a:gd name="T54" fmla="*/ 94 w 102"/>
                <a:gd name="T55" fmla="*/ 23 h 104"/>
                <a:gd name="T56" fmla="*/ 87 w 102"/>
                <a:gd name="T57" fmla="*/ 15 h 104"/>
                <a:gd name="T58" fmla="*/ 79 w 102"/>
                <a:gd name="T59" fmla="*/ 10 h 104"/>
                <a:gd name="T60" fmla="*/ 71 w 102"/>
                <a:gd name="T61" fmla="*/ 5 h 104"/>
                <a:gd name="T62" fmla="*/ 61 w 102"/>
                <a:gd name="T63" fmla="*/ 3 h 104"/>
                <a:gd name="T64" fmla="*/ 51 w 102"/>
                <a:gd name="T6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104">
                  <a:moveTo>
                    <a:pt x="51" y="0"/>
                  </a:moveTo>
                  <a:lnTo>
                    <a:pt x="41" y="3"/>
                  </a:lnTo>
                  <a:lnTo>
                    <a:pt x="33" y="5"/>
                  </a:lnTo>
                  <a:lnTo>
                    <a:pt x="23" y="10"/>
                  </a:lnTo>
                  <a:lnTo>
                    <a:pt x="16" y="15"/>
                  </a:lnTo>
                  <a:lnTo>
                    <a:pt x="11" y="23"/>
                  </a:lnTo>
                  <a:lnTo>
                    <a:pt x="5" y="33"/>
                  </a:lnTo>
                  <a:lnTo>
                    <a:pt x="3" y="43"/>
                  </a:lnTo>
                  <a:lnTo>
                    <a:pt x="0" y="53"/>
                  </a:lnTo>
                  <a:lnTo>
                    <a:pt x="3" y="63"/>
                  </a:lnTo>
                  <a:lnTo>
                    <a:pt x="5" y="71"/>
                  </a:lnTo>
                  <a:lnTo>
                    <a:pt x="11" y="81"/>
                  </a:lnTo>
                  <a:lnTo>
                    <a:pt x="16" y="89"/>
                  </a:lnTo>
                  <a:lnTo>
                    <a:pt x="23" y="94"/>
                  </a:lnTo>
                  <a:lnTo>
                    <a:pt x="33" y="99"/>
                  </a:lnTo>
                  <a:lnTo>
                    <a:pt x="41" y="101"/>
                  </a:lnTo>
                  <a:lnTo>
                    <a:pt x="51" y="104"/>
                  </a:lnTo>
                  <a:lnTo>
                    <a:pt x="61" y="101"/>
                  </a:lnTo>
                  <a:lnTo>
                    <a:pt x="71" y="99"/>
                  </a:lnTo>
                  <a:lnTo>
                    <a:pt x="79" y="94"/>
                  </a:lnTo>
                  <a:lnTo>
                    <a:pt x="87" y="89"/>
                  </a:lnTo>
                  <a:lnTo>
                    <a:pt x="94" y="81"/>
                  </a:lnTo>
                  <a:lnTo>
                    <a:pt x="99" y="71"/>
                  </a:lnTo>
                  <a:lnTo>
                    <a:pt x="102" y="63"/>
                  </a:lnTo>
                  <a:lnTo>
                    <a:pt x="102" y="53"/>
                  </a:lnTo>
                  <a:lnTo>
                    <a:pt x="102" y="43"/>
                  </a:lnTo>
                  <a:lnTo>
                    <a:pt x="99" y="33"/>
                  </a:lnTo>
                  <a:lnTo>
                    <a:pt x="94" y="23"/>
                  </a:lnTo>
                  <a:lnTo>
                    <a:pt x="87" y="15"/>
                  </a:lnTo>
                  <a:lnTo>
                    <a:pt x="79" y="10"/>
                  </a:lnTo>
                  <a:lnTo>
                    <a:pt x="71" y="5"/>
                  </a:lnTo>
                  <a:lnTo>
                    <a:pt x="61" y="3"/>
                  </a:lnTo>
                  <a:lnTo>
                    <a:pt x="51" y="0"/>
                  </a:lnTo>
                </a:path>
              </a:pathLst>
            </a:custGeom>
            <a:noFill/>
            <a:ln w="508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92" name="Freeform 328">
              <a:extLst>
                <a:ext uri="{FF2B5EF4-FFF2-40B4-BE49-F238E27FC236}">
                  <a16:creationId xmlns:a16="http://schemas.microsoft.com/office/drawing/2014/main" id="{45060825-2A88-4938-9515-E80282F39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3" y="8001"/>
              <a:ext cx="276" cy="78"/>
            </a:xfrm>
            <a:custGeom>
              <a:avLst/>
              <a:gdLst>
                <a:gd name="T0" fmla="*/ 276 w 276"/>
                <a:gd name="T1" fmla="*/ 0 h 78"/>
                <a:gd name="T2" fmla="*/ 266 w 276"/>
                <a:gd name="T3" fmla="*/ 8 h 78"/>
                <a:gd name="T4" fmla="*/ 259 w 276"/>
                <a:gd name="T5" fmla="*/ 15 h 78"/>
                <a:gd name="T6" fmla="*/ 241 w 276"/>
                <a:gd name="T7" fmla="*/ 30 h 78"/>
                <a:gd name="T8" fmla="*/ 233 w 276"/>
                <a:gd name="T9" fmla="*/ 38 h 78"/>
                <a:gd name="T10" fmla="*/ 223 w 276"/>
                <a:gd name="T11" fmla="*/ 46 h 78"/>
                <a:gd name="T12" fmla="*/ 216 w 276"/>
                <a:gd name="T13" fmla="*/ 51 h 78"/>
                <a:gd name="T14" fmla="*/ 205 w 276"/>
                <a:gd name="T15" fmla="*/ 56 h 78"/>
                <a:gd name="T16" fmla="*/ 193 w 276"/>
                <a:gd name="T17" fmla="*/ 61 h 78"/>
                <a:gd name="T18" fmla="*/ 180 w 276"/>
                <a:gd name="T19" fmla="*/ 66 h 78"/>
                <a:gd name="T20" fmla="*/ 167 w 276"/>
                <a:gd name="T21" fmla="*/ 68 h 78"/>
                <a:gd name="T22" fmla="*/ 155 w 276"/>
                <a:gd name="T23" fmla="*/ 71 h 78"/>
                <a:gd name="T24" fmla="*/ 129 w 276"/>
                <a:gd name="T25" fmla="*/ 76 h 78"/>
                <a:gd name="T26" fmla="*/ 104 w 276"/>
                <a:gd name="T27" fmla="*/ 78 h 78"/>
                <a:gd name="T28" fmla="*/ 76 w 276"/>
                <a:gd name="T29" fmla="*/ 78 h 78"/>
                <a:gd name="T30" fmla="*/ 50 w 276"/>
                <a:gd name="T31" fmla="*/ 78 h 78"/>
                <a:gd name="T32" fmla="*/ 0 w 276"/>
                <a:gd name="T3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6" h="78">
                  <a:moveTo>
                    <a:pt x="276" y="0"/>
                  </a:moveTo>
                  <a:lnTo>
                    <a:pt x="266" y="8"/>
                  </a:lnTo>
                  <a:lnTo>
                    <a:pt x="259" y="15"/>
                  </a:lnTo>
                  <a:lnTo>
                    <a:pt x="241" y="30"/>
                  </a:lnTo>
                  <a:lnTo>
                    <a:pt x="233" y="38"/>
                  </a:lnTo>
                  <a:lnTo>
                    <a:pt x="223" y="46"/>
                  </a:lnTo>
                  <a:lnTo>
                    <a:pt x="216" y="51"/>
                  </a:lnTo>
                  <a:lnTo>
                    <a:pt x="205" y="56"/>
                  </a:lnTo>
                  <a:lnTo>
                    <a:pt x="193" y="61"/>
                  </a:lnTo>
                  <a:lnTo>
                    <a:pt x="180" y="66"/>
                  </a:lnTo>
                  <a:lnTo>
                    <a:pt x="167" y="68"/>
                  </a:lnTo>
                  <a:lnTo>
                    <a:pt x="155" y="71"/>
                  </a:lnTo>
                  <a:lnTo>
                    <a:pt x="129" y="76"/>
                  </a:lnTo>
                  <a:lnTo>
                    <a:pt x="104" y="78"/>
                  </a:lnTo>
                  <a:lnTo>
                    <a:pt x="76" y="78"/>
                  </a:lnTo>
                  <a:lnTo>
                    <a:pt x="50" y="78"/>
                  </a:lnTo>
                  <a:lnTo>
                    <a:pt x="0" y="78"/>
                  </a:lnTo>
                </a:path>
              </a:pathLst>
            </a:custGeom>
            <a:noFill/>
            <a:ln w="14605">
              <a:solidFill>
                <a:srgbClr val="99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93" name="Freeform 329">
              <a:extLst>
                <a:ext uri="{FF2B5EF4-FFF2-40B4-BE49-F238E27FC236}">
                  <a16:creationId xmlns:a16="http://schemas.microsoft.com/office/drawing/2014/main" id="{1094BD37-ACB6-4A67-8739-4A21C9CAB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3" y="8231"/>
              <a:ext cx="1143" cy="220"/>
            </a:xfrm>
            <a:custGeom>
              <a:avLst/>
              <a:gdLst>
                <a:gd name="T0" fmla="*/ 1143 w 1143"/>
                <a:gd name="T1" fmla="*/ 99 h 220"/>
                <a:gd name="T2" fmla="*/ 1138 w 1143"/>
                <a:gd name="T3" fmla="*/ 78 h 220"/>
                <a:gd name="T4" fmla="*/ 1131 w 1143"/>
                <a:gd name="T5" fmla="*/ 58 h 220"/>
                <a:gd name="T6" fmla="*/ 1118 w 1143"/>
                <a:gd name="T7" fmla="*/ 40 h 220"/>
                <a:gd name="T8" fmla="*/ 1103 w 1143"/>
                <a:gd name="T9" fmla="*/ 25 h 220"/>
                <a:gd name="T10" fmla="*/ 1085 w 1143"/>
                <a:gd name="T11" fmla="*/ 13 h 220"/>
                <a:gd name="T12" fmla="*/ 1065 w 1143"/>
                <a:gd name="T13" fmla="*/ 5 h 220"/>
                <a:gd name="T14" fmla="*/ 1044 w 1143"/>
                <a:gd name="T15" fmla="*/ 0 h 220"/>
                <a:gd name="T16" fmla="*/ 112 w 1143"/>
                <a:gd name="T17" fmla="*/ 0 h 220"/>
                <a:gd name="T18" fmla="*/ 89 w 1143"/>
                <a:gd name="T19" fmla="*/ 3 h 220"/>
                <a:gd name="T20" fmla="*/ 69 w 1143"/>
                <a:gd name="T21" fmla="*/ 8 h 220"/>
                <a:gd name="T22" fmla="*/ 49 w 1143"/>
                <a:gd name="T23" fmla="*/ 18 h 220"/>
                <a:gd name="T24" fmla="*/ 33 w 1143"/>
                <a:gd name="T25" fmla="*/ 33 h 220"/>
                <a:gd name="T26" fmla="*/ 21 w 1143"/>
                <a:gd name="T27" fmla="*/ 48 h 220"/>
                <a:gd name="T28" fmla="*/ 10 w 1143"/>
                <a:gd name="T29" fmla="*/ 68 h 220"/>
                <a:gd name="T30" fmla="*/ 3 w 1143"/>
                <a:gd name="T31" fmla="*/ 88 h 220"/>
                <a:gd name="T32" fmla="*/ 0 w 1143"/>
                <a:gd name="T33" fmla="*/ 111 h 220"/>
                <a:gd name="T34" fmla="*/ 3 w 1143"/>
                <a:gd name="T35" fmla="*/ 131 h 220"/>
                <a:gd name="T36" fmla="*/ 10 w 1143"/>
                <a:gd name="T37" fmla="*/ 154 h 220"/>
                <a:gd name="T38" fmla="*/ 21 w 1143"/>
                <a:gd name="T39" fmla="*/ 172 h 220"/>
                <a:gd name="T40" fmla="*/ 33 w 1143"/>
                <a:gd name="T41" fmla="*/ 187 h 220"/>
                <a:gd name="T42" fmla="*/ 49 w 1143"/>
                <a:gd name="T43" fmla="*/ 202 h 220"/>
                <a:gd name="T44" fmla="*/ 69 w 1143"/>
                <a:gd name="T45" fmla="*/ 212 h 220"/>
                <a:gd name="T46" fmla="*/ 89 w 1143"/>
                <a:gd name="T47" fmla="*/ 217 h 220"/>
                <a:gd name="T48" fmla="*/ 112 w 1143"/>
                <a:gd name="T49" fmla="*/ 220 h 220"/>
                <a:gd name="T50" fmla="*/ 1044 w 1143"/>
                <a:gd name="T51" fmla="*/ 220 h 220"/>
                <a:gd name="T52" fmla="*/ 1065 w 1143"/>
                <a:gd name="T53" fmla="*/ 215 h 220"/>
                <a:gd name="T54" fmla="*/ 1085 w 1143"/>
                <a:gd name="T55" fmla="*/ 207 h 220"/>
                <a:gd name="T56" fmla="*/ 1103 w 1143"/>
                <a:gd name="T57" fmla="*/ 195 h 220"/>
                <a:gd name="T58" fmla="*/ 1118 w 1143"/>
                <a:gd name="T59" fmla="*/ 179 h 220"/>
                <a:gd name="T60" fmla="*/ 1131 w 1143"/>
                <a:gd name="T61" fmla="*/ 162 h 220"/>
                <a:gd name="T62" fmla="*/ 1138 w 1143"/>
                <a:gd name="T63" fmla="*/ 144 h 220"/>
                <a:gd name="T64" fmla="*/ 1143 w 1143"/>
                <a:gd name="T65" fmla="*/ 121 h 220"/>
                <a:gd name="T66" fmla="*/ 1143 w 1143"/>
                <a:gd name="T67" fmla="*/ 11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3" h="220">
                  <a:moveTo>
                    <a:pt x="1143" y="111"/>
                  </a:moveTo>
                  <a:lnTo>
                    <a:pt x="1143" y="99"/>
                  </a:lnTo>
                  <a:lnTo>
                    <a:pt x="1141" y="88"/>
                  </a:lnTo>
                  <a:lnTo>
                    <a:pt x="1138" y="78"/>
                  </a:lnTo>
                  <a:lnTo>
                    <a:pt x="1136" y="68"/>
                  </a:lnTo>
                  <a:lnTo>
                    <a:pt x="1131" y="58"/>
                  </a:lnTo>
                  <a:lnTo>
                    <a:pt x="1126" y="48"/>
                  </a:lnTo>
                  <a:lnTo>
                    <a:pt x="1118" y="40"/>
                  </a:lnTo>
                  <a:lnTo>
                    <a:pt x="1110" y="33"/>
                  </a:lnTo>
                  <a:lnTo>
                    <a:pt x="1103" y="25"/>
                  </a:lnTo>
                  <a:lnTo>
                    <a:pt x="1095" y="18"/>
                  </a:lnTo>
                  <a:lnTo>
                    <a:pt x="1085" y="13"/>
                  </a:lnTo>
                  <a:lnTo>
                    <a:pt x="1075" y="8"/>
                  </a:lnTo>
                  <a:lnTo>
                    <a:pt x="1065" y="5"/>
                  </a:lnTo>
                  <a:lnTo>
                    <a:pt x="1055" y="3"/>
                  </a:lnTo>
                  <a:lnTo>
                    <a:pt x="1044" y="0"/>
                  </a:lnTo>
                  <a:lnTo>
                    <a:pt x="1032" y="0"/>
                  </a:lnTo>
                  <a:lnTo>
                    <a:pt x="112" y="0"/>
                  </a:lnTo>
                  <a:lnTo>
                    <a:pt x="99" y="0"/>
                  </a:lnTo>
                  <a:lnTo>
                    <a:pt x="89" y="3"/>
                  </a:lnTo>
                  <a:lnTo>
                    <a:pt x="79" y="5"/>
                  </a:lnTo>
                  <a:lnTo>
                    <a:pt x="69" y="8"/>
                  </a:lnTo>
                  <a:lnTo>
                    <a:pt x="59" y="13"/>
                  </a:lnTo>
                  <a:lnTo>
                    <a:pt x="49" y="18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6" y="40"/>
                  </a:lnTo>
                  <a:lnTo>
                    <a:pt x="21" y="48"/>
                  </a:lnTo>
                  <a:lnTo>
                    <a:pt x="13" y="58"/>
                  </a:lnTo>
                  <a:lnTo>
                    <a:pt x="10" y="68"/>
                  </a:lnTo>
                  <a:lnTo>
                    <a:pt x="5" y="78"/>
                  </a:lnTo>
                  <a:lnTo>
                    <a:pt x="3" y="88"/>
                  </a:lnTo>
                  <a:lnTo>
                    <a:pt x="0" y="99"/>
                  </a:lnTo>
                  <a:lnTo>
                    <a:pt x="0" y="111"/>
                  </a:lnTo>
                  <a:lnTo>
                    <a:pt x="0" y="121"/>
                  </a:lnTo>
                  <a:lnTo>
                    <a:pt x="3" y="131"/>
                  </a:lnTo>
                  <a:lnTo>
                    <a:pt x="5" y="144"/>
                  </a:lnTo>
                  <a:lnTo>
                    <a:pt x="10" y="154"/>
                  </a:lnTo>
                  <a:lnTo>
                    <a:pt x="13" y="162"/>
                  </a:lnTo>
                  <a:lnTo>
                    <a:pt x="21" y="172"/>
                  </a:lnTo>
                  <a:lnTo>
                    <a:pt x="26" y="179"/>
                  </a:lnTo>
                  <a:lnTo>
                    <a:pt x="33" y="187"/>
                  </a:lnTo>
                  <a:lnTo>
                    <a:pt x="41" y="195"/>
                  </a:lnTo>
                  <a:lnTo>
                    <a:pt x="49" y="202"/>
                  </a:lnTo>
                  <a:lnTo>
                    <a:pt x="59" y="207"/>
                  </a:lnTo>
                  <a:lnTo>
                    <a:pt x="69" y="212"/>
                  </a:lnTo>
                  <a:lnTo>
                    <a:pt x="79" y="215"/>
                  </a:lnTo>
                  <a:lnTo>
                    <a:pt x="89" y="217"/>
                  </a:lnTo>
                  <a:lnTo>
                    <a:pt x="99" y="220"/>
                  </a:lnTo>
                  <a:lnTo>
                    <a:pt x="112" y="220"/>
                  </a:lnTo>
                  <a:lnTo>
                    <a:pt x="1032" y="220"/>
                  </a:lnTo>
                  <a:lnTo>
                    <a:pt x="1044" y="220"/>
                  </a:lnTo>
                  <a:lnTo>
                    <a:pt x="1055" y="217"/>
                  </a:lnTo>
                  <a:lnTo>
                    <a:pt x="1065" y="215"/>
                  </a:lnTo>
                  <a:lnTo>
                    <a:pt x="1075" y="212"/>
                  </a:lnTo>
                  <a:lnTo>
                    <a:pt x="1085" y="207"/>
                  </a:lnTo>
                  <a:lnTo>
                    <a:pt x="1095" y="202"/>
                  </a:lnTo>
                  <a:lnTo>
                    <a:pt x="1103" y="195"/>
                  </a:lnTo>
                  <a:lnTo>
                    <a:pt x="1110" y="187"/>
                  </a:lnTo>
                  <a:lnTo>
                    <a:pt x="1118" y="179"/>
                  </a:lnTo>
                  <a:lnTo>
                    <a:pt x="1126" y="172"/>
                  </a:lnTo>
                  <a:lnTo>
                    <a:pt x="1131" y="162"/>
                  </a:lnTo>
                  <a:lnTo>
                    <a:pt x="1136" y="154"/>
                  </a:lnTo>
                  <a:lnTo>
                    <a:pt x="1138" y="144"/>
                  </a:lnTo>
                  <a:lnTo>
                    <a:pt x="1141" y="131"/>
                  </a:lnTo>
                  <a:lnTo>
                    <a:pt x="1143" y="121"/>
                  </a:lnTo>
                  <a:lnTo>
                    <a:pt x="1143" y="111"/>
                  </a:lnTo>
                  <a:lnTo>
                    <a:pt x="1143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94" name="Freeform 330">
              <a:extLst>
                <a:ext uri="{FF2B5EF4-FFF2-40B4-BE49-F238E27FC236}">
                  <a16:creationId xmlns:a16="http://schemas.microsoft.com/office/drawing/2014/main" id="{FAF2EDAF-8C3F-4282-9904-D83036853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3" y="8231"/>
              <a:ext cx="1143" cy="220"/>
            </a:xfrm>
            <a:custGeom>
              <a:avLst/>
              <a:gdLst>
                <a:gd name="T0" fmla="*/ 1143 w 1143"/>
                <a:gd name="T1" fmla="*/ 99 h 220"/>
                <a:gd name="T2" fmla="*/ 1138 w 1143"/>
                <a:gd name="T3" fmla="*/ 78 h 220"/>
                <a:gd name="T4" fmla="*/ 1131 w 1143"/>
                <a:gd name="T5" fmla="*/ 58 h 220"/>
                <a:gd name="T6" fmla="*/ 1118 w 1143"/>
                <a:gd name="T7" fmla="*/ 40 h 220"/>
                <a:gd name="T8" fmla="*/ 1103 w 1143"/>
                <a:gd name="T9" fmla="*/ 25 h 220"/>
                <a:gd name="T10" fmla="*/ 1085 w 1143"/>
                <a:gd name="T11" fmla="*/ 13 h 220"/>
                <a:gd name="T12" fmla="*/ 1065 w 1143"/>
                <a:gd name="T13" fmla="*/ 5 h 220"/>
                <a:gd name="T14" fmla="*/ 1044 w 1143"/>
                <a:gd name="T15" fmla="*/ 0 h 220"/>
                <a:gd name="T16" fmla="*/ 112 w 1143"/>
                <a:gd name="T17" fmla="*/ 0 h 220"/>
                <a:gd name="T18" fmla="*/ 89 w 1143"/>
                <a:gd name="T19" fmla="*/ 3 h 220"/>
                <a:gd name="T20" fmla="*/ 69 w 1143"/>
                <a:gd name="T21" fmla="*/ 8 h 220"/>
                <a:gd name="T22" fmla="*/ 49 w 1143"/>
                <a:gd name="T23" fmla="*/ 18 h 220"/>
                <a:gd name="T24" fmla="*/ 33 w 1143"/>
                <a:gd name="T25" fmla="*/ 33 h 220"/>
                <a:gd name="T26" fmla="*/ 21 w 1143"/>
                <a:gd name="T27" fmla="*/ 48 h 220"/>
                <a:gd name="T28" fmla="*/ 10 w 1143"/>
                <a:gd name="T29" fmla="*/ 68 h 220"/>
                <a:gd name="T30" fmla="*/ 3 w 1143"/>
                <a:gd name="T31" fmla="*/ 88 h 220"/>
                <a:gd name="T32" fmla="*/ 0 w 1143"/>
                <a:gd name="T33" fmla="*/ 111 h 220"/>
                <a:gd name="T34" fmla="*/ 3 w 1143"/>
                <a:gd name="T35" fmla="*/ 131 h 220"/>
                <a:gd name="T36" fmla="*/ 10 w 1143"/>
                <a:gd name="T37" fmla="*/ 154 h 220"/>
                <a:gd name="T38" fmla="*/ 21 w 1143"/>
                <a:gd name="T39" fmla="*/ 172 h 220"/>
                <a:gd name="T40" fmla="*/ 33 w 1143"/>
                <a:gd name="T41" fmla="*/ 187 h 220"/>
                <a:gd name="T42" fmla="*/ 49 w 1143"/>
                <a:gd name="T43" fmla="*/ 202 h 220"/>
                <a:gd name="T44" fmla="*/ 69 w 1143"/>
                <a:gd name="T45" fmla="*/ 212 h 220"/>
                <a:gd name="T46" fmla="*/ 89 w 1143"/>
                <a:gd name="T47" fmla="*/ 217 h 220"/>
                <a:gd name="T48" fmla="*/ 112 w 1143"/>
                <a:gd name="T49" fmla="*/ 220 h 220"/>
                <a:gd name="T50" fmla="*/ 1044 w 1143"/>
                <a:gd name="T51" fmla="*/ 220 h 220"/>
                <a:gd name="T52" fmla="*/ 1065 w 1143"/>
                <a:gd name="T53" fmla="*/ 215 h 220"/>
                <a:gd name="T54" fmla="*/ 1085 w 1143"/>
                <a:gd name="T55" fmla="*/ 207 h 220"/>
                <a:gd name="T56" fmla="*/ 1103 w 1143"/>
                <a:gd name="T57" fmla="*/ 195 h 220"/>
                <a:gd name="T58" fmla="*/ 1118 w 1143"/>
                <a:gd name="T59" fmla="*/ 179 h 220"/>
                <a:gd name="T60" fmla="*/ 1131 w 1143"/>
                <a:gd name="T61" fmla="*/ 162 h 220"/>
                <a:gd name="T62" fmla="*/ 1138 w 1143"/>
                <a:gd name="T63" fmla="*/ 144 h 220"/>
                <a:gd name="T64" fmla="*/ 1143 w 1143"/>
                <a:gd name="T65" fmla="*/ 121 h 220"/>
                <a:gd name="T66" fmla="*/ 1143 w 1143"/>
                <a:gd name="T67" fmla="*/ 11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3" h="220">
                  <a:moveTo>
                    <a:pt x="1143" y="111"/>
                  </a:moveTo>
                  <a:lnTo>
                    <a:pt x="1143" y="99"/>
                  </a:lnTo>
                  <a:lnTo>
                    <a:pt x="1141" y="88"/>
                  </a:lnTo>
                  <a:lnTo>
                    <a:pt x="1138" y="78"/>
                  </a:lnTo>
                  <a:lnTo>
                    <a:pt x="1136" y="68"/>
                  </a:lnTo>
                  <a:lnTo>
                    <a:pt x="1131" y="58"/>
                  </a:lnTo>
                  <a:lnTo>
                    <a:pt x="1126" y="48"/>
                  </a:lnTo>
                  <a:lnTo>
                    <a:pt x="1118" y="40"/>
                  </a:lnTo>
                  <a:lnTo>
                    <a:pt x="1110" y="33"/>
                  </a:lnTo>
                  <a:lnTo>
                    <a:pt x="1103" y="25"/>
                  </a:lnTo>
                  <a:lnTo>
                    <a:pt x="1095" y="18"/>
                  </a:lnTo>
                  <a:lnTo>
                    <a:pt x="1085" y="13"/>
                  </a:lnTo>
                  <a:lnTo>
                    <a:pt x="1075" y="8"/>
                  </a:lnTo>
                  <a:lnTo>
                    <a:pt x="1065" y="5"/>
                  </a:lnTo>
                  <a:lnTo>
                    <a:pt x="1055" y="3"/>
                  </a:lnTo>
                  <a:lnTo>
                    <a:pt x="1044" y="0"/>
                  </a:lnTo>
                  <a:lnTo>
                    <a:pt x="1032" y="0"/>
                  </a:lnTo>
                  <a:lnTo>
                    <a:pt x="112" y="0"/>
                  </a:lnTo>
                  <a:lnTo>
                    <a:pt x="99" y="0"/>
                  </a:lnTo>
                  <a:lnTo>
                    <a:pt x="89" y="3"/>
                  </a:lnTo>
                  <a:lnTo>
                    <a:pt x="79" y="5"/>
                  </a:lnTo>
                  <a:lnTo>
                    <a:pt x="69" y="8"/>
                  </a:lnTo>
                  <a:lnTo>
                    <a:pt x="59" y="13"/>
                  </a:lnTo>
                  <a:lnTo>
                    <a:pt x="49" y="18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6" y="40"/>
                  </a:lnTo>
                  <a:lnTo>
                    <a:pt x="21" y="48"/>
                  </a:lnTo>
                  <a:lnTo>
                    <a:pt x="13" y="58"/>
                  </a:lnTo>
                  <a:lnTo>
                    <a:pt x="10" y="68"/>
                  </a:lnTo>
                  <a:lnTo>
                    <a:pt x="5" y="78"/>
                  </a:lnTo>
                  <a:lnTo>
                    <a:pt x="3" y="88"/>
                  </a:lnTo>
                  <a:lnTo>
                    <a:pt x="0" y="99"/>
                  </a:lnTo>
                  <a:lnTo>
                    <a:pt x="0" y="111"/>
                  </a:lnTo>
                  <a:lnTo>
                    <a:pt x="0" y="121"/>
                  </a:lnTo>
                  <a:lnTo>
                    <a:pt x="3" y="131"/>
                  </a:lnTo>
                  <a:lnTo>
                    <a:pt x="5" y="144"/>
                  </a:lnTo>
                  <a:lnTo>
                    <a:pt x="10" y="154"/>
                  </a:lnTo>
                  <a:lnTo>
                    <a:pt x="13" y="162"/>
                  </a:lnTo>
                  <a:lnTo>
                    <a:pt x="21" y="172"/>
                  </a:lnTo>
                  <a:lnTo>
                    <a:pt x="26" y="179"/>
                  </a:lnTo>
                  <a:lnTo>
                    <a:pt x="33" y="187"/>
                  </a:lnTo>
                  <a:lnTo>
                    <a:pt x="41" y="195"/>
                  </a:lnTo>
                  <a:lnTo>
                    <a:pt x="49" y="202"/>
                  </a:lnTo>
                  <a:lnTo>
                    <a:pt x="59" y="207"/>
                  </a:lnTo>
                  <a:lnTo>
                    <a:pt x="69" y="212"/>
                  </a:lnTo>
                  <a:lnTo>
                    <a:pt x="79" y="215"/>
                  </a:lnTo>
                  <a:lnTo>
                    <a:pt x="89" y="217"/>
                  </a:lnTo>
                  <a:lnTo>
                    <a:pt x="99" y="220"/>
                  </a:lnTo>
                  <a:lnTo>
                    <a:pt x="112" y="220"/>
                  </a:lnTo>
                  <a:lnTo>
                    <a:pt x="1032" y="220"/>
                  </a:lnTo>
                  <a:lnTo>
                    <a:pt x="1044" y="220"/>
                  </a:lnTo>
                  <a:lnTo>
                    <a:pt x="1055" y="217"/>
                  </a:lnTo>
                  <a:lnTo>
                    <a:pt x="1065" y="215"/>
                  </a:lnTo>
                  <a:lnTo>
                    <a:pt x="1075" y="212"/>
                  </a:lnTo>
                  <a:lnTo>
                    <a:pt x="1085" y="207"/>
                  </a:lnTo>
                  <a:lnTo>
                    <a:pt x="1095" y="202"/>
                  </a:lnTo>
                  <a:lnTo>
                    <a:pt x="1103" y="195"/>
                  </a:lnTo>
                  <a:lnTo>
                    <a:pt x="1110" y="187"/>
                  </a:lnTo>
                  <a:lnTo>
                    <a:pt x="1118" y="179"/>
                  </a:lnTo>
                  <a:lnTo>
                    <a:pt x="1126" y="172"/>
                  </a:lnTo>
                  <a:lnTo>
                    <a:pt x="1131" y="162"/>
                  </a:lnTo>
                  <a:lnTo>
                    <a:pt x="1136" y="154"/>
                  </a:lnTo>
                  <a:lnTo>
                    <a:pt x="1138" y="144"/>
                  </a:lnTo>
                  <a:lnTo>
                    <a:pt x="1141" y="131"/>
                  </a:lnTo>
                  <a:lnTo>
                    <a:pt x="1143" y="121"/>
                  </a:lnTo>
                  <a:lnTo>
                    <a:pt x="1143" y="111"/>
                  </a:lnTo>
                  <a:lnTo>
                    <a:pt x="1143" y="111"/>
                  </a:lnTo>
                </a:path>
              </a:pathLst>
            </a:custGeom>
            <a:noFill/>
            <a:ln w="508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95" name="Freeform 331">
              <a:extLst>
                <a:ext uri="{FF2B5EF4-FFF2-40B4-BE49-F238E27FC236}">
                  <a16:creationId xmlns:a16="http://schemas.microsoft.com/office/drawing/2014/main" id="{97783815-D93D-4212-9AA9-9A8A5C6FC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5" y="8244"/>
              <a:ext cx="191" cy="189"/>
            </a:xfrm>
            <a:custGeom>
              <a:avLst/>
              <a:gdLst>
                <a:gd name="T0" fmla="*/ 56 w 191"/>
                <a:gd name="T1" fmla="*/ 0 h 189"/>
                <a:gd name="T2" fmla="*/ 0 w 191"/>
                <a:gd name="T3" fmla="*/ 55 h 189"/>
                <a:gd name="T4" fmla="*/ 0 w 191"/>
                <a:gd name="T5" fmla="*/ 134 h 189"/>
                <a:gd name="T6" fmla="*/ 56 w 191"/>
                <a:gd name="T7" fmla="*/ 189 h 189"/>
                <a:gd name="T8" fmla="*/ 135 w 191"/>
                <a:gd name="T9" fmla="*/ 189 h 189"/>
                <a:gd name="T10" fmla="*/ 191 w 191"/>
                <a:gd name="T11" fmla="*/ 134 h 189"/>
                <a:gd name="T12" fmla="*/ 191 w 191"/>
                <a:gd name="T13" fmla="*/ 55 h 189"/>
                <a:gd name="T14" fmla="*/ 135 w 191"/>
                <a:gd name="T15" fmla="*/ 0 h 189"/>
                <a:gd name="T16" fmla="*/ 56 w 191"/>
                <a:gd name="T1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89">
                  <a:moveTo>
                    <a:pt x="56" y="0"/>
                  </a:moveTo>
                  <a:lnTo>
                    <a:pt x="0" y="55"/>
                  </a:lnTo>
                  <a:lnTo>
                    <a:pt x="0" y="134"/>
                  </a:lnTo>
                  <a:lnTo>
                    <a:pt x="56" y="189"/>
                  </a:lnTo>
                  <a:lnTo>
                    <a:pt x="135" y="189"/>
                  </a:lnTo>
                  <a:lnTo>
                    <a:pt x="191" y="134"/>
                  </a:lnTo>
                  <a:lnTo>
                    <a:pt x="191" y="55"/>
                  </a:lnTo>
                  <a:lnTo>
                    <a:pt x="135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96" name="Freeform 332">
              <a:extLst>
                <a:ext uri="{FF2B5EF4-FFF2-40B4-BE49-F238E27FC236}">
                  <a16:creationId xmlns:a16="http://schemas.microsoft.com/office/drawing/2014/main" id="{EE8246B6-E415-4421-8E48-0FFB30F75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5" y="8244"/>
              <a:ext cx="191" cy="189"/>
            </a:xfrm>
            <a:custGeom>
              <a:avLst/>
              <a:gdLst>
                <a:gd name="T0" fmla="*/ 56 w 191"/>
                <a:gd name="T1" fmla="*/ 0 h 189"/>
                <a:gd name="T2" fmla="*/ 0 w 191"/>
                <a:gd name="T3" fmla="*/ 55 h 189"/>
                <a:gd name="T4" fmla="*/ 0 w 191"/>
                <a:gd name="T5" fmla="*/ 134 h 189"/>
                <a:gd name="T6" fmla="*/ 56 w 191"/>
                <a:gd name="T7" fmla="*/ 189 h 189"/>
                <a:gd name="T8" fmla="*/ 135 w 191"/>
                <a:gd name="T9" fmla="*/ 189 h 189"/>
                <a:gd name="T10" fmla="*/ 191 w 191"/>
                <a:gd name="T11" fmla="*/ 134 h 189"/>
                <a:gd name="T12" fmla="*/ 191 w 191"/>
                <a:gd name="T13" fmla="*/ 55 h 189"/>
                <a:gd name="T14" fmla="*/ 135 w 191"/>
                <a:gd name="T15" fmla="*/ 0 h 189"/>
                <a:gd name="T16" fmla="*/ 56 w 191"/>
                <a:gd name="T1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89">
                  <a:moveTo>
                    <a:pt x="56" y="0"/>
                  </a:moveTo>
                  <a:lnTo>
                    <a:pt x="0" y="55"/>
                  </a:lnTo>
                  <a:lnTo>
                    <a:pt x="0" y="134"/>
                  </a:lnTo>
                  <a:lnTo>
                    <a:pt x="56" y="189"/>
                  </a:lnTo>
                  <a:lnTo>
                    <a:pt x="135" y="189"/>
                  </a:lnTo>
                  <a:lnTo>
                    <a:pt x="191" y="134"/>
                  </a:lnTo>
                  <a:lnTo>
                    <a:pt x="191" y="55"/>
                  </a:lnTo>
                  <a:lnTo>
                    <a:pt x="135" y="0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508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97" name="Freeform 333">
              <a:extLst>
                <a:ext uri="{FF2B5EF4-FFF2-40B4-BE49-F238E27FC236}">
                  <a16:creationId xmlns:a16="http://schemas.microsoft.com/office/drawing/2014/main" id="{557F560E-AE33-4531-A1C7-2D87C1AC2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8" y="8287"/>
              <a:ext cx="102" cy="101"/>
            </a:xfrm>
            <a:custGeom>
              <a:avLst/>
              <a:gdLst>
                <a:gd name="T0" fmla="*/ 51 w 102"/>
                <a:gd name="T1" fmla="*/ 0 h 101"/>
                <a:gd name="T2" fmla="*/ 41 w 102"/>
                <a:gd name="T3" fmla="*/ 2 h 101"/>
                <a:gd name="T4" fmla="*/ 31 w 102"/>
                <a:gd name="T5" fmla="*/ 5 h 101"/>
                <a:gd name="T6" fmla="*/ 23 w 102"/>
                <a:gd name="T7" fmla="*/ 10 h 101"/>
                <a:gd name="T8" fmla="*/ 16 w 102"/>
                <a:gd name="T9" fmla="*/ 15 h 101"/>
                <a:gd name="T10" fmla="*/ 10 w 102"/>
                <a:gd name="T11" fmla="*/ 22 h 101"/>
                <a:gd name="T12" fmla="*/ 5 w 102"/>
                <a:gd name="T13" fmla="*/ 30 h 101"/>
                <a:gd name="T14" fmla="*/ 3 w 102"/>
                <a:gd name="T15" fmla="*/ 40 h 101"/>
                <a:gd name="T16" fmla="*/ 0 w 102"/>
                <a:gd name="T17" fmla="*/ 50 h 101"/>
                <a:gd name="T18" fmla="*/ 3 w 102"/>
                <a:gd name="T19" fmla="*/ 60 h 101"/>
                <a:gd name="T20" fmla="*/ 5 w 102"/>
                <a:gd name="T21" fmla="*/ 70 h 101"/>
                <a:gd name="T22" fmla="*/ 10 w 102"/>
                <a:gd name="T23" fmla="*/ 78 h 101"/>
                <a:gd name="T24" fmla="*/ 16 w 102"/>
                <a:gd name="T25" fmla="*/ 85 h 101"/>
                <a:gd name="T26" fmla="*/ 23 w 102"/>
                <a:gd name="T27" fmla="*/ 93 h 101"/>
                <a:gd name="T28" fmla="*/ 31 w 102"/>
                <a:gd name="T29" fmla="*/ 98 h 101"/>
                <a:gd name="T30" fmla="*/ 41 w 102"/>
                <a:gd name="T31" fmla="*/ 101 h 101"/>
                <a:gd name="T32" fmla="*/ 51 w 102"/>
                <a:gd name="T33" fmla="*/ 101 h 101"/>
                <a:gd name="T34" fmla="*/ 61 w 102"/>
                <a:gd name="T35" fmla="*/ 101 h 101"/>
                <a:gd name="T36" fmla="*/ 71 w 102"/>
                <a:gd name="T37" fmla="*/ 98 h 101"/>
                <a:gd name="T38" fmla="*/ 79 w 102"/>
                <a:gd name="T39" fmla="*/ 93 h 101"/>
                <a:gd name="T40" fmla="*/ 87 w 102"/>
                <a:gd name="T41" fmla="*/ 85 h 101"/>
                <a:gd name="T42" fmla="*/ 94 w 102"/>
                <a:gd name="T43" fmla="*/ 78 h 101"/>
                <a:gd name="T44" fmla="*/ 99 w 102"/>
                <a:gd name="T45" fmla="*/ 70 h 101"/>
                <a:gd name="T46" fmla="*/ 102 w 102"/>
                <a:gd name="T47" fmla="*/ 60 h 101"/>
                <a:gd name="T48" fmla="*/ 102 w 102"/>
                <a:gd name="T49" fmla="*/ 50 h 101"/>
                <a:gd name="T50" fmla="*/ 102 w 102"/>
                <a:gd name="T51" fmla="*/ 40 h 101"/>
                <a:gd name="T52" fmla="*/ 99 w 102"/>
                <a:gd name="T53" fmla="*/ 30 h 101"/>
                <a:gd name="T54" fmla="*/ 94 w 102"/>
                <a:gd name="T55" fmla="*/ 22 h 101"/>
                <a:gd name="T56" fmla="*/ 87 w 102"/>
                <a:gd name="T57" fmla="*/ 15 h 101"/>
                <a:gd name="T58" fmla="*/ 79 w 102"/>
                <a:gd name="T59" fmla="*/ 10 h 101"/>
                <a:gd name="T60" fmla="*/ 71 w 102"/>
                <a:gd name="T61" fmla="*/ 5 h 101"/>
                <a:gd name="T62" fmla="*/ 61 w 102"/>
                <a:gd name="T63" fmla="*/ 2 h 101"/>
                <a:gd name="T64" fmla="*/ 51 w 102"/>
                <a:gd name="T6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101">
                  <a:moveTo>
                    <a:pt x="51" y="0"/>
                  </a:moveTo>
                  <a:lnTo>
                    <a:pt x="41" y="2"/>
                  </a:lnTo>
                  <a:lnTo>
                    <a:pt x="31" y="5"/>
                  </a:lnTo>
                  <a:lnTo>
                    <a:pt x="23" y="10"/>
                  </a:lnTo>
                  <a:lnTo>
                    <a:pt x="16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3" y="40"/>
                  </a:lnTo>
                  <a:lnTo>
                    <a:pt x="0" y="50"/>
                  </a:lnTo>
                  <a:lnTo>
                    <a:pt x="3" y="60"/>
                  </a:lnTo>
                  <a:lnTo>
                    <a:pt x="5" y="70"/>
                  </a:lnTo>
                  <a:lnTo>
                    <a:pt x="10" y="78"/>
                  </a:lnTo>
                  <a:lnTo>
                    <a:pt x="16" y="85"/>
                  </a:lnTo>
                  <a:lnTo>
                    <a:pt x="23" y="93"/>
                  </a:lnTo>
                  <a:lnTo>
                    <a:pt x="31" y="98"/>
                  </a:lnTo>
                  <a:lnTo>
                    <a:pt x="41" y="101"/>
                  </a:lnTo>
                  <a:lnTo>
                    <a:pt x="51" y="101"/>
                  </a:lnTo>
                  <a:lnTo>
                    <a:pt x="61" y="101"/>
                  </a:lnTo>
                  <a:lnTo>
                    <a:pt x="71" y="98"/>
                  </a:lnTo>
                  <a:lnTo>
                    <a:pt x="79" y="93"/>
                  </a:lnTo>
                  <a:lnTo>
                    <a:pt x="87" y="85"/>
                  </a:lnTo>
                  <a:lnTo>
                    <a:pt x="94" y="78"/>
                  </a:lnTo>
                  <a:lnTo>
                    <a:pt x="99" y="70"/>
                  </a:lnTo>
                  <a:lnTo>
                    <a:pt x="102" y="60"/>
                  </a:lnTo>
                  <a:lnTo>
                    <a:pt x="102" y="50"/>
                  </a:lnTo>
                  <a:lnTo>
                    <a:pt x="102" y="40"/>
                  </a:lnTo>
                  <a:lnTo>
                    <a:pt x="99" y="30"/>
                  </a:lnTo>
                  <a:lnTo>
                    <a:pt x="94" y="22"/>
                  </a:lnTo>
                  <a:lnTo>
                    <a:pt x="87" y="15"/>
                  </a:lnTo>
                  <a:lnTo>
                    <a:pt x="79" y="10"/>
                  </a:lnTo>
                  <a:lnTo>
                    <a:pt x="71" y="5"/>
                  </a:lnTo>
                  <a:lnTo>
                    <a:pt x="61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98" name="Freeform 334">
              <a:extLst>
                <a:ext uri="{FF2B5EF4-FFF2-40B4-BE49-F238E27FC236}">
                  <a16:creationId xmlns:a16="http://schemas.microsoft.com/office/drawing/2014/main" id="{6CD3132E-44C0-4F11-96D5-27318F604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8" y="8287"/>
              <a:ext cx="102" cy="101"/>
            </a:xfrm>
            <a:custGeom>
              <a:avLst/>
              <a:gdLst>
                <a:gd name="T0" fmla="*/ 51 w 102"/>
                <a:gd name="T1" fmla="*/ 0 h 101"/>
                <a:gd name="T2" fmla="*/ 41 w 102"/>
                <a:gd name="T3" fmla="*/ 2 h 101"/>
                <a:gd name="T4" fmla="*/ 31 w 102"/>
                <a:gd name="T5" fmla="*/ 5 h 101"/>
                <a:gd name="T6" fmla="*/ 23 w 102"/>
                <a:gd name="T7" fmla="*/ 10 h 101"/>
                <a:gd name="T8" fmla="*/ 16 w 102"/>
                <a:gd name="T9" fmla="*/ 15 h 101"/>
                <a:gd name="T10" fmla="*/ 10 w 102"/>
                <a:gd name="T11" fmla="*/ 22 h 101"/>
                <a:gd name="T12" fmla="*/ 5 w 102"/>
                <a:gd name="T13" fmla="*/ 30 h 101"/>
                <a:gd name="T14" fmla="*/ 3 w 102"/>
                <a:gd name="T15" fmla="*/ 40 h 101"/>
                <a:gd name="T16" fmla="*/ 0 w 102"/>
                <a:gd name="T17" fmla="*/ 50 h 101"/>
                <a:gd name="T18" fmla="*/ 3 w 102"/>
                <a:gd name="T19" fmla="*/ 60 h 101"/>
                <a:gd name="T20" fmla="*/ 5 w 102"/>
                <a:gd name="T21" fmla="*/ 70 h 101"/>
                <a:gd name="T22" fmla="*/ 10 w 102"/>
                <a:gd name="T23" fmla="*/ 78 h 101"/>
                <a:gd name="T24" fmla="*/ 16 w 102"/>
                <a:gd name="T25" fmla="*/ 85 h 101"/>
                <a:gd name="T26" fmla="*/ 23 w 102"/>
                <a:gd name="T27" fmla="*/ 93 h 101"/>
                <a:gd name="T28" fmla="*/ 31 w 102"/>
                <a:gd name="T29" fmla="*/ 98 h 101"/>
                <a:gd name="T30" fmla="*/ 41 w 102"/>
                <a:gd name="T31" fmla="*/ 101 h 101"/>
                <a:gd name="T32" fmla="*/ 51 w 102"/>
                <a:gd name="T33" fmla="*/ 101 h 101"/>
                <a:gd name="T34" fmla="*/ 61 w 102"/>
                <a:gd name="T35" fmla="*/ 101 h 101"/>
                <a:gd name="T36" fmla="*/ 71 w 102"/>
                <a:gd name="T37" fmla="*/ 98 h 101"/>
                <a:gd name="T38" fmla="*/ 79 w 102"/>
                <a:gd name="T39" fmla="*/ 93 h 101"/>
                <a:gd name="T40" fmla="*/ 87 w 102"/>
                <a:gd name="T41" fmla="*/ 85 h 101"/>
                <a:gd name="T42" fmla="*/ 94 w 102"/>
                <a:gd name="T43" fmla="*/ 78 h 101"/>
                <a:gd name="T44" fmla="*/ 99 w 102"/>
                <a:gd name="T45" fmla="*/ 70 h 101"/>
                <a:gd name="T46" fmla="*/ 102 w 102"/>
                <a:gd name="T47" fmla="*/ 60 h 101"/>
                <a:gd name="T48" fmla="*/ 102 w 102"/>
                <a:gd name="T49" fmla="*/ 50 h 101"/>
                <a:gd name="T50" fmla="*/ 102 w 102"/>
                <a:gd name="T51" fmla="*/ 40 h 101"/>
                <a:gd name="T52" fmla="*/ 99 w 102"/>
                <a:gd name="T53" fmla="*/ 30 h 101"/>
                <a:gd name="T54" fmla="*/ 94 w 102"/>
                <a:gd name="T55" fmla="*/ 22 h 101"/>
                <a:gd name="T56" fmla="*/ 87 w 102"/>
                <a:gd name="T57" fmla="*/ 15 h 101"/>
                <a:gd name="T58" fmla="*/ 79 w 102"/>
                <a:gd name="T59" fmla="*/ 10 h 101"/>
                <a:gd name="T60" fmla="*/ 71 w 102"/>
                <a:gd name="T61" fmla="*/ 5 h 101"/>
                <a:gd name="T62" fmla="*/ 61 w 102"/>
                <a:gd name="T63" fmla="*/ 2 h 101"/>
                <a:gd name="T64" fmla="*/ 51 w 102"/>
                <a:gd name="T6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101">
                  <a:moveTo>
                    <a:pt x="51" y="0"/>
                  </a:moveTo>
                  <a:lnTo>
                    <a:pt x="41" y="2"/>
                  </a:lnTo>
                  <a:lnTo>
                    <a:pt x="31" y="5"/>
                  </a:lnTo>
                  <a:lnTo>
                    <a:pt x="23" y="10"/>
                  </a:lnTo>
                  <a:lnTo>
                    <a:pt x="16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3" y="40"/>
                  </a:lnTo>
                  <a:lnTo>
                    <a:pt x="0" y="50"/>
                  </a:lnTo>
                  <a:lnTo>
                    <a:pt x="3" y="60"/>
                  </a:lnTo>
                  <a:lnTo>
                    <a:pt x="5" y="70"/>
                  </a:lnTo>
                  <a:lnTo>
                    <a:pt x="10" y="78"/>
                  </a:lnTo>
                  <a:lnTo>
                    <a:pt x="16" y="85"/>
                  </a:lnTo>
                  <a:lnTo>
                    <a:pt x="23" y="93"/>
                  </a:lnTo>
                  <a:lnTo>
                    <a:pt x="31" y="98"/>
                  </a:lnTo>
                  <a:lnTo>
                    <a:pt x="41" y="101"/>
                  </a:lnTo>
                  <a:lnTo>
                    <a:pt x="51" y="101"/>
                  </a:lnTo>
                  <a:lnTo>
                    <a:pt x="61" y="101"/>
                  </a:lnTo>
                  <a:lnTo>
                    <a:pt x="71" y="98"/>
                  </a:lnTo>
                  <a:lnTo>
                    <a:pt x="79" y="93"/>
                  </a:lnTo>
                  <a:lnTo>
                    <a:pt x="87" y="85"/>
                  </a:lnTo>
                  <a:lnTo>
                    <a:pt x="94" y="78"/>
                  </a:lnTo>
                  <a:lnTo>
                    <a:pt x="99" y="70"/>
                  </a:lnTo>
                  <a:lnTo>
                    <a:pt x="102" y="60"/>
                  </a:lnTo>
                  <a:lnTo>
                    <a:pt x="102" y="50"/>
                  </a:lnTo>
                  <a:lnTo>
                    <a:pt x="102" y="40"/>
                  </a:lnTo>
                  <a:lnTo>
                    <a:pt x="99" y="30"/>
                  </a:lnTo>
                  <a:lnTo>
                    <a:pt x="94" y="22"/>
                  </a:lnTo>
                  <a:lnTo>
                    <a:pt x="87" y="15"/>
                  </a:lnTo>
                  <a:lnTo>
                    <a:pt x="79" y="10"/>
                  </a:lnTo>
                  <a:lnTo>
                    <a:pt x="71" y="5"/>
                  </a:lnTo>
                  <a:lnTo>
                    <a:pt x="61" y="2"/>
                  </a:lnTo>
                  <a:lnTo>
                    <a:pt x="51" y="0"/>
                  </a:lnTo>
                </a:path>
              </a:pathLst>
            </a:custGeom>
            <a:noFill/>
            <a:ln w="508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99" name="Freeform 335">
              <a:extLst>
                <a:ext uri="{FF2B5EF4-FFF2-40B4-BE49-F238E27FC236}">
                  <a16:creationId xmlns:a16="http://schemas.microsoft.com/office/drawing/2014/main" id="{F25FDAC2-16F8-47B9-A383-6C97FBA5C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3" y="8420"/>
              <a:ext cx="276" cy="79"/>
            </a:xfrm>
            <a:custGeom>
              <a:avLst/>
              <a:gdLst>
                <a:gd name="T0" fmla="*/ 276 w 276"/>
                <a:gd name="T1" fmla="*/ 0 h 79"/>
                <a:gd name="T2" fmla="*/ 266 w 276"/>
                <a:gd name="T3" fmla="*/ 6 h 79"/>
                <a:gd name="T4" fmla="*/ 259 w 276"/>
                <a:gd name="T5" fmla="*/ 13 h 79"/>
                <a:gd name="T6" fmla="*/ 241 w 276"/>
                <a:gd name="T7" fmla="*/ 28 h 79"/>
                <a:gd name="T8" fmla="*/ 233 w 276"/>
                <a:gd name="T9" fmla="*/ 36 h 79"/>
                <a:gd name="T10" fmla="*/ 223 w 276"/>
                <a:gd name="T11" fmla="*/ 43 h 79"/>
                <a:gd name="T12" fmla="*/ 216 w 276"/>
                <a:gd name="T13" fmla="*/ 51 h 79"/>
                <a:gd name="T14" fmla="*/ 205 w 276"/>
                <a:gd name="T15" fmla="*/ 56 h 79"/>
                <a:gd name="T16" fmla="*/ 193 w 276"/>
                <a:gd name="T17" fmla="*/ 61 h 79"/>
                <a:gd name="T18" fmla="*/ 180 w 276"/>
                <a:gd name="T19" fmla="*/ 64 h 79"/>
                <a:gd name="T20" fmla="*/ 167 w 276"/>
                <a:gd name="T21" fmla="*/ 69 h 79"/>
                <a:gd name="T22" fmla="*/ 155 w 276"/>
                <a:gd name="T23" fmla="*/ 71 h 79"/>
                <a:gd name="T24" fmla="*/ 129 w 276"/>
                <a:gd name="T25" fmla="*/ 74 h 79"/>
                <a:gd name="T26" fmla="*/ 104 w 276"/>
                <a:gd name="T27" fmla="*/ 76 h 79"/>
                <a:gd name="T28" fmla="*/ 76 w 276"/>
                <a:gd name="T29" fmla="*/ 79 h 79"/>
                <a:gd name="T30" fmla="*/ 50 w 276"/>
                <a:gd name="T31" fmla="*/ 79 h 79"/>
                <a:gd name="T32" fmla="*/ 0 w 276"/>
                <a:gd name="T3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6" h="79">
                  <a:moveTo>
                    <a:pt x="276" y="0"/>
                  </a:moveTo>
                  <a:lnTo>
                    <a:pt x="266" y="6"/>
                  </a:lnTo>
                  <a:lnTo>
                    <a:pt x="259" y="13"/>
                  </a:lnTo>
                  <a:lnTo>
                    <a:pt x="241" y="28"/>
                  </a:lnTo>
                  <a:lnTo>
                    <a:pt x="233" y="36"/>
                  </a:lnTo>
                  <a:lnTo>
                    <a:pt x="223" y="43"/>
                  </a:lnTo>
                  <a:lnTo>
                    <a:pt x="216" y="51"/>
                  </a:lnTo>
                  <a:lnTo>
                    <a:pt x="205" y="56"/>
                  </a:lnTo>
                  <a:lnTo>
                    <a:pt x="193" y="61"/>
                  </a:lnTo>
                  <a:lnTo>
                    <a:pt x="180" y="64"/>
                  </a:lnTo>
                  <a:lnTo>
                    <a:pt x="167" y="69"/>
                  </a:lnTo>
                  <a:lnTo>
                    <a:pt x="155" y="71"/>
                  </a:lnTo>
                  <a:lnTo>
                    <a:pt x="129" y="74"/>
                  </a:lnTo>
                  <a:lnTo>
                    <a:pt x="104" y="76"/>
                  </a:lnTo>
                  <a:lnTo>
                    <a:pt x="76" y="79"/>
                  </a:lnTo>
                  <a:lnTo>
                    <a:pt x="50" y="79"/>
                  </a:lnTo>
                  <a:lnTo>
                    <a:pt x="0" y="79"/>
                  </a:lnTo>
                </a:path>
              </a:pathLst>
            </a:custGeom>
            <a:noFill/>
            <a:ln w="14605">
              <a:solidFill>
                <a:srgbClr val="99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600" name="Freeform 336">
              <a:extLst>
                <a:ext uri="{FF2B5EF4-FFF2-40B4-BE49-F238E27FC236}">
                  <a16:creationId xmlns:a16="http://schemas.microsoft.com/office/drawing/2014/main" id="{22BF18C3-9499-4F81-8560-8B816FA92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" y="8244"/>
              <a:ext cx="191" cy="189"/>
            </a:xfrm>
            <a:custGeom>
              <a:avLst/>
              <a:gdLst>
                <a:gd name="T0" fmla="*/ 56 w 191"/>
                <a:gd name="T1" fmla="*/ 0 h 189"/>
                <a:gd name="T2" fmla="*/ 0 w 191"/>
                <a:gd name="T3" fmla="*/ 55 h 189"/>
                <a:gd name="T4" fmla="*/ 0 w 191"/>
                <a:gd name="T5" fmla="*/ 134 h 189"/>
                <a:gd name="T6" fmla="*/ 56 w 191"/>
                <a:gd name="T7" fmla="*/ 189 h 189"/>
                <a:gd name="T8" fmla="*/ 135 w 191"/>
                <a:gd name="T9" fmla="*/ 189 h 189"/>
                <a:gd name="T10" fmla="*/ 191 w 191"/>
                <a:gd name="T11" fmla="*/ 134 h 189"/>
                <a:gd name="T12" fmla="*/ 191 w 191"/>
                <a:gd name="T13" fmla="*/ 55 h 189"/>
                <a:gd name="T14" fmla="*/ 135 w 191"/>
                <a:gd name="T15" fmla="*/ 0 h 189"/>
                <a:gd name="T16" fmla="*/ 56 w 191"/>
                <a:gd name="T1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89">
                  <a:moveTo>
                    <a:pt x="56" y="0"/>
                  </a:moveTo>
                  <a:lnTo>
                    <a:pt x="0" y="55"/>
                  </a:lnTo>
                  <a:lnTo>
                    <a:pt x="0" y="134"/>
                  </a:lnTo>
                  <a:lnTo>
                    <a:pt x="56" y="189"/>
                  </a:lnTo>
                  <a:lnTo>
                    <a:pt x="135" y="189"/>
                  </a:lnTo>
                  <a:lnTo>
                    <a:pt x="191" y="134"/>
                  </a:lnTo>
                  <a:lnTo>
                    <a:pt x="191" y="55"/>
                  </a:lnTo>
                  <a:lnTo>
                    <a:pt x="135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601" name="Freeform 337">
              <a:extLst>
                <a:ext uri="{FF2B5EF4-FFF2-40B4-BE49-F238E27FC236}">
                  <a16:creationId xmlns:a16="http://schemas.microsoft.com/office/drawing/2014/main" id="{BA7956D9-41C8-4F88-9C8E-CB6EA903E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" y="8244"/>
              <a:ext cx="191" cy="189"/>
            </a:xfrm>
            <a:custGeom>
              <a:avLst/>
              <a:gdLst>
                <a:gd name="T0" fmla="*/ 56 w 191"/>
                <a:gd name="T1" fmla="*/ 0 h 189"/>
                <a:gd name="T2" fmla="*/ 0 w 191"/>
                <a:gd name="T3" fmla="*/ 55 h 189"/>
                <a:gd name="T4" fmla="*/ 0 w 191"/>
                <a:gd name="T5" fmla="*/ 134 h 189"/>
                <a:gd name="T6" fmla="*/ 56 w 191"/>
                <a:gd name="T7" fmla="*/ 189 h 189"/>
                <a:gd name="T8" fmla="*/ 135 w 191"/>
                <a:gd name="T9" fmla="*/ 189 h 189"/>
                <a:gd name="T10" fmla="*/ 191 w 191"/>
                <a:gd name="T11" fmla="*/ 134 h 189"/>
                <a:gd name="T12" fmla="*/ 191 w 191"/>
                <a:gd name="T13" fmla="*/ 55 h 189"/>
                <a:gd name="T14" fmla="*/ 135 w 191"/>
                <a:gd name="T15" fmla="*/ 0 h 189"/>
                <a:gd name="T16" fmla="*/ 56 w 191"/>
                <a:gd name="T1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89">
                  <a:moveTo>
                    <a:pt x="56" y="0"/>
                  </a:moveTo>
                  <a:lnTo>
                    <a:pt x="0" y="55"/>
                  </a:lnTo>
                  <a:lnTo>
                    <a:pt x="0" y="134"/>
                  </a:lnTo>
                  <a:lnTo>
                    <a:pt x="56" y="189"/>
                  </a:lnTo>
                  <a:lnTo>
                    <a:pt x="135" y="189"/>
                  </a:lnTo>
                  <a:lnTo>
                    <a:pt x="191" y="134"/>
                  </a:lnTo>
                  <a:lnTo>
                    <a:pt x="191" y="55"/>
                  </a:lnTo>
                  <a:lnTo>
                    <a:pt x="135" y="0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508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602" name="Freeform 338">
              <a:extLst>
                <a:ext uri="{FF2B5EF4-FFF2-40B4-BE49-F238E27FC236}">
                  <a16:creationId xmlns:a16="http://schemas.microsoft.com/office/drawing/2014/main" id="{06F200CB-8855-44DA-8951-A820C84BA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" y="8287"/>
              <a:ext cx="102" cy="101"/>
            </a:xfrm>
            <a:custGeom>
              <a:avLst/>
              <a:gdLst>
                <a:gd name="T0" fmla="*/ 51 w 102"/>
                <a:gd name="T1" fmla="*/ 0 h 101"/>
                <a:gd name="T2" fmla="*/ 41 w 102"/>
                <a:gd name="T3" fmla="*/ 2 h 101"/>
                <a:gd name="T4" fmla="*/ 33 w 102"/>
                <a:gd name="T5" fmla="*/ 5 h 101"/>
                <a:gd name="T6" fmla="*/ 23 w 102"/>
                <a:gd name="T7" fmla="*/ 10 h 101"/>
                <a:gd name="T8" fmla="*/ 16 w 102"/>
                <a:gd name="T9" fmla="*/ 15 h 101"/>
                <a:gd name="T10" fmla="*/ 11 w 102"/>
                <a:gd name="T11" fmla="*/ 22 h 101"/>
                <a:gd name="T12" fmla="*/ 5 w 102"/>
                <a:gd name="T13" fmla="*/ 30 h 101"/>
                <a:gd name="T14" fmla="*/ 3 w 102"/>
                <a:gd name="T15" fmla="*/ 40 h 101"/>
                <a:gd name="T16" fmla="*/ 0 w 102"/>
                <a:gd name="T17" fmla="*/ 50 h 101"/>
                <a:gd name="T18" fmla="*/ 3 w 102"/>
                <a:gd name="T19" fmla="*/ 60 h 101"/>
                <a:gd name="T20" fmla="*/ 5 w 102"/>
                <a:gd name="T21" fmla="*/ 70 h 101"/>
                <a:gd name="T22" fmla="*/ 11 w 102"/>
                <a:gd name="T23" fmla="*/ 78 h 101"/>
                <a:gd name="T24" fmla="*/ 16 w 102"/>
                <a:gd name="T25" fmla="*/ 85 h 101"/>
                <a:gd name="T26" fmla="*/ 23 w 102"/>
                <a:gd name="T27" fmla="*/ 93 h 101"/>
                <a:gd name="T28" fmla="*/ 33 w 102"/>
                <a:gd name="T29" fmla="*/ 98 h 101"/>
                <a:gd name="T30" fmla="*/ 41 w 102"/>
                <a:gd name="T31" fmla="*/ 101 h 101"/>
                <a:gd name="T32" fmla="*/ 51 w 102"/>
                <a:gd name="T33" fmla="*/ 101 h 101"/>
                <a:gd name="T34" fmla="*/ 61 w 102"/>
                <a:gd name="T35" fmla="*/ 101 h 101"/>
                <a:gd name="T36" fmla="*/ 71 w 102"/>
                <a:gd name="T37" fmla="*/ 98 h 101"/>
                <a:gd name="T38" fmla="*/ 79 w 102"/>
                <a:gd name="T39" fmla="*/ 93 h 101"/>
                <a:gd name="T40" fmla="*/ 87 w 102"/>
                <a:gd name="T41" fmla="*/ 85 h 101"/>
                <a:gd name="T42" fmla="*/ 94 w 102"/>
                <a:gd name="T43" fmla="*/ 78 h 101"/>
                <a:gd name="T44" fmla="*/ 99 w 102"/>
                <a:gd name="T45" fmla="*/ 70 h 101"/>
                <a:gd name="T46" fmla="*/ 102 w 102"/>
                <a:gd name="T47" fmla="*/ 60 h 101"/>
                <a:gd name="T48" fmla="*/ 102 w 102"/>
                <a:gd name="T49" fmla="*/ 50 h 101"/>
                <a:gd name="T50" fmla="*/ 102 w 102"/>
                <a:gd name="T51" fmla="*/ 40 h 101"/>
                <a:gd name="T52" fmla="*/ 99 w 102"/>
                <a:gd name="T53" fmla="*/ 30 h 101"/>
                <a:gd name="T54" fmla="*/ 94 w 102"/>
                <a:gd name="T55" fmla="*/ 22 h 101"/>
                <a:gd name="T56" fmla="*/ 87 w 102"/>
                <a:gd name="T57" fmla="*/ 15 h 101"/>
                <a:gd name="T58" fmla="*/ 79 w 102"/>
                <a:gd name="T59" fmla="*/ 10 h 101"/>
                <a:gd name="T60" fmla="*/ 71 w 102"/>
                <a:gd name="T61" fmla="*/ 5 h 101"/>
                <a:gd name="T62" fmla="*/ 61 w 102"/>
                <a:gd name="T63" fmla="*/ 2 h 101"/>
                <a:gd name="T64" fmla="*/ 51 w 102"/>
                <a:gd name="T6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101">
                  <a:moveTo>
                    <a:pt x="51" y="0"/>
                  </a:moveTo>
                  <a:lnTo>
                    <a:pt x="41" y="2"/>
                  </a:lnTo>
                  <a:lnTo>
                    <a:pt x="33" y="5"/>
                  </a:lnTo>
                  <a:lnTo>
                    <a:pt x="23" y="10"/>
                  </a:lnTo>
                  <a:lnTo>
                    <a:pt x="16" y="15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3" y="40"/>
                  </a:lnTo>
                  <a:lnTo>
                    <a:pt x="0" y="50"/>
                  </a:lnTo>
                  <a:lnTo>
                    <a:pt x="3" y="60"/>
                  </a:lnTo>
                  <a:lnTo>
                    <a:pt x="5" y="70"/>
                  </a:lnTo>
                  <a:lnTo>
                    <a:pt x="11" y="78"/>
                  </a:lnTo>
                  <a:lnTo>
                    <a:pt x="16" y="85"/>
                  </a:lnTo>
                  <a:lnTo>
                    <a:pt x="23" y="93"/>
                  </a:lnTo>
                  <a:lnTo>
                    <a:pt x="33" y="98"/>
                  </a:lnTo>
                  <a:lnTo>
                    <a:pt x="41" y="101"/>
                  </a:lnTo>
                  <a:lnTo>
                    <a:pt x="51" y="101"/>
                  </a:lnTo>
                  <a:lnTo>
                    <a:pt x="61" y="101"/>
                  </a:lnTo>
                  <a:lnTo>
                    <a:pt x="71" y="98"/>
                  </a:lnTo>
                  <a:lnTo>
                    <a:pt x="79" y="93"/>
                  </a:lnTo>
                  <a:lnTo>
                    <a:pt x="87" y="85"/>
                  </a:lnTo>
                  <a:lnTo>
                    <a:pt x="94" y="78"/>
                  </a:lnTo>
                  <a:lnTo>
                    <a:pt x="99" y="70"/>
                  </a:lnTo>
                  <a:lnTo>
                    <a:pt x="102" y="60"/>
                  </a:lnTo>
                  <a:lnTo>
                    <a:pt x="102" y="50"/>
                  </a:lnTo>
                  <a:lnTo>
                    <a:pt x="102" y="40"/>
                  </a:lnTo>
                  <a:lnTo>
                    <a:pt x="99" y="30"/>
                  </a:lnTo>
                  <a:lnTo>
                    <a:pt x="94" y="22"/>
                  </a:lnTo>
                  <a:lnTo>
                    <a:pt x="87" y="15"/>
                  </a:lnTo>
                  <a:lnTo>
                    <a:pt x="79" y="10"/>
                  </a:lnTo>
                  <a:lnTo>
                    <a:pt x="71" y="5"/>
                  </a:lnTo>
                  <a:lnTo>
                    <a:pt x="61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603" name="Freeform 339">
              <a:extLst>
                <a:ext uri="{FF2B5EF4-FFF2-40B4-BE49-F238E27FC236}">
                  <a16:creationId xmlns:a16="http://schemas.microsoft.com/office/drawing/2014/main" id="{AE33BE16-F47A-417F-B7A0-4CC54582F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" y="8287"/>
              <a:ext cx="102" cy="101"/>
            </a:xfrm>
            <a:custGeom>
              <a:avLst/>
              <a:gdLst>
                <a:gd name="T0" fmla="*/ 51 w 102"/>
                <a:gd name="T1" fmla="*/ 0 h 101"/>
                <a:gd name="T2" fmla="*/ 41 w 102"/>
                <a:gd name="T3" fmla="*/ 2 h 101"/>
                <a:gd name="T4" fmla="*/ 33 w 102"/>
                <a:gd name="T5" fmla="*/ 5 h 101"/>
                <a:gd name="T6" fmla="*/ 23 w 102"/>
                <a:gd name="T7" fmla="*/ 10 h 101"/>
                <a:gd name="T8" fmla="*/ 16 w 102"/>
                <a:gd name="T9" fmla="*/ 15 h 101"/>
                <a:gd name="T10" fmla="*/ 11 w 102"/>
                <a:gd name="T11" fmla="*/ 22 h 101"/>
                <a:gd name="T12" fmla="*/ 5 w 102"/>
                <a:gd name="T13" fmla="*/ 30 h 101"/>
                <a:gd name="T14" fmla="*/ 3 w 102"/>
                <a:gd name="T15" fmla="*/ 40 h 101"/>
                <a:gd name="T16" fmla="*/ 0 w 102"/>
                <a:gd name="T17" fmla="*/ 50 h 101"/>
                <a:gd name="T18" fmla="*/ 3 w 102"/>
                <a:gd name="T19" fmla="*/ 60 h 101"/>
                <a:gd name="T20" fmla="*/ 5 w 102"/>
                <a:gd name="T21" fmla="*/ 70 h 101"/>
                <a:gd name="T22" fmla="*/ 11 w 102"/>
                <a:gd name="T23" fmla="*/ 78 h 101"/>
                <a:gd name="T24" fmla="*/ 16 w 102"/>
                <a:gd name="T25" fmla="*/ 85 h 101"/>
                <a:gd name="T26" fmla="*/ 23 w 102"/>
                <a:gd name="T27" fmla="*/ 93 h 101"/>
                <a:gd name="T28" fmla="*/ 33 w 102"/>
                <a:gd name="T29" fmla="*/ 98 h 101"/>
                <a:gd name="T30" fmla="*/ 41 w 102"/>
                <a:gd name="T31" fmla="*/ 101 h 101"/>
                <a:gd name="T32" fmla="*/ 51 w 102"/>
                <a:gd name="T33" fmla="*/ 101 h 101"/>
                <a:gd name="T34" fmla="*/ 61 w 102"/>
                <a:gd name="T35" fmla="*/ 101 h 101"/>
                <a:gd name="T36" fmla="*/ 71 w 102"/>
                <a:gd name="T37" fmla="*/ 98 h 101"/>
                <a:gd name="T38" fmla="*/ 79 w 102"/>
                <a:gd name="T39" fmla="*/ 93 h 101"/>
                <a:gd name="T40" fmla="*/ 87 w 102"/>
                <a:gd name="T41" fmla="*/ 85 h 101"/>
                <a:gd name="T42" fmla="*/ 94 w 102"/>
                <a:gd name="T43" fmla="*/ 78 h 101"/>
                <a:gd name="T44" fmla="*/ 99 w 102"/>
                <a:gd name="T45" fmla="*/ 70 h 101"/>
                <a:gd name="T46" fmla="*/ 102 w 102"/>
                <a:gd name="T47" fmla="*/ 60 h 101"/>
                <a:gd name="T48" fmla="*/ 102 w 102"/>
                <a:gd name="T49" fmla="*/ 50 h 101"/>
                <a:gd name="T50" fmla="*/ 102 w 102"/>
                <a:gd name="T51" fmla="*/ 40 h 101"/>
                <a:gd name="T52" fmla="*/ 99 w 102"/>
                <a:gd name="T53" fmla="*/ 30 h 101"/>
                <a:gd name="T54" fmla="*/ 94 w 102"/>
                <a:gd name="T55" fmla="*/ 22 h 101"/>
                <a:gd name="T56" fmla="*/ 87 w 102"/>
                <a:gd name="T57" fmla="*/ 15 h 101"/>
                <a:gd name="T58" fmla="*/ 79 w 102"/>
                <a:gd name="T59" fmla="*/ 10 h 101"/>
                <a:gd name="T60" fmla="*/ 71 w 102"/>
                <a:gd name="T61" fmla="*/ 5 h 101"/>
                <a:gd name="T62" fmla="*/ 61 w 102"/>
                <a:gd name="T63" fmla="*/ 2 h 101"/>
                <a:gd name="T64" fmla="*/ 51 w 102"/>
                <a:gd name="T6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101">
                  <a:moveTo>
                    <a:pt x="51" y="0"/>
                  </a:moveTo>
                  <a:lnTo>
                    <a:pt x="41" y="2"/>
                  </a:lnTo>
                  <a:lnTo>
                    <a:pt x="33" y="5"/>
                  </a:lnTo>
                  <a:lnTo>
                    <a:pt x="23" y="10"/>
                  </a:lnTo>
                  <a:lnTo>
                    <a:pt x="16" y="15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3" y="40"/>
                  </a:lnTo>
                  <a:lnTo>
                    <a:pt x="0" y="50"/>
                  </a:lnTo>
                  <a:lnTo>
                    <a:pt x="3" y="60"/>
                  </a:lnTo>
                  <a:lnTo>
                    <a:pt x="5" y="70"/>
                  </a:lnTo>
                  <a:lnTo>
                    <a:pt x="11" y="78"/>
                  </a:lnTo>
                  <a:lnTo>
                    <a:pt x="16" y="85"/>
                  </a:lnTo>
                  <a:lnTo>
                    <a:pt x="23" y="93"/>
                  </a:lnTo>
                  <a:lnTo>
                    <a:pt x="33" y="98"/>
                  </a:lnTo>
                  <a:lnTo>
                    <a:pt x="41" y="101"/>
                  </a:lnTo>
                  <a:lnTo>
                    <a:pt x="51" y="101"/>
                  </a:lnTo>
                  <a:lnTo>
                    <a:pt x="61" y="101"/>
                  </a:lnTo>
                  <a:lnTo>
                    <a:pt x="71" y="98"/>
                  </a:lnTo>
                  <a:lnTo>
                    <a:pt x="79" y="93"/>
                  </a:lnTo>
                  <a:lnTo>
                    <a:pt x="87" y="85"/>
                  </a:lnTo>
                  <a:lnTo>
                    <a:pt x="94" y="78"/>
                  </a:lnTo>
                  <a:lnTo>
                    <a:pt x="99" y="70"/>
                  </a:lnTo>
                  <a:lnTo>
                    <a:pt x="102" y="60"/>
                  </a:lnTo>
                  <a:lnTo>
                    <a:pt x="102" y="50"/>
                  </a:lnTo>
                  <a:lnTo>
                    <a:pt x="102" y="40"/>
                  </a:lnTo>
                  <a:lnTo>
                    <a:pt x="99" y="30"/>
                  </a:lnTo>
                  <a:lnTo>
                    <a:pt x="94" y="22"/>
                  </a:lnTo>
                  <a:lnTo>
                    <a:pt x="87" y="15"/>
                  </a:lnTo>
                  <a:lnTo>
                    <a:pt x="79" y="10"/>
                  </a:lnTo>
                  <a:lnTo>
                    <a:pt x="71" y="5"/>
                  </a:lnTo>
                  <a:lnTo>
                    <a:pt x="61" y="2"/>
                  </a:lnTo>
                  <a:lnTo>
                    <a:pt x="51" y="0"/>
                  </a:lnTo>
                </a:path>
              </a:pathLst>
            </a:custGeom>
            <a:noFill/>
            <a:ln w="508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1604" name="Line 340">
            <a:extLst>
              <a:ext uri="{FF2B5EF4-FFF2-40B4-BE49-F238E27FC236}">
                <a16:creationId xmlns:a16="http://schemas.microsoft.com/office/drawing/2014/main" id="{695A8A9C-E233-4FBA-ADCE-DC1F75C808F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196975"/>
            <a:ext cx="0" cy="352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4DDB291-792A-4E4E-81AA-8D63B2F1FC6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24750" y="6237288"/>
            <a:ext cx="1365250" cy="319087"/>
          </a:xfrm>
        </p:spPr>
        <p:txBody>
          <a:bodyPr anchor="ctr"/>
          <a:lstStyle/>
          <a:p>
            <a:r>
              <a:rPr lang="sv-SE" altLang="sv-SE" sz="1200"/>
              <a:t>Asynkronmotorn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232ABA4D-9566-4448-8F7D-066730F8C79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0350"/>
            <a:ext cx="5792788" cy="647700"/>
          </a:xfrm>
        </p:spPr>
        <p:txBody>
          <a:bodyPr/>
          <a:lstStyle/>
          <a:p>
            <a:r>
              <a:rPr lang="sv-SE" altLang="sv-SE" sz="3200"/>
              <a:t>Start- och stoppmetoder</a:t>
            </a:r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6C767C1E-6147-4C2B-B7E8-408DAFF4E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268413"/>
            <a:ext cx="2663825" cy="243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altLang="sv-SE" b="1"/>
              <a:t>START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v-SE" altLang="sv-SE"/>
              <a:t>Direktstart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v-SE" altLang="sv-SE"/>
              <a:t>Y/D-start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v-SE" altLang="sv-SE"/>
              <a:t>Mjukstartare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v-SE" altLang="sv-SE"/>
              <a:t>Frekvensomformare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v-SE" altLang="sv-SE"/>
              <a:t>Rotorpådrag (äldre)</a:t>
            </a:r>
          </a:p>
        </p:txBody>
      </p:sp>
      <p:sp>
        <p:nvSpPr>
          <p:cNvPr id="12447" name="Text Box 159">
            <a:extLst>
              <a:ext uri="{FF2B5EF4-FFF2-40B4-BE49-F238E27FC236}">
                <a16:creationId xmlns:a16="http://schemas.microsoft.com/office/drawing/2014/main" id="{CAF2300D-4397-4C09-B78F-3652BD718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1268413"/>
            <a:ext cx="3168650" cy="284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altLang="sv-SE" b="1"/>
              <a:t>STOPP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v-SE" altLang="sv-SE"/>
              <a:t>Utrullning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v-SE" altLang="sv-SE"/>
              <a:t>Motströmsbromsning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v-SE" altLang="sv-SE"/>
              <a:t>Mekanisk broms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v-SE" altLang="sv-SE"/>
              <a:t>Likströmsbromsning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v-SE" altLang="sv-SE"/>
              <a:t>Översynkron drift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v-SE" altLang="sv-SE"/>
              <a:t>Frekvensomformare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96BEC41-D544-4038-99E9-789B7DD8772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24750" y="6237288"/>
            <a:ext cx="1365250" cy="319087"/>
          </a:xfrm>
        </p:spPr>
        <p:txBody>
          <a:bodyPr anchor="ctr"/>
          <a:lstStyle/>
          <a:p>
            <a:r>
              <a:rPr lang="sv-SE" altLang="sv-SE" sz="1200"/>
              <a:t>Asynkronmotorn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527E62F-E79F-4B9E-9513-82F361845C9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0350"/>
            <a:ext cx="5792788" cy="647700"/>
          </a:xfrm>
        </p:spPr>
        <p:txBody>
          <a:bodyPr/>
          <a:lstStyle/>
          <a:p>
            <a:r>
              <a:rPr lang="sv-SE" altLang="sv-SE" sz="3200"/>
              <a:t>Finns i </a:t>
            </a:r>
            <a:r>
              <a:rPr lang="sv-SE" altLang="sv-SE" sz="3200" u="sng"/>
              <a:t>alla</a:t>
            </a:r>
            <a:r>
              <a:rPr lang="sv-SE" altLang="sv-SE" sz="3200"/>
              <a:t> storlekar</a:t>
            </a:r>
          </a:p>
        </p:txBody>
      </p:sp>
      <p:pic>
        <p:nvPicPr>
          <p:cNvPr id="3077" name="Picture 5">
            <a:extLst>
              <a:ext uri="{FF2B5EF4-FFF2-40B4-BE49-F238E27FC236}">
                <a16:creationId xmlns:a16="http://schemas.microsoft.com/office/drawing/2014/main" id="{B31673C8-5056-4D40-8AA7-0BC4B7C56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00213"/>
            <a:ext cx="1008062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42127FBD-0970-4F75-B7CE-FB47A5294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792162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>
            <a:extLst>
              <a:ext uri="{FF2B5EF4-FFF2-40B4-BE49-F238E27FC236}">
                <a16:creationId xmlns:a16="http://schemas.microsoft.com/office/drawing/2014/main" id="{0A13D4D8-E1F5-4E98-A354-594CB6449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04813"/>
            <a:ext cx="3168650" cy="217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3BEB6112-1B9A-4DD9-ACF3-09FCC8C0F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924175"/>
            <a:ext cx="3881438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>
            <a:extLst>
              <a:ext uri="{FF2B5EF4-FFF2-40B4-BE49-F238E27FC236}">
                <a16:creationId xmlns:a16="http://schemas.microsoft.com/office/drawing/2014/main" id="{074FE628-0116-471F-B78D-4E6169419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052513"/>
            <a:ext cx="2592387" cy="135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4FFC64ED-BF14-4035-800A-FD4371ECD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89213"/>
            <a:ext cx="475297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>
            <a:extLst>
              <a:ext uri="{FF2B5EF4-FFF2-40B4-BE49-F238E27FC236}">
                <a16:creationId xmlns:a16="http://schemas.microsoft.com/office/drawing/2014/main" id="{F1E30447-7BA2-4FB6-9521-A99C886E7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836613"/>
            <a:ext cx="503238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BC90FA4-B05B-441D-9979-660A6A978FE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24750" y="6237288"/>
            <a:ext cx="1365250" cy="319087"/>
          </a:xfrm>
        </p:spPr>
        <p:txBody>
          <a:bodyPr anchor="ctr"/>
          <a:lstStyle/>
          <a:p>
            <a:r>
              <a:rPr lang="sv-SE" altLang="sv-SE" sz="1200"/>
              <a:t>Asynkronmotorn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F5B44E1-8614-4626-894F-05E6E524293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0350"/>
            <a:ext cx="5792788" cy="647700"/>
          </a:xfrm>
        </p:spPr>
        <p:txBody>
          <a:bodyPr/>
          <a:lstStyle/>
          <a:p>
            <a:r>
              <a:rPr lang="sv-SE" altLang="sv-SE" sz="3200"/>
              <a:t>Konstruktion (”kortsluten”)</a:t>
            </a:r>
          </a:p>
        </p:txBody>
      </p:sp>
      <p:pic>
        <p:nvPicPr>
          <p:cNvPr id="4107" name="Picture 11">
            <a:extLst>
              <a:ext uri="{FF2B5EF4-FFF2-40B4-BE49-F238E27FC236}">
                <a16:creationId xmlns:a16="http://schemas.microsoft.com/office/drawing/2014/main" id="{2ECB9F8D-A45A-4974-AA3D-BB91C8FCD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052513"/>
            <a:ext cx="6408737" cy="526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27A5C51-B663-4694-9523-CDF250824E4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24750" y="6237288"/>
            <a:ext cx="1365250" cy="319087"/>
          </a:xfrm>
        </p:spPr>
        <p:txBody>
          <a:bodyPr anchor="ctr"/>
          <a:lstStyle/>
          <a:p>
            <a:r>
              <a:rPr lang="sv-SE" altLang="sv-SE" sz="1200"/>
              <a:t>Asynkronmotorn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4688583-E551-4854-9C2B-90EB55348BA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0350"/>
            <a:ext cx="5792788" cy="647700"/>
          </a:xfrm>
        </p:spPr>
        <p:txBody>
          <a:bodyPr/>
          <a:lstStyle/>
          <a:p>
            <a:r>
              <a:rPr lang="sv-SE" altLang="sv-SE" sz="3200"/>
              <a:t>Konstruktion (”kortsluten”)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2B3E8DE4-AF40-434B-809A-61AE3CE97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052513"/>
            <a:ext cx="6408737" cy="526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Text Box 5">
            <a:extLst>
              <a:ext uri="{FF2B5EF4-FFF2-40B4-BE49-F238E27FC236}">
                <a16:creationId xmlns:a16="http://schemas.microsoft.com/office/drawing/2014/main" id="{CC987311-27B5-4659-95EA-B8F2772E6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268413"/>
            <a:ext cx="187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altLang="sv-SE"/>
              <a:t>Kopplingsbox</a:t>
            </a: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25C578A0-F3E9-4F05-8FE1-C494D1EF1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565400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altLang="sv-SE"/>
              <a:t>Axel</a:t>
            </a:r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2D726FF6-FDA5-4108-8E74-36D0D57B0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149725"/>
            <a:ext cx="187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altLang="sv-SE"/>
              <a:t>Lager</a:t>
            </a:r>
          </a:p>
        </p:txBody>
      </p:sp>
      <p:sp>
        <p:nvSpPr>
          <p:cNvPr id="5128" name="Text Box 8">
            <a:extLst>
              <a:ext uri="{FF2B5EF4-FFF2-40B4-BE49-F238E27FC236}">
                <a16:creationId xmlns:a16="http://schemas.microsoft.com/office/drawing/2014/main" id="{8F216E28-CA51-4AB4-932E-6EA2A80A8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373688"/>
            <a:ext cx="1873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altLang="sv-SE"/>
              <a:t>Rotor med rotorledare</a:t>
            </a:r>
          </a:p>
        </p:txBody>
      </p:sp>
      <p:sp>
        <p:nvSpPr>
          <p:cNvPr id="5129" name="Text Box 9">
            <a:extLst>
              <a:ext uri="{FF2B5EF4-FFF2-40B4-BE49-F238E27FC236}">
                <a16:creationId xmlns:a16="http://schemas.microsoft.com/office/drawing/2014/main" id="{1B99C871-19FE-4175-B250-79F252FE3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5373688"/>
            <a:ext cx="1873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altLang="sv-SE"/>
              <a:t>Stator med statorlindning</a:t>
            </a:r>
          </a:p>
        </p:txBody>
      </p:sp>
      <p:sp>
        <p:nvSpPr>
          <p:cNvPr id="5130" name="Text Box 10">
            <a:extLst>
              <a:ext uri="{FF2B5EF4-FFF2-40B4-BE49-F238E27FC236}">
                <a16:creationId xmlns:a16="http://schemas.microsoft.com/office/drawing/2014/main" id="{73DFA247-18CE-4DEE-8E8D-F1A206F7D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1916113"/>
            <a:ext cx="187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altLang="sv-SE"/>
              <a:t>Fläkthjul</a:t>
            </a:r>
          </a:p>
        </p:txBody>
      </p:sp>
      <p:sp>
        <p:nvSpPr>
          <p:cNvPr id="5131" name="Line 11">
            <a:extLst>
              <a:ext uri="{FF2B5EF4-FFF2-40B4-BE49-F238E27FC236}">
                <a16:creationId xmlns:a16="http://schemas.microsoft.com/office/drawing/2014/main" id="{C406E218-F6BF-498C-B8CC-E37321061B8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8175" y="1484313"/>
            <a:ext cx="431800" cy="14446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32" name="Line 12">
            <a:extLst>
              <a:ext uri="{FF2B5EF4-FFF2-40B4-BE49-F238E27FC236}">
                <a16:creationId xmlns:a16="http://schemas.microsoft.com/office/drawing/2014/main" id="{CC33299E-14F8-4658-A447-6AA3881832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2988" y="2781300"/>
            <a:ext cx="288925" cy="431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33" name="Line 13">
            <a:extLst>
              <a:ext uri="{FF2B5EF4-FFF2-40B4-BE49-F238E27FC236}">
                <a16:creationId xmlns:a16="http://schemas.microsoft.com/office/drawing/2014/main" id="{777DD5B7-F3D1-4C2F-85B5-E2E5AB0BB3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87450" y="3789363"/>
            <a:ext cx="1008063" cy="57626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36" name="Line 16">
            <a:extLst>
              <a:ext uri="{FF2B5EF4-FFF2-40B4-BE49-F238E27FC236}">
                <a16:creationId xmlns:a16="http://schemas.microsoft.com/office/drawing/2014/main" id="{71E82AB7-D788-41EE-A1FE-932B980118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87450" y="3789363"/>
            <a:ext cx="2305050" cy="15843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37" name="Line 17">
            <a:extLst>
              <a:ext uri="{FF2B5EF4-FFF2-40B4-BE49-F238E27FC236}">
                <a16:creationId xmlns:a16="http://schemas.microsoft.com/office/drawing/2014/main" id="{CB550B48-E192-4942-90C5-92A5ED7AAE9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9700" y="4652963"/>
            <a:ext cx="2376488" cy="7207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38" name="Line 18">
            <a:extLst>
              <a:ext uri="{FF2B5EF4-FFF2-40B4-BE49-F238E27FC236}">
                <a16:creationId xmlns:a16="http://schemas.microsoft.com/office/drawing/2014/main" id="{A0609901-6783-4751-B07B-377E38AC04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77050" y="2276475"/>
            <a:ext cx="647700" cy="11525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CE11A23-34A4-482E-809B-41C73E1540C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24750" y="6237288"/>
            <a:ext cx="1365250" cy="319087"/>
          </a:xfrm>
        </p:spPr>
        <p:txBody>
          <a:bodyPr anchor="ctr"/>
          <a:lstStyle/>
          <a:p>
            <a:r>
              <a:rPr lang="sv-SE" altLang="sv-SE" sz="1200"/>
              <a:t>Asynkronmotorn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25F4843-F8C9-4B47-B95D-4A1D18E0879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0350"/>
            <a:ext cx="5792788" cy="647700"/>
          </a:xfrm>
        </p:spPr>
        <p:txBody>
          <a:bodyPr/>
          <a:lstStyle/>
          <a:p>
            <a:r>
              <a:rPr lang="sv-SE" altLang="sv-SE" sz="3200"/>
              <a:t>Järnkärnorna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8200E5D5-F649-4644-A88E-9E4F13CB0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3816350" cy="313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Text Box 9">
            <a:extLst>
              <a:ext uri="{FF2B5EF4-FFF2-40B4-BE49-F238E27FC236}">
                <a16:creationId xmlns:a16="http://schemas.microsoft.com/office/drawing/2014/main" id="{79A05F0B-CFF8-495B-9894-66E815ACC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2205038"/>
            <a:ext cx="3384550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altLang="sv-SE"/>
              <a:t>Järnkärnorna i rotor och stator består av laminerade (tunna) järnplåtar som är isolerade från varandra. </a:t>
            </a:r>
          </a:p>
          <a:p>
            <a:pPr>
              <a:spcBef>
                <a:spcPct val="50000"/>
              </a:spcBef>
            </a:pPr>
            <a:r>
              <a:rPr lang="sv-SE" altLang="sv-SE"/>
              <a:t>På detta sätt begränsas virvelströmsförlusterna som annars skulle ge upphov till stor uppvärmning.</a:t>
            </a:r>
          </a:p>
          <a:p>
            <a:pPr>
              <a:spcBef>
                <a:spcPct val="50000"/>
              </a:spcBef>
            </a:pPr>
            <a:r>
              <a:rPr lang="sv-SE" altLang="sv-SE"/>
              <a:t>Det är motsatsen till järnkärnan i indktionsuppvärmning där järnkärnan är massiv (stor värmeutveckling).</a:t>
            </a:r>
          </a:p>
        </p:txBody>
      </p:sp>
      <p:sp>
        <p:nvSpPr>
          <p:cNvPr id="6159" name="Line 15">
            <a:extLst>
              <a:ext uri="{FF2B5EF4-FFF2-40B4-BE49-F238E27FC236}">
                <a16:creationId xmlns:a16="http://schemas.microsoft.com/office/drawing/2014/main" id="{0EA4828B-4EC1-4A44-944D-AF84B7DB2D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5513" y="2852738"/>
            <a:ext cx="2592387" cy="7207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6161" name="Line 17">
            <a:extLst>
              <a:ext uri="{FF2B5EF4-FFF2-40B4-BE49-F238E27FC236}">
                <a16:creationId xmlns:a16="http://schemas.microsoft.com/office/drawing/2014/main" id="{3EDFC8C0-DCDA-407D-B028-E4D43A0FB8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5513" y="2708275"/>
            <a:ext cx="2592387" cy="2889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A83C247-30F2-4B33-A7E8-32CF00FDDF3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24750" y="6237288"/>
            <a:ext cx="1365250" cy="319087"/>
          </a:xfrm>
        </p:spPr>
        <p:txBody>
          <a:bodyPr anchor="ctr"/>
          <a:lstStyle/>
          <a:p>
            <a:r>
              <a:rPr lang="sv-SE" altLang="sv-SE" sz="1200"/>
              <a:t>Asynkronmotorn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E3BA794-4EF2-4F00-B49E-644C28F93F6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0350"/>
            <a:ext cx="5792788" cy="647700"/>
          </a:xfrm>
        </p:spPr>
        <p:txBody>
          <a:bodyPr/>
          <a:lstStyle/>
          <a:p>
            <a:r>
              <a:rPr lang="sv-SE" altLang="sv-SE" sz="3200"/>
              <a:t>Användning och egenskaper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430841AC-C528-43D6-AF99-F9A5297F3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125538"/>
            <a:ext cx="3816350" cy="313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 Box 5">
            <a:extLst>
              <a:ext uri="{FF2B5EF4-FFF2-40B4-BE49-F238E27FC236}">
                <a16:creationId xmlns:a16="http://schemas.microsoft.com/office/drawing/2014/main" id="{06B2B31E-3460-4BA5-ABC5-9EBCFDDE8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08050"/>
            <a:ext cx="4752975" cy="562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v-SE" altLang="sv-SE" sz="1400" b="1"/>
              <a:t>Användningsområden</a:t>
            </a:r>
          </a:p>
          <a:p>
            <a:pPr>
              <a:buFontTx/>
              <a:buChar char="•"/>
            </a:pPr>
            <a:r>
              <a:rPr lang="sv-SE" altLang="sv-SE" sz="1400"/>
              <a:t>Pumpar</a:t>
            </a:r>
          </a:p>
          <a:p>
            <a:pPr>
              <a:buFontTx/>
              <a:buChar char="•"/>
            </a:pPr>
            <a:r>
              <a:rPr lang="sv-SE" altLang="sv-SE" sz="1400"/>
              <a:t>Fläktar</a:t>
            </a:r>
          </a:p>
          <a:p>
            <a:pPr>
              <a:buFontTx/>
              <a:buChar char="•"/>
            </a:pPr>
            <a:r>
              <a:rPr lang="sv-SE" altLang="sv-SE" sz="1400"/>
              <a:t>Traverser</a:t>
            </a:r>
          </a:p>
          <a:p>
            <a:pPr>
              <a:buFontTx/>
              <a:buChar char="•"/>
            </a:pPr>
            <a:r>
              <a:rPr lang="sv-SE" altLang="sv-SE" sz="1400"/>
              <a:t>Svarvar</a:t>
            </a:r>
          </a:p>
          <a:p>
            <a:pPr>
              <a:buFontTx/>
              <a:buChar char="•"/>
            </a:pPr>
            <a:r>
              <a:rPr lang="sv-SE" altLang="sv-SE" sz="1400"/>
              <a:t>Borrmaskiner</a:t>
            </a:r>
          </a:p>
          <a:p>
            <a:pPr>
              <a:buFontTx/>
              <a:buChar char="•"/>
            </a:pPr>
            <a:r>
              <a:rPr lang="sv-SE" altLang="sv-SE" sz="1400"/>
              <a:t>Verktygsmaskiner</a:t>
            </a:r>
          </a:p>
          <a:p>
            <a:pPr>
              <a:buFontTx/>
              <a:buChar char="•"/>
            </a:pPr>
            <a:r>
              <a:rPr lang="sv-SE" altLang="sv-SE" sz="1400"/>
              <a:t>Drivning i processer (valsar etc)</a:t>
            </a:r>
          </a:p>
          <a:p>
            <a:pPr>
              <a:buFontTx/>
              <a:buChar char="•"/>
            </a:pPr>
            <a:r>
              <a:rPr lang="sv-SE" altLang="sv-SE" sz="1400"/>
              <a:t>etc</a:t>
            </a:r>
          </a:p>
          <a:p>
            <a:endParaRPr lang="sv-SE" altLang="sv-SE" sz="1400"/>
          </a:p>
          <a:p>
            <a:r>
              <a:rPr lang="sv-SE" altLang="sv-SE" sz="1400"/>
              <a:t>Egenskaper</a:t>
            </a:r>
          </a:p>
          <a:p>
            <a:pPr>
              <a:buFontTx/>
              <a:buChar char="•"/>
            </a:pPr>
            <a:r>
              <a:rPr lang="sv-SE" altLang="sv-SE" sz="1400"/>
              <a:t>Enkel konstruktion</a:t>
            </a:r>
          </a:p>
          <a:p>
            <a:pPr>
              <a:buFontTx/>
              <a:buChar char="•"/>
            </a:pPr>
            <a:r>
              <a:rPr lang="sv-SE" altLang="sv-SE" sz="1400"/>
              <a:t>Billig att tillverka</a:t>
            </a:r>
          </a:p>
          <a:p>
            <a:pPr>
              <a:buFontTx/>
              <a:buChar char="•"/>
            </a:pPr>
            <a:r>
              <a:rPr lang="sv-SE" altLang="sv-SE" sz="1400"/>
              <a:t>Inga slitdetaljer</a:t>
            </a:r>
          </a:p>
          <a:p>
            <a:pPr>
              <a:buFontTx/>
              <a:buChar char="•"/>
            </a:pPr>
            <a:r>
              <a:rPr lang="sv-SE" altLang="sv-SE" sz="1400"/>
              <a:t>Litet underhåll</a:t>
            </a:r>
          </a:p>
          <a:p>
            <a:pPr>
              <a:buFontTx/>
              <a:buChar char="•"/>
            </a:pPr>
            <a:r>
              <a:rPr lang="sv-SE" altLang="sv-SE" sz="1400"/>
              <a:t>Högt maxmoment</a:t>
            </a:r>
          </a:p>
          <a:p>
            <a:pPr>
              <a:buFontTx/>
              <a:buChar char="•"/>
            </a:pPr>
            <a:r>
              <a:rPr lang="sv-SE" altLang="sv-SE" sz="1400"/>
              <a:t>Stor startström Ist vid direktstart (6-8 x In)</a:t>
            </a:r>
          </a:p>
          <a:p>
            <a:pPr>
              <a:buFontTx/>
              <a:buChar char="•"/>
            </a:pPr>
            <a:r>
              <a:rPr lang="sv-SE" altLang="sv-SE" sz="1400"/>
              <a:t>Kräver tröga säkringar</a:t>
            </a:r>
          </a:p>
          <a:p>
            <a:pPr>
              <a:buFontTx/>
              <a:buChar char="•"/>
            </a:pPr>
            <a:r>
              <a:rPr lang="sv-SE" altLang="sv-SE" sz="1400"/>
              <a:t>Induktiv → ström och spänning ej i fas (cos</a:t>
            </a:r>
            <a:r>
              <a:rPr lang="sv-SE" altLang="sv-SE" sz="1400">
                <a:sym typeface="Symbol" panose="05050102010706020507" pitchFamily="18" charset="2"/>
              </a:rPr>
              <a:t></a:t>
            </a:r>
            <a:r>
              <a:rPr lang="sv-SE" altLang="sv-SE" sz="1400"/>
              <a:t> ~ 0,8 - 0,9)</a:t>
            </a:r>
          </a:p>
          <a:p>
            <a:pPr>
              <a:buFontTx/>
              <a:buChar char="•"/>
            </a:pPr>
            <a:r>
              <a:rPr lang="sv-SE" altLang="sv-SE" sz="1400"/>
              <a:t>Verkningsgrad 0,6-0,7 (små) 0,8-0,95 (stor)</a:t>
            </a:r>
          </a:p>
          <a:p>
            <a:br>
              <a:rPr lang="sv-SE" altLang="sv-SE" sz="1400"/>
            </a:br>
            <a:r>
              <a:rPr lang="sv-SE" altLang="sv-SE" sz="1400"/>
              <a:t>Dessutom med dagens styr- och reglerteknik</a:t>
            </a:r>
          </a:p>
          <a:p>
            <a:r>
              <a:rPr lang="sv-SE" altLang="sv-SE" sz="1400"/>
              <a:t>Begränsad startström I</a:t>
            </a:r>
            <a:r>
              <a:rPr lang="sv-SE" altLang="sv-SE" sz="1400" baseline="-25000"/>
              <a:t>st</a:t>
            </a:r>
            <a:r>
              <a:rPr lang="sv-SE" altLang="sv-SE" sz="1400"/>
              <a:t> = I</a:t>
            </a:r>
            <a:r>
              <a:rPr lang="sv-SE" altLang="sv-SE" sz="1400" baseline="-25000"/>
              <a:t>n</a:t>
            </a:r>
          </a:p>
          <a:p>
            <a:r>
              <a:rPr lang="sv-SE" altLang="sv-SE" sz="1400"/>
              <a:t>Lätt att varvtalsreglera</a:t>
            </a:r>
          </a:p>
          <a:p>
            <a:r>
              <a:rPr lang="sv-SE" altLang="sv-SE" sz="1400"/>
              <a:t>Vektorstyrning (positionering)</a:t>
            </a:r>
          </a:p>
          <a:p>
            <a:r>
              <a:rPr lang="sv-SE" altLang="sv-SE" sz="1400"/>
              <a:t>Rel. högt startmoment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A3FBE07-C769-4743-894E-05C1810BA5E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24750" y="6237288"/>
            <a:ext cx="1365250" cy="319087"/>
          </a:xfrm>
        </p:spPr>
        <p:txBody>
          <a:bodyPr anchor="ctr"/>
          <a:lstStyle/>
          <a:p>
            <a:r>
              <a:rPr lang="sv-SE" altLang="sv-SE" sz="1200"/>
              <a:t>Asynkronmotorn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CE364D4-048E-4FED-867B-7E7D7F02414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0350"/>
            <a:ext cx="5792788" cy="647700"/>
          </a:xfrm>
        </p:spPr>
        <p:txBody>
          <a:bodyPr/>
          <a:lstStyle/>
          <a:p>
            <a:r>
              <a:rPr lang="sv-SE" altLang="sv-SE" sz="3200"/>
              <a:t>Funktion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808C8781-4E7F-445E-8863-9D3EC9D3F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573463"/>
            <a:ext cx="273685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 Box 5">
            <a:extLst>
              <a:ext uri="{FF2B5EF4-FFF2-40B4-BE49-F238E27FC236}">
                <a16:creationId xmlns:a16="http://schemas.microsoft.com/office/drawing/2014/main" id="{016A4F2A-1883-4A49-B703-F843DFB0B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565400"/>
            <a:ext cx="4105275" cy="32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altLang="sv-SE" b="1"/>
              <a:t>Kort sammanfattning av rotationsmomentet</a:t>
            </a:r>
          </a:p>
          <a:p>
            <a:pPr>
              <a:spcBef>
                <a:spcPct val="50000"/>
              </a:spcBef>
            </a:pPr>
            <a:r>
              <a:rPr lang="sv-SE" altLang="sv-SE"/>
              <a:t>Statorns magnetiska fält roterar och inducerar en spänning i rotorledarna. Eftersom rotorledarna är ihopkopplade i sina ändar kommer en ström att flyta i rotorn. Detta bidrar till ett magnetiskt fält i rotorn som samverkar med statorns magnetfält och skapar ett vridande moment . Rotorn vrider sig runt sin egen axel.</a:t>
            </a:r>
          </a:p>
        </p:txBody>
      </p:sp>
      <p:sp>
        <p:nvSpPr>
          <p:cNvPr id="8198" name="Text Box 6">
            <a:extLst>
              <a:ext uri="{FF2B5EF4-FFF2-40B4-BE49-F238E27FC236}">
                <a16:creationId xmlns:a16="http://schemas.microsoft.com/office/drawing/2014/main" id="{E2530161-E460-4C4A-9BAF-C659F78F0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81075"/>
            <a:ext cx="41052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altLang="sv-SE"/>
              <a:t>Förloppet kan skildras med uttrycket:</a:t>
            </a:r>
          </a:p>
          <a:p>
            <a:pPr>
              <a:spcBef>
                <a:spcPct val="50000"/>
              </a:spcBef>
            </a:pPr>
            <a:r>
              <a:rPr lang="sv-SE" altLang="sv-SE" sz="2400" b="1"/>
              <a:t>n1 &gt; n2 </a:t>
            </a:r>
            <a:r>
              <a:rPr lang="sv-SE" altLang="sv-SE" sz="2400" b="1">
                <a:sym typeface="Symbol" panose="05050102010706020507" pitchFamily="18" charset="2"/>
              </a:rPr>
              <a:t></a:t>
            </a:r>
            <a:r>
              <a:rPr lang="sv-SE" altLang="sv-SE" sz="2400" b="1"/>
              <a:t> E2 </a:t>
            </a:r>
            <a:r>
              <a:rPr lang="sv-SE" altLang="sv-SE" sz="2400" b="1">
                <a:sym typeface="Symbol" panose="05050102010706020507" pitchFamily="18" charset="2"/>
              </a:rPr>
              <a:t></a:t>
            </a:r>
            <a:r>
              <a:rPr lang="sv-SE" altLang="sv-SE" sz="2400" b="1"/>
              <a:t> I2 </a:t>
            </a:r>
            <a:r>
              <a:rPr lang="sv-SE" altLang="sv-SE" sz="2400" b="1">
                <a:sym typeface="Symbol" panose="05050102010706020507" pitchFamily="18" charset="2"/>
              </a:rPr>
              <a:t></a:t>
            </a:r>
            <a:r>
              <a:rPr lang="sv-SE" altLang="sv-SE" sz="2400" b="1"/>
              <a:t> M</a:t>
            </a:r>
          </a:p>
        </p:txBody>
      </p:sp>
      <p:pic>
        <p:nvPicPr>
          <p:cNvPr id="8199" name="Video funktion.mp4">
            <a:hlinkClick r:id="" action="ppaction://media"/>
            <a:extLst>
              <a:ext uri="{FF2B5EF4-FFF2-40B4-BE49-F238E27FC236}">
                <a16:creationId xmlns:a16="http://schemas.microsoft.com/office/drawing/2014/main" id="{3EB34B2E-0F86-481C-844F-FE505D87A376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125538"/>
            <a:ext cx="4167187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604" fill="hold"/>
                                        <p:tgtEl>
                                          <p:spTgt spid="81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9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1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2E5474F-DF2E-40DC-B48C-DE53BA9B996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24750" y="6237288"/>
            <a:ext cx="1365250" cy="319087"/>
          </a:xfrm>
        </p:spPr>
        <p:txBody>
          <a:bodyPr anchor="ctr"/>
          <a:lstStyle/>
          <a:p>
            <a:r>
              <a:rPr lang="sv-SE" altLang="sv-SE" sz="1200"/>
              <a:t>Asynkronmotorn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415B5A2-9DEC-459C-80F6-BC924F41491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0350"/>
            <a:ext cx="5792788" cy="647700"/>
          </a:xfrm>
        </p:spPr>
        <p:txBody>
          <a:bodyPr/>
          <a:lstStyle/>
          <a:p>
            <a:r>
              <a:rPr lang="sv-SE" altLang="sv-SE" sz="3200"/>
              <a:t>Kylning</a:t>
            </a: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D3C16008-C43E-487F-B057-D558F6C91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557338"/>
            <a:ext cx="4105275" cy="256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altLang="sv-SE" b="1"/>
              <a:t>Kylning</a:t>
            </a:r>
            <a:endParaRPr lang="sv-SE" altLang="sv-SE"/>
          </a:p>
          <a:p>
            <a:r>
              <a:rPr lang="sv-SE" altLang="sv-SE"/>
              <a:t>En asynkronmotors arbetstemperatur är ca. 70ºC efter 1 timmes drift vid märklast. </a:t>
            </a:r>
          </a:p>
          <a:p>
            <a:r>
              <a:rPr lang="sv-SE" altLang="sv-SE"/>
              <a:t>Om den inte skulle kylas av skulle temperaturen bli mycket hög till följd av att lindningarnas tunna isolationsskikt (lack) skulle smälta och lindningarna kortsluts. </a:t>
            </a:r>
          </a:p>
        </p:txBody>
      </p:sp>
      <p:grpSp>
        <p:nvGrpSpPr>
          <p:cNvPr id="9223" name="Group 7">
            <a:extLst>
              <a:ext uri="{FF2B5EF4-FFF2-40B4-BE49-F238E27FC236}">
                <a16:creationId xmlns:a16="http://schemas.microsoft.com/office/drawing/2014/main" id="{C9422391-C87C-46FF-A884-D4A6037729B8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700213"/>
            <a:ext cx="4127500" cy="2606675"/>
            <a:chOff x="2926" y="3846"/>
            <a:chExt cx="6498" cy="4104"/>
          </a:xfrm>
        </p:grpSpPr>
        <p:pic>
          <p:nvPicPr>
            <p:cNvPr id="9224" name="Picture 8">
              <a:extLst>
                <a:ext uri="{FF2B5EF4-FFF2-40B4-BE49-F238E27FC236}">
                  <a16:creationId xmlns:a16="http://schemas.microsoft.com/office/drawing/2014/main" id="{176692F6-6B71-47F4-B2E4-A5B564B05C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5" y="4502"/>
              <a:ext cx="3877" cy="2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5" name="Line 9">
              <a:extLst>
                <a:ext uri="{FF2B5EF4-FFF2-40B4-BE49-F238E27FC236}">
                  <a16:creationId xmlns:a16="http://schemas.microsoft.com/office/drawing/2014/main" id="{679B1738-CE39-4397-934E-213400B9E0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88" y="6482"/>
              <a:ext cx="0" cy="9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226" name="Text Box 10">
              <a:extLst>
                <a:ext uri="{FF2B5EF4-FFF2-40B4-BE49-F238E27FC236}">
                  <a16:creationId xmlns:a16="http://schemas.microsoft.com/office/drawing/2014/main" id="{9BCA2A65-36E8-4BA5-B5B7-4B53D4476E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1" y="7380"/>
              <a:ext cx="2394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sv-SE" altLang="zh-CN" sz="1200">
                  <a:ea typeface="SimSun" panose="02010600030101010101" pitchFamily="2" charset="-122"/>
                </a:rPr>
                <a:t>Fläkthjul</a:t>
              </a:r>
              <a:endParaRPr lang="sv-SE" altLang="sv-SE"/>
            </a:p>
          </p:txBody>
        </p:sp>
        <p:sp>
          <p:nvSpPr>
            <p:cNvPr id="9227" name="Line 11">
              <a:extLst>
                <a:ext uri="{FF2B5EF4-FFF2-40B4-BE49-F238E27FC236}">
                  <a16:creationId xmlns:a16="http://schemas.microsoft.com/office/drawing/2014/main" id="{0E53E84C-FE6E-48D2-B86C-809619FCA4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58" y="5100"/>
              <a:ext cx="684" cy="28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228" name="Line 12">
              <a:extLst>
                <a:ext uri="{FF2B5EF4-FFF2-40B4-BE49-F238E27FC236}">
                  <a16:creationId xmlns:a16="http://schemas.microsoft.com/office/drawing/2014/main" id="{8248470F-4344-4873-8AC0-A89FC7DCD6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72" y="5613"/>
              <a:ext cx="684" cy="11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229" name="Line 13">
              <a:extLst>
                <a:ext uri="{FF2B5EF4-FFF2-40B4-BE49-F238E27FC236}">
                  <a16:creationId xmlns:a16="http://schemas.microsoft.com/office/drawing/2014/main" id="{9DC90A4F-6746-4F30-8F94-8A6734CEA6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15" y="6069"/>
              <a:ext cx="68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230" name="Line 14">
              <a:extLst>
                <a:ext uri="{FF2B5EF4-FFF2-40B4-BE49-F238E27FC236}">
                  <a16:creationId xmlns:a16="http://schemas.microsoft.com/office/drawing/2014/main" id="{00FE46F6-90A6-4004-9990-94DD4BC03E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58" y="6411"/>
              <a:ext cx="741" cy="7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231" name="Line 15">
              <a:extLst>
                <a:ext uri="{FF2B5EF4-FFF2-40B4-BE49-F238E27FC236}">
                  <a16:creationId xmlns:a16="http://schemas.microsoft.com/office/drawing/2014/main" id="{73D50012-45A7-407E-A5D4-7393A8A6D7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87" y="4701"/>
              <a:ext cx="513" cy="39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232" name="Freeform 16">
              <a:extLst>
                <a:ext uri="{FF2B5EF4-FFF2-40B4-BE49-F238E27FC236}">
                  <a16:creationId xmlns:a16="http://schemas.microsoft.com/office/drawing/2014/main" id="{4CF5DA34-A0A0-4D23-9CF5-27F19D2F7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6" y="5271"/>
              <a:ext cx="1140" cy="342"/>
            </a:xfrm>
            <a:custGeom>
              <a:avLst/>
              <a:gdLst>
                <a:gd name="T0" fmla="*/ 0 w 1140"/>
                <a:gd name="T1" fmla="*/ 342 h 342"/>
                <a:gd name="T2" fmla="*/ 798 w 1140"/>
                <a:gd name="T3" fmla="*/ 171 h 342"/>
                <a:gd name="T4" fmla="*/ 1140 w 1140"/>
                <a:gd name="T5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0" h="342">
                  <a:moveTo>
                    <a:pt x="0" y="342"/>
                  </a:moveTo>
                  <a:cubicBezTo>
                    <a:pt x="304" y="285"/>
                    <a:pt x="608" y="228"/>
                    <a:pt x="798" y="171"/>
                  </a:cubicBezTo>
                  <a:cubicBezTo>
                    <a:pt x="988" y="114"/>
                    <a:pt x="1093" y="28"/>
                    <a:pt x="1140" y="0"/>
                  </a:cubicBez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233" name="Freeform 17">
              <a:extLst>
                <a:ext uri="{FF2B5EF4-FFF2-40B4-BE49-F238E27FC236}">
                  <a16:creationId xmlns:a16="http://schemas.microsoft.com/office/drawing/2014/main" id="{B5C055E1-7EB2-498F-99DB-5EAC69350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2" y="4188"/>
              <a:ext cx="1482" cy="912"/>
            </a:xfrm>
            <a:custGeom>
              <a:avLst/>
              <a:gdLst>
                <a:gd name="T0" fmla="*/ 0 w 1482"/>
                <a:gd name="T1" fmla="*/ 912 h 912"/>
                <a:gd name="T2" fmla="*/ 399 w 1482"/>
                <a:gd name="T3" fmla="*/ 741 h 912"/>
                <a:gd name="T4" fmla="*/ 741 w 1482"/>
                <a:gd name="T5" fmla="*/ 570 h 912"/>
                <a:gd name="T6" fmla="*/ 1254 w 1482"/>
                <a:gd name="T7" fmla="*/ 228 h 912"/>
                <a:gd name="T8" fmla="*/ 1482 w 1482"/>
                <a:gd name="T9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2" h="912">
                  <a:moveTo>
                    <a:pt x="0" y="912"/>
                  </a:moveTo>
                  <a:cubicBezTo>
                    <a:pt x="138" y="855"/>
                    <a:pt x="276" y="798"/>
                    <a:pt x="399" y="741"/>
                  </a:cubicBezTo>
                  <a:cubicBezTo>
                    <a:pt x="522" y="684"/>
                    <a:pt x="599" y="655"/>
                    <a:pt x="741" y="570"/>
                  </a:cubicBezTo>
                  <a:cubicBezTo>
                    <a:pt x="883" y="485"/>
                    <a:pt x="1131" y="323"/>
                    <a:pt x="1254" y="228"/>
                  </a:cubicBezTo>
                  <a:cubicBezTo>
                    <a:pt x="1377" y="133"/>
                    <a:pt x="1429" y="66"/>
                    <a:pt x="1482" y="0"/>
                  </a:cubicBez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234" name="Freeform 18">
              <a:extLst>
                <a:ext uri="{FF2B5EF4-FFF2-40B4-BE49-F238E27FC236}">
                  <a16:creationId xmlns:a16="http://schemas.microsoft.com/office/drawing/2014/main" id="{5E01305D-2572-46EC-A3E1-CDBB24CD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" y="3846"/>
              <a:ext cx="684" cy="855"/>
            </a:xfrm>
            <a:custGeom>
              <a:avLst/>
              <a:gdLst>
                <a:gd name="T0" fmla="*/ 0 w 684"/>
                <a:gd name="T1" fmla="*/ 855 h 855"/>
                <a:gd name="T2" fmla="*/ 285 w 684"/>
                <a:gd name="T3" fmla="*/ 656 h 855"/>
                <a:gd name="T4" fmla="*/ 456 w 684"/>
                <a:gd name="T5" fmla="*/ 456 h 855"/>
                <a:gd name="T6" fmla="*/ 627 w 684"/>
                <a:gd name="T7" fmla="*/ 171 h 855"/>
                <a:gd name="T8" fmla="*/ 684 w 684"/>
                <a:gd name="T9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4" h="855">
                  <a:moveTo>
                    <a:pt x="0" y="855"/>
                  </a:moveTo>
                  <a:cubicBezTo>
                    <a:pt x="104" y="788"/>
                    <a:pt x="209" y="722"/>
                    <a:pt x="285" y="656"/>
                  </a:cubicBezTo>
                  <a:cubicBezTo>
                    <a:pt x="361" y="590"/>
                    <a:pt x="399" y="537"/>
                    <a:pt x="456" y="456"/>
                  </a:cubicBezTo>
                  <a:cubicBezTo>
                    <a:pt x="513" y="375"/>
                    <a:pt x="589" y="247"/>
                    <a:pt x="627" y="171"/>
                  </a:cubicBezTo>
                  <a:cubicBezTo>
                    <a:pt x="665" y="95"/>
                    <a:pt x="675" y="0"/>
                    <a:pt x="684" y="0"/>
                  </a:cubicBez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235" name="Freeform 19">
              <a:extLst>
                <a:ext uri="{FF2B5EF4-FFF2-40B4-BE49-F238E27FC236}">
                  <a16:creationId xmlns:a16="http://schemas.microsoft.com/office/drawing/2014/main" id="{48893550-677D-4CD4-8B07-CDFE86795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9" y="6060"/>
              <a:ext cx="1396" cy="123"/>
            </a:xfrm>
            <a:custGeom>
              <a:avLst/>
              <a:gdLst>
                <a:gd name="T0" fmla="*/ 0 w 1396"/>
                <a:gd name="T1" fmla="*/ 9 h 123"/>
                <a:gd name="T2" fmla="*/ 513 w 1396"/>
                <a:gd name="T3" fmla="*/ 9 h 123"/>
                <a:gd name="T4" fmla="*/ 1026 w 1396"/>
                <a:gd name="T5" fmla="*/ 66 h 123"/>
                <a:gd name="T6" fmla="*/ 1368 w 1396"/>
                <a:gd name="T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6" h="123">
                  <a:moveTo>
                    <a:pt x="0" y="9"/>
                  </a:moveTo>
                  <a:cubicBezTo>
                    <a:pt x="171" y="4"/>
                    <a:pt x="342" y="0"/>
                    <a:pt x="513" y="9"/>
                  </a:cubicBezTo>
                  <a:cubicBezTo>
                    <a:pt x="684" y="18"/>
                    <a:pt x="884" y="47"/>
                    <a:pt x="1026" y="66"/>
                  </a:cubicBezTo>
                  <a:cubicBezTo>
                    <a:pt x="1168" y="85"/>
                    <a:pt x="1396" y="95"/>
                    <a:pt x="1368" y="123"/>
                  </a:cubicBez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236" name="Freeform 20">
              <a:extLst>
                <a:ext uri="{FF2B5EF4-FFF2-40B4-BE49-F238E27FC236}">
                  <a16:creationId xmlns:a16="http://schemas.microsoft.com/office/drawing/2014/main" id="{92846823-E10B-4DB1-A563-F9B3A0C0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9" y="6482"/>
              <a:ext cx="1140" cy="214"/>
            </a:xfrm>
            <a:custGeom>
              <a:avLst/>
              <a:gdLst>
                <a:gd name="T0" fmla="*/ 0 w 1140"/>
                <a:gd name="T1" fmla="*/ 0 h 214"/>
                <a:gd name="T2" fmla="*/ 456 w 1140"/>
                <a:gd name="T3" fmla="*/ 43 h 214"/>
                <a:gd name="T4" fmla="*/ 912 w 1140"/>
                <a:gd name="T5" fmla="*/ 157 h 214"/>
                <a:gd name="T6" fmla="*/ 1140 w 1140"/>
                <a:gd name="T7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0" h="214">
                  <a:moveTo>
                    <a:pt x="0" y="0"/>
                  </a:moveTo>
                  <a:cubicBezTo>
                    <a:pt x="152" y="8"/>
                    <a:pt x="304" y="17"/>
                    <a:pt x="456" y="43"/>
                  </a:cubicBezTo>
                  <a:cubicBezTo>
                    <a:pt x="608" y="69"/>
                    <a:pt x="798" y="129"/>
                    <a:pt x="912" y="157"/>
                  </a:cubicBezTo>
                  <a:cubicBezTo>
                    <a:pt x="1026" y="185"/>
                    <a:pt x="1083" y="199"/>
                    <a:pt x="1140" y="214"/>
                  </a:cubicBez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237" name="Line 21">
              <a:extLst>
                <a:ext uri="{FF2B5EF4-FFF2-40B4-BE49-F238E27FC236}">
                  <a16:creationId xmlns:a16="http://schemas.microsoft.com/office/drawing/2014/main" id="{3C73A1FE-8C08-4C7F-9F28-BC91C9253E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6" y="5385"/>
              <a:ext cx="3648" cy="142"/>
            </a:xfrm>
            <a:prstGeom prst="line">
              <a:avLst/>
            </a:prstGeom>
            <a:noFill/>
            <a:ln w="38100">
              <a:solidFill>
                <a:srgbClr val="33CC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238" name="Line 22">
              <a:extLst>
                <a:ext uri="{FF2B5EF4-FFF2-40B4-BE49-F238E27FC236}">
                  <a16:creationId xmlns:a16="http://schemas.microsoft.com/office/drawing/2014/main" id="{966988BC-9545-4583-BCD8-2B724AB3D4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83" y="6012"/>
              <a:ext cx="3648" cy="142"/>
            </a:xfrm>
            <a:prstGeom prst="line">
              <a:avLst/>
            </a:prstGeom>
            <a:noFill/>
            <a:ln w="38100">
              <a:solidFill>
                <a:srgbClr val="33CC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239" name="Line 23">
              <a:extLst>
                <a:ext uri="{FF2B5EF4-FFF2-40B4-BE49-F238E27FC236}">
                  <a16:creationId xmlns:a16="http://schemas.microsoft.com/office/drawing/2014/main" id="{61B37B41-0609-45D4-A2CD-AF563B4D3C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6" y="6340"/>
              <a:ext cx="3648" cy="142"/>
            </a:xfrm>
            <a:prstGeom prst="line">
              <a:avLst/>
            </a:prstGeom>
            <a:noFill/>
            <a:ln w="38100">
              <a:solidFill>
                <a:srgbClr val="33CC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5289E31-1CD0-4929-9097-280A6E5F8A1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24750" y="6237288"/>
            <a:ext cx="1365250" cy="319087"/>
          </a:xfrm>
        </p:spPr>
        <p:txBody>
          <a:bodyPr anchor="ctr"/>
          <a:lstStyle/>
          <a:p>
            <a:r>
              <a:rPr lang="sv-SE" altLang="sv-SE" sz="1200"/>
              <a:t>Asynkronmotorn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D1C5292-ACAD-4140-9ABF-EA8F2B48DE2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0350"/>
            <a:ext cx="5792788" cy="647700"/>
          </a:xfrm>
        </p:spPr>
        <p:txBody>
          <a:bodyPr/>
          <a:lstStyle/>
          <a:p>
            <a:r>
              <a:rPr lang="sv-SE" altLang="sv-SE" sz="3200"/>
              <a:t>Statorn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AE2A9368-3A01-444A-89EE-6E7549D98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836613"/>
            <a:ext cx="410527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altLang="sv-SE" b="1"/>
              <a:t>Statorn</a:t>
            </a:r>
            <a:endParaRPr lang="sv-SE" altLang="sv-SE"/>
          </a:p>
          <a:p>
            <a:r>
              <a:rPr lang="sv-SE" altLang="sv-SE"/>
              <a:t>Statorn består av lindningar. Dessa kan kopplas på olika sätt. </a:t>
            </a:r>
          </a:p>
          <a:p>
            <a:r>
              <a:rPr lang="sv-SE" altLang="sv-SE"/>
              <a:t>De vanligaste är Y- och D-koppling och dahlanderkoppling (polomkoppling). </a:t>
            </a:r>
          </a:p>
          <a:p>
            <a:r>
              <a:rPr lang="sv-SE" altLang="sv-SE"/>
              <a:t>Kopplingssätt beror dels på nätspänningen, startsätt och naturligtvis motorns märkdata.</a:t>
            </a:r>
          </a:p>
          <a:p>
            <a:endParaRPr lang="sv-SE" altLang="sv-SE"/>
          </a:p>
          <a:p>
            <a:r>
              <a:rPr lang="sv-SE" altLang="sv-SE"/>
              <a:t>Statorlindningarnas trådändar går upp i anslutningsboxen till terminalskruvar. </a:t>
            </a:r>
          </a:p>
          <a:p>
            <a:endParaRPr lang="sv-SE" altLang="sv-SE"/>
          </a:p>
          <a:p>
            <a:r>
              <a:rPr lang="sv-SE" altLang="sv-SE"/>
              <a:t>För att enkelt kunna Y- eller D-koppla motorn har man förskjutit lindningarnas biss-sida (”). </a:t>
            </a:r>
          </a:p>
        </p:txBody>
      </p:sp>
      <p:grpSp>
        <p:nvGrpSpPr>
          <p:cNvPr id="10262" name="Group 22">
            <a:extLst>
              <a:ext uri="{FF2B5EF4-FFF2-40B4-BE49-F238E27FC236}">
                <a16:creationId xmlns:a16="http://schemas.microsoft.com/office/drawing/2014/main" id="{ECEDBCDA-FDD1-48CA-A861-20BD25C80596}"/>
              </a:ext>
            </a:extLst>
          </p:cNvPr>
          <p:cNvGrpSpPr>
            <a:grpSpLocks/>
          </p:cNvGrpSpPr>
          <p:nvPr/>
        </p:nvGrpSpPr>
        <p:grpSpPr bwMode="auto">
          <a:xfrm>
            <a:off x="5219700" y="3789363"/>
            <a:ext cx="2154238" cy="1398587"/>
            <a:chOff x="2812" y="8760"/>
            <a:chExt cx="3392" cy="2204"/>
          </a:xfrm>
        </p:grpSpPr>
        <p:sp>
          <p:nvSpPr>
            <p:cNvPr id="10263" name="Text Box 23">
              <a:extLst>
                <a:ext uri="{FF2B5EF4-FFF2-40B4-BE49-F238E27FC236}">
                  <a16:creationId xmlns:a16="http://schemas.microsoft.com/office/drawing/2014/main" id="{BEC71B2A-D586-41C3-9400-468E5F46FA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2" y="8783"/>
              <a:ext cx="68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sv-SE" altLang="zh-CN" sz="1400">
                  <a:solidFill>
                    <a:srgbClr val="000000"/>
                  </a:solidFill>
                  <a:ea typeface="SimSun" panose="02010600030101010101" pitchFamily="2" charset="-122"/>
                </a:rPr>
                <a:t>U</a:t>
              </a:r>
              <a:r>
                <a:rPr lang="sv-SE" altLang="zh-CN" sz="1400" baseline="-25000">
                  <a:solidFill>
                    <a:srgbClr val="000000"/>
                  </a:solidFill>
                  <a:ea typeface="SimSun" panose="02010600030101010101" pitchFamily="2" charset="-122"/>
                </a:rPr>
                <a:t>1</a:t>
              </a:r>
              <a:endParaRPr lang="sv-SE" altLang="sv-SE"/>
            </a:p>
          </p:txBody>
        </p:sp>
        <p:sp>
          <p:nvSpPr>
            <p:cNvPr id="10264" name="Text Box 24">
              <a:extLst>
                <a:ext uri="{FF2B5EF4-FFF2-40B4-BE49-F238E27FC236}">
                  <a16:creationId xmlns:a16="http://schemas.microsoft.com/office/drawing/2014/main" id="{D080AEEB-9E51-4BDC-BED6-1F0DAABDBD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2" y="9608"/>
              <a:ext cx="68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sv-SE" altLang="zh-CN" sz="1400">
                  <a:solidFill>
                    <a:srgbClr val="000000"/>
                  </a:solidFill>
                  <a:ea typeface="SimSun" panose="02010600030101010101" pitchFamily="2" charset="-122"/>
                </a:rPr>
                <a:t>V</a:t>
              </a:r>
              <a:r>
                <a:rPr lang="sv-SE" altLang="zh-CN" sz="1400" baseline="-25000">
                  <a:solidFill>
                    <a:srgbClr val="000000"/>
                  </a:solidFill>
                  <a:ea typeface="SimSun" panose="02010600030101010101" pitchFamily="2" charset="-122"/>
                </a:rPr>
                <a:t>1</a:t>
              </a:r>
              <a:endParaRPr lang="sv-SE" altLang="sv-SE"/>
            </a:p>
          </p:txBody>
        </p:sp>
        <p:sp>
          <p:nvSpPr>
            <p:cNvPr id="10265" name="Text Box 25">
              <a:extLst>
                <a:ext uri="{FF2B5EF4-FFF2-40B4-BE49-F238E27FC236}">
                  <a16:creationId xmlns:a16="http://schemas.microsoft.com/office/drawing/2014/main" id="{8C1695C3-9DD5-4409-AB11-91BD7018FD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2" y="10429"/>
              <a:ext cx="68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sv-SE" altLang="zh-CN" sz="1400">
                  <a:solidFill>
                    <a:srgbClr val="000000"/>
                  </a:solidFill>
                  <a:ea typeface="SimSun" panose="02010600030101010101" pitchFamily="2" charset="-122"/>
                </a:rPr>
                <a:t>W</a:t>
              </a:r>
              <a:r>
                <a:rPr lang="sv-SE" altLang="zh-CN" sz="1400" baseline="-25000">
                  <a:solidFill>
                    <a:srgbClr val="000000"/>
                  </a:solidFill>
                  <a:ea typeface="SimSun" panose="02010600030101010101" pitchFamily="2" charset="-122"/>
                </a:rPr>
                <a:t>1</a:t>
              </a:r>
              <a:endParaRPr lang="sv-SE" altLang="sv-SE"/>
            </a:p>
          </p:txBody>
        </p:sp>
        <p:sp>
          <p:nvSpPr>
            <p:cNvPr id="10266" name="Text Box 26">
              <a:extLst>
                <a:ext uri="{FF2B5EF4-FFF2-40B4-BE49-F238E27FC236}">
                  <a16:creationId xmlns:a16="http://schemas.microsoft.com/office/drawing/2014/main" id="{722A48CC-1765-4B85-B7BF-912F3D1C9A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4" y="9633"/>
              <a:ext cx="68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sv-SE" altLang="zh-CN" sz="1400">
                  <a:solidFill>
                    <a:srgbClr val="000000"/>
                  </a:solidFill>
                  <a:ea typeface="SimSun" panose="02010600030101010101" pitchFamily="2" charset="-122"/>
                </a:rPr>
                <a:t>U</a:t>
              </a:r>
              <a:r>
                <a:rPr lang="sv-SE" altLang="zh-CN" sz="1400" baseline="-25000">
                  <a:solidFill>
                    <a:srgbClr val="000000"/>
                  </a:solidFill>
                  <a:ea typeface="SimSun" panose="02010600030101010101" pitchFamily="2" charset="-122"/>
                </a:rPr>
                <a:t>2</a:t>
              </a:r>
              <a:endParaRPr lang="sv-SE" altLang="sv-SE"/>
            </a:p>
          </p:txBody>
        </p:sp>
        <p:sp>
          <p:nvSpPr>
            <p:cNvPr id="10267" name="Text Box 27">
              <a:extLst>
                <a:ext uri="{FF2B5EF4-FFF2-40B4-BE49-F238E27FC236}">
                  <a16:creationId xmlns:a16="http://schemas.microsoft.com/office/drawing/2014/main" id="{A54E88CB-5E0B-4662-B6E5-52711F8D44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4" y="10459"/>
              <a:ext cx="68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sv-SE" altLang="zh-CN" sz="1400">
                  <a:solidFill>
                    <a:srgbClr val="000000"/>
                  </a:solidFill>
                  <a:ea typeface="SimSun" panose="02010600030101010101" pitchFamily="2" charset="-122"/>
                </a:rPr>
                <a:t>V</a:t>
              </a:r>
              <a:r>
                <a:rPr lang="sv-SE" altLang="zh-CN" sz="1400" baseline="-25000">
                  <a:solidFill>
                    <a:srgbClr val="000000"/>
                  </a:solidFill>
                  <a:ea typeface="SimSun" panose="02010600030101010101" pitchFamily="2" charset="-122"/>
                </a:rPr>
                <a:t>2</a:t>
              </a:r>
              <a:endParaRPr lang="sv-SE" altLang="sv-SE"/>
            </a:p>
          </p:txBody>
        </p:sp>
        <p:sp>
          <p:nvSpPr>
            <p:cNvPr id="10268" name="Text Box 28">
              <a:extLst>
                <a:ext uri="{FF2B5EF4-FFF2-40B4-BE49-F238E27FC236}">
                  <a16:creationId xmlns:a16="http://schemas.microsoft.com/office/drawing/2014/main" id="{16A58908-F97F-4142-ADC7-147D3A876F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4" y="8840"/>
              <a:ext cx="68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sv-SE" altLang="zh-CN" sz="1400">
                  <a:solidFill>
                    <a:srgbClr val="000000"/>
                  </a:solidFill>
                  <a:ea typeface="SimSun" panose="02010600030101010101" pitchFamily="2" charset="-122"/>
                </a:rPr>
                <a:t>W</a:t>
              </a:r>
              <a:r>
                <a:rPr lang="sv-SE" altLang="zh-CN" sz="1400" baseline="-25000">
                  <a:solidFill>
                    <a:srgbClr val="000000"/>
                  </a:solidFill>
                  <a:ea typeface="SimSun" panose="02010600030101010101" pitchFamily="2" charset="-122"/>
                </a:rPr>
                <a:t>2</a:t>
              </a:r>
              <a:endParaRPr lang="sv-SE" altLang="sv-SE"/>
            </a:p>
          </p:txBody>
        </p:sp>
        <p:grpSp>
          <p:nvGrpSpPr>
            <p:cNvPr id="10269" name="Group 29">
              <a:extLst>
                <a:ext uri="{FF2B5EF4-FFF2-40B4-BE49-F238E27FC236}">
                  <a16:creationId xmlns:a16="http://schemas.microsoft.com/office/drawing/2014/main" id="{6DDF3D6B-AF82-40B7-A1AF-16A0611E50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4" y="10184"/>
              <a:ext cx="1826" cy="265"/>
              <a:chOff x="1935" y="9908"/>
              <a:chExt cx="1826" cy="265"/>
            </a:xfrm>
          </p:grpSpPr>
          <p:sp>
            <p:nvSpPr>
              <p:cNvPr id="10270" name="Rectangle 30">
                <a:extLst>
                  <a:ext uri="{FF2B5EF4-FFF2-40B4-BE49-F238E27FC236}">
                    <a16:creationId xmlns:a16="http://schemas.microsoft.com/office/drawing/2014/main" id="{50A302A6-79E5-419D-A609-CC525221C1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585185">
                <a:off x="2470" y="9908"/>
                <a:ext cx="798" cy="26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271" name="Line 31">
                <a:extLst>
                  <a:ext uri="{FF2B5EF4-FFF2-40B4-BE49-F238E27FC236}">
                    <a16:creationId xmlns:a16="http://schemas.microsoft.com/office/drawing/2014/main" id="{F26BE64D-BA5C-4113-A8E4-1594578658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585185" flipV="1">
                <a:off x="1935" y="10011"/>
                <a:ext cx="1826" cy="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0272" name="Group 32">
              <a:extLst>
                <a:ext uri="{FF2B5EF4-FFF2-40B4-BE49-F238E27FC236}">
                  <a16:creationId xmlns:a16="http://schemas.microsoft.com/office/drawing/2014/main" id="{F4A48EF7-D34C-4511-8055-FDDB327ACF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4" y="9368"/>
              <a:ext cx="1826" cy="265"/>
              <a:chOff x="1935" y="9908"/>
              <a:chExt cx="1826" cy="265"/>
            </a:xfrm>
          </p:grpSpPr>
          <p:sp>
            <p:nvSpPr>
              <p:cNvPr id="10273" name="Rectangle 33">
                <a:extLst>
                  <a:ext uri="{FF2B5EF4-FFF2-40B4-BE49-F238E27FC236}">
                    <a16:creationId xmlns:a16="http://schemas.microsoft.com/office/drawing/2014/main" id="{1D87FBA3-F5ED-4FAF-BC22-53A273F922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585185">
                <a:off x="2470" y="9908"/>
                <a:ext cx="798" cy="26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274" name="Line 34">
                <a:extLst>
                  <a:ext uri="{FF2B5EF4-FFF2-40B4-BE49-F238E27FC236}">
                    <a16:creationId xmlns:a16="http://schemas.microsoft.com/office/drawing/2014/main" id="{A427941B-9229-4CAC-AFB2-879409BCC9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585185" flipV="1">
                <a:off x="1935" y="10011"/>
                <a:ext cx="1826" cy="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10275" name="Rectangle 35">
              <a:extLst>
                <a:ext uri="{FF2B5EF4-FFF2-40B4-BE49-F238E27FC236}">
                  <a16:creationId xmlns:a16="http://schemas.microsoft.com/office/drawing/2014/main" id="{80AEBB7A-79F2-4AE8-8BD3-37F5B951A3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4377245">
              <a:off x="3994" y="9744"/>
              <a:ext cx="798" cy="265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endParaRPr lang="sv-SE" altLang="sv-SE"/>
            </a:p>
          </p:txBody>
        </p:sp>
        <p:sp>
          <p:nvSpPr>
            <p:cNvPr id="10276" name="Line 36">
              <a:extLst>
                <a:ext uri="{FF2B5EF4-FFF2-40B4-BE49-F238E27FC236}">
                  <a16:creationId xmlns:a16="http://schemas.microsoft.com/office/drawing/2014/main" id="{F7364533-1860-4159-88E3-9E4B2F8C8CD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24377245" flipH="1" flipV="1">
              <a:off x="3325" y="9829"/>
              <a:ext cx="2204" cy="65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0277" name="Oval 37">
              <a:extLst>
                <a:ext uri="{FF2B5EF4-FFF2-40B4-BE49-F238E27FC236}">
                  <a16:creationId xmlns:a16="http://schemas.microsoft.com/office/drawing/2014/main" id="{29D54CD5-4B2F-48E3-86F1-F5C1EFAFD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4" y="9791"/>
              <a:ext cx="193" cy="19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278" name="Oval 38">
              <a:extLst>
                <a:ext uri="{FF2B5EF4-FFF2-40B4-BE49-F238E27FC236}">
                  <a16:creationId xmlns:a16="http://schemas.microsoft.com/office/drawing/2014/main" id="{1D4B201B-F139-4470-92DD-A58DEA39F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4" y="8996"/>
              <a:ext cx="193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279" name="Oval 39">
              <a:extLst>
                <a:ext uri="{FF2B5EF4-FFF2-40B4-BE49-F238E27FC236}">
                  <a16:creationId xmlns:a16="http://schemas.microsoft.com/office/drawing/2014/main" id="{9E098D86-A6BF-4167-9329-C2F5C1089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4" y="9791"/>
              <a:ext cx="193" cy="19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280" name="Oval 40">
              <a:extLst>
                <a:ext uri="{FF2B5EF4-FFF2-40B4-BE49-F238E27FC236}">
                  <a16:creationId xmlns:a16="http://schemas.microsoft.com/office/drawing/2014/main" id="{406CC896-E2DA-411B-A914-606E67CDC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4" y="10581"/>
              <a:ext cx="193" cy="19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281" name="Oval 41">
              <a:extLst>
                <a:ext uri="{FF2B5EF4-FFF2-40B4-BE49-F238E27FC236}">
                  <a16:creationId xmlns:a16="http://schemas.microsoft.com/office/drawing/2014/main" id="{74B86B92-6531-4C6D-A082-1F1577A2C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4" y="8996"/>
              <a:ext cx="193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282" name="Oval 42">
              <a:extLst>
                <a:ext uri="{FF2B5EF4-FFF2-40B4-BE49-F238E27FC236}">
                  <a16:creationId xmlns:a16="http://schemas.microsoft.com/office/drawing/2014/main" id="{EBF5E4D3-725C-48FD-B5CC-9ED37A17D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4" y="10581"/>
              <a:ext cx="193" cy="19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pic>
        <p:nvPicPr>
          <p:cNvPr id="10283" name="Picture 43">
            <a:extLst>
              <a:ext uri="{FF2B5EF4-FFF2-40B4-BE49-F238E27FC236}">
                <a16:creationId xmlns:a16="http://schemas.microsoft.com/office/drawing/2014/main" id="{25F2BAA6-3BA0-4F4C-B681-6D629DF7E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196975"/>
            <a:ext cx="206057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formgivning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485</Words>
  <Application>Microsoft Office PowerPoint</Application>
  <PresentationFormat>Bildspel på skärmen (4:3)</PresentationFormat>
  <Paragraphs>179</Paragraphs>
  <Slides>11</Slides>
  <Notes>0</Notes>
  <HiddenSlides>0</HiddenSlides>
  <MMClips>1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6" baseType="lpstr">
      <vt:lpstr>Arial</vt:lpstr>
      <vt:lpstr>Symbol</vt:lpstr>
      <vt:lpstr>SimSun</vt:lpstr>
      <vt:lpstr>Times New Roman</vt:lpstr>
      <vt:lpstr>Standardformgivning</vt:lpstr>
      <vt:lpstr>Asynkronmotorn</vt:lpstr>
      <vt:lpstr>Asynkronmotorn</vt:lpstr>
      <vt:lpstr>Asynkronmotorn</vt:lpstr>
      <vt:lpstr>Asynkronmotorn</vt:lpstr>
      <vt:lpstr>Asynkronmotorn</vt:lpstr>
      <vt:lpstr>Asynkronmotorn</vt:lpstr>
      <vt:lpstr>Asynkronmotorn</vt:lpstr>
      <vt:lpstr>Asynkronmotorn</vt:lpstr>
      <vt:lpstr>Asynkronmotorn</vt:lpstr>
      <vt:lpstr>Asynkronmotorn</vt:lpstr>
      <vt:lpstr>Asynkronmotorn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Asynkronmotorn</dc:title>
  <dc:creator>Anders</dc:creator>
  <cp:lastModifiedBy>Anders Löfdahl</cp:lastModifiedBy>
  <cp:revision>9</cp:revision>
  <dcterms:created xsi:type="dcterms:W3CDTF">2021-01-18T21:57:16Z</dcterms:created>
  <dcterms:modified xsi:type="dcterms:W3CDTF">2021-01-19T07:29:55Z</dcterms:modified>
</cp:coreProperties>
</file>